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8"/>
  </p:notesMasterIdLst>
  <p:sldIdLst>
    <p:sldId id="256" r:id="rId2"/>
    <p:sldId id="258" r:id="rId3"/>
    <p:sldId id="280" r:id="rId4"/>
    <p:sldId id="275" r:id="rId5"/>
    <p:sldId id="282" r:id="rId6"/>
    <p:sldId id="278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81" r:id="rId15"/>
    <p:sldId id="279" r:id="rId16"/>
    <p:sldId id="268" r:id="rId17"/>
    <p:sldId id="276" r:id="rId18"/>
    <p:sldId id="269" r:id="rId19"/>
    <p:sldId id="270" r:id="rId20"/>
    <p:sldId id="271" r:id="rId21"/>
    <p:sldId id="272" r:id="rId22"/>
    <p:sldId id="284" r:id="rId23"/>
    <p:sldId id="285" r:id="rId24"/>
    <p:sldId id="286" r:id="rId25"/>
    <p:sldId id="287" r:id="rId26"/>
    <p:sldId id="274" r:id="rId2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95" autoAdjust="0"/>
  </p:normalViewPr>
  <p:slideViewPr>
    <p:cSldViewPr snapToGrid="0">
      <p:cViewPr varScale="1">
        <p:scale>
          <a:sx n="99" d="100"/>
          <a:sy n="99" d="100"/>
        </p:scale>
        <p:origin x="19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28650" marR="0" lvl="1" indent="-952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5850" marR="0" lvl="2" indent="-952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235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5234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075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59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372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Shape 43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527B7-AF99-4450-AC15-B1A18256BE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10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accent1"/>
              </a:buClr>
              <a:buChar char="●"/>
            </a:pPr>
            <a:r>
              <a:rPr lang="en-US" sz="2200"/>
              <a:t>It can be hard to know what a class will be like until you go during the first week. </a:t>
            </a:r>
          </a:p>
          <a:p>
            <a:pPr marL="457200" lvl="0" indent="-228600" rtl="0">
              <a:spcBef>
                <a:spcPts val="0"/>
              </a:spcBef>
              <a:buClr>
                <a:schemeClr val="accent1"/>
              </a:buClr>
              <a:buChar char="●"/>
            </a:pPr>
            <a:r>
              <a:rPr lang="en-US" sz="2200"/>
              <a:t>Pay attention to the course syllabus in each class - look at the number and length of assignments, the midterm and final exam schedules, etc.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, Alt.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1143000"/>
            <a:ext cx="7543800" cy="990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6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6175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85800" y="2133600"/>
            <a:ext cx="75438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3"/>
          </p:nvPr>
        </p:nvSpPr>
        <p:spPr>
          <a:xfrm>
            <a:off x="1371600" y="5715000"/>
            <a:ext cx="64769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pic" idx="4"/>
          </p:nvPr>
        </p:nvSpPr>
        <p:spPr>
          <a:xfrm>
            <a:off x="3311525" y="4721225"/>
            <a:ext cx="2530475" cy="8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1588" marR="0" lvl="0" indent="-1588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04801" y="5495544"/>
            <a:ext cx="7772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2200" b="1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04798" y="6096000"/>
            <a:ext cx="77724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body" idx="2"/>
          </p:nvPr>
        </p:nvSpPr>
        <p:spPr>
          <a:xfrm>
            <a:off x="304800" y="381000"/>
            <a:ext cx="7772400" cy="4942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01752" y="5495278"/>
            <a:ext cx="7772400" cy="594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2200" b="1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idx="2"/>
          </p:nvPr>
        </p:nvSpPr>
        <p:spPr>
          <a:xfrm>
            <a:off x="0" y="0"/>
            <a:ext cx="845820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01752" y="6096000"/>
            <a:ext cx="7772400" cy="6126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 rot="5400000">
            <a:off x="1866899" y="190500"/>
            <a:ext cx="4800600" cy="761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 rot="5400000">
            <a:off x="4579937" y="2324100"/>
            <a:ext cx="5851525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761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0" y="1143000"/>
            <a:ext cx="7619999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740664" marR="0" lvl="0" indent="-4063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Picture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901951"/>
            <a:ext cx="4038599" cy="4270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11430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57200" y="1143000"/>
            <a:ext cx="7619999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741363" marR="0" lvl="0" indent="-4762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pic" idx="3"/>
          </p:nvPr>
        </p:nvSpPr>
        <p:spPr>
          <a:xfrm rot="600000">
            <a:off x="4807311" y="2004283"/>
            <a:ext cx="3114714" cy="421314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1638300" y="1600200"/>
            <a:ext cx="52577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ctr" rtl="0">
              <a:lnSpc>
                <a:spcPct val="1700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6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685800" y="4572000"/>
            <a:ext cx="6461759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722312" y="5486400"/>
            <a:ext cx="7659687" cy="116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22312" y="3852862"/>
            <a:ext cx="6135686" cy="163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536191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317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777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682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714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714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793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419600" y="1536191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317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777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682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714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714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793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3657600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571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762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825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809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841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841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920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3"/>
          </p:nvPr>
        </p:nvSpPr>
        <p:spPr>
          <a:xfrm>
            <a:off x="44196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4"/>
          </p:nvPr>
        </p:nvSpPr>
        <p:spPr>
          <a:xfrm>
            <a:off x="4419600" y="2174875"/>
            <a:ext cx="3657600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571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762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825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809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841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841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920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75000">
              <a:schemeClr val="lt1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458200" y="0"/>
            <a:ext cx="68579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8458200" y="5486400"/>
            <a:ext cx="685799" cy="685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p3"/><Relationship Id="rId7" Type="http://schemas.openxmlformats.org/officeDocument/2006/relationships/image" Target="../media/image2.png"/><Relationship Id="rId2" Type="http://schemas.microsoft.com/office/2007/relationships/media" Target="../media/media17.mp3"/><Relationship Id="rId1" Type="http://schemas.openxmlformats.org/officeDocument/2006/relationships/video" Target="https://www.youtube.com/embed/Lvji9VlbLC8" TargetMode="Externa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video" Target="https://www.youtube.com/embed/bQJwVm1kcI0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audio" Target="../media/media5.mp3"/><Relationship Id="rId16" Type="http://schemas.openxmlformats.org/officeDocument/2006/relationships/image" Target="../media/image19.jpeg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381000" y="533400"/>
            <a:ext cx="7848599" cy="9907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Welcome New Aggies!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ubTitle" idx="1"/>
          </p:nvPr>
        </p:nvSpPr>
        <p:spPr>
          <a:xfrm>
            <a:off x="294373" y="5486400"/>
            <a:ext cx="3016717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900" dirty="0" smtClean="0"/>
              <a:t>Yasmine V. Jefferson,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900" dirty="0" smtClean="0"/>
              <a:t>Academic Advisor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900" dirty="0" smtClean="0"/>
              <a:t> </a:t>
            </a:r>
            <a:endParaRPr lang="en-US" sz="1900" dirty="0"/>
          </a:p>
        </p:txBody>
      </p:sp>
      <p:sp>
        <p:nvSpPr>
          <p:cNvPr id="123" name="Shape 123"/>
          <p:cNvSpPr txBox="1">
            <a:spLocks noGrp="1"/>
          </p:cNvSpPr>
          <p:nvPr>
            <p:ph type="body" idx="2"/>
          </p:nvPr>
        </p:nvSpPr>
        <p:spPr>
          <a:xfrm>
            <a:off x="381000" y="1600200"/>
            <a:ext cx="7924799" cy="9905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Online </a:t>
            </a:r>
            <a:r>
              <a:rPr lang="en-US" sz="3600" b="0" i="0" u="none" strike="noStrike" cap="none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International and </a:t>
            </a:r>
            <a:r>
              <a:rPr lang="en-US" dirty="0" smtClean="0"/>
              <a:t>N</a:t>
            </a:r>
            <a:r>
              <a:rPr lang="en-US" sz="3600" b="0" i="0" u="none" strike="noStrike" cap="none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ational 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Academic Advising</a:t>
            </a:r>
          </a:p>
          <a:p>
            <a:pPr marL="0" marR="0" lvl="0" indent="0" algn="ctr" rtl="0">
              <a:spcBef>
                <a:spcPts val="120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Fall </a:t>
            </a:r>
            <a:r>
              <a:rPr lang="en-US" sz="3600" b="0" i="0" u="none" strike="noStrike" cap="none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201</a:t>
            </a:r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24" name="Shape 124"/>
          <p:cNvSpPr txBox="1">
            <a:spLocks noGrp="1"/>
          </p:cNvSpPr>
          <p:nvPr>
            <p:ph type="body" idx="3"/>
          </p:nvPr>
        </p:nvSpPr>
        <p:spPr>
          <a:xfrm>
            <a:off x="4572000" y="5486400"/>
            <a:ext cx="34290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rPr>
              <a:t>College of </a:t>
            </a:r>
            <a:r>
              <a:rPr lang="en-US" dirty="0" smtClean="0"/>
              <a:t>Biological Sciences</a:t>
            </a:r>
            <a:endParaRPr lang="en-US" dirty="0"/>
          </a:p>
          <a:p>
            <a:pPr marL="0" marR="0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rPr>
              <a:t>University of California, Davis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1" y="3759760"/>
            <a:ext cx="4486275" cy="590550"/>
          </a:xfrm>
          <a:prstGeom prst="rect">
            <a:avLst/>
          </a:prstGeom>
        </p:spPr>
      </p:pic>
      <p:sp>
        <p:nvSpPr>
          <p:cNvPr id="8" name="Shape 122"/>
          <p:cNvSpPr txBox="1">
            <a:spLocks/>
          </p:cNvSpPr>
          <p:nvPr/>
        </p:nvSpPr>
        <p:spPr>
          <a:xfrm>
            <a:off x="2613988" y="5396948"/>
            <a:ext cx="1977887" cy="9541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ct val="25000"/>
            </a:pPr>
            <a:endParaRPr lang="en-US" sz="1900" dirty="0"/>
          </a:p>
        </p:txBody>
      </p:sp>
      <p:pic>
        <p:nvPicPr>
          <p:cNvPr id="3" name="INO 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373" y="61573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What is a “good” schedule for fall quarter?</a:t>
            </a:r>
          </a:p>
        </p:txBody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7848600" cy="449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1" indent="-184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Balanced schedule with 1</a:t>
            </a:r>
            <a:r>
              <a:rPr lang="en-US" sz="2400" dirty="0"/>
              <a:t>3-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400" dirty="0"/>
              <a:t>5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units</a:t>
            </a:r>
          </a:p>
          <a:p>
            <a:pPr marL="622300" marR="0" lvl="2" indent="-190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I calculate total units?</a:t>
            </a:r>
          </a:p>
          <a:p>
            <a:pPr marL="622300" marR="0" lvl="2" indent="-190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2400" dirty="0"/>
              <a:t>W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orkload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units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count.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Ex: WLD 57 or WLD 41C</a:t>
            </a:r>
          </a:p>
          <a:p>
            <a:pPr marL="285750" marR="0" lvl="1" indent="-18415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I do if a class is full?</a:t>
            </a:r>
          </a:p>
          <a:p>
            <a:pPr marL="622300" marR="0" lvl="2" indent="-190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Waitlist during Pass 2</a:t>
            </a:r>
          </a:p>
          <a:p>
            <a:pPr marL="622300" marR="0" lvl="2" indent="-190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alternative classes</a:t>
            </a:r>
          </a:p>
          <a:p>
            <a:pPr marL="285750" marR="0" lvl="1" indent="-18415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Avoid Time Conflicts</a:t>
            </a:r>
          </a:p>
          <a:p>
            <a:pPr marL="285750" marR="0" lvl="1" indent="-18415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Division 1-99, Upper Division 100-199</a:t>
            </a:r>
          </a:p>
          <a:p>
            <a:pPr marL="622300" marR="0" lvl="2" indent="-190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should only be in lower division classes this quarter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533400" y="6172200"/>
            <a:ext cx="761999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>
                <a:solidFill>
                  <a:srgbClr val="AB911D"/>
                </a:solidFill>
                <a:latin typeface="Calibri"/>
                <a:ea typeface="Calibri"/>
                <a:cs typeface="Calibri"/>
                <a:sym typeface="Calibri"/>
              </a:rPr>
              <a:t>If you are unsure, ask your academic advisor!</a:t>
            </a:r>
          </a:p>
        </p:txBody>
      </p:sp>
      <p:pic>
        <p:nvPicPr>
          <p:cNvPr id="2" name="INO 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24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4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20000" cy="868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How do I know if my schedule is right for me? 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76200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Go to each class meeting the first week of instruction</a:t>
            </a:r>
          </a:p>
          <a:p>
            <a:pPr marL="457200" lvl="0" indent="-406400" rtl="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Carefully review each syllabus </a:t>
            </a:r>
          </a:p>
          <a:p>
            <a:pPr marL="457200" lvl="0" indent="-406400" rtl="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Talk to an advisor right away if you have questions or concerns about your course </a:t>
            </a:r>
            <a:r>
              <a:rPr lang="en-US" sz="2800" dirty="0" smtClean="0"/>
              <a:t>schedule </a:t>
            </a:r>
            <a:r>
              <a:rPr lang="en-US" sz="2800" dirty="0" err="1" smtClean="0"/>
              <a:t>schedule</a:t>
            </a:r>
            <a:endParaRPr lang="en-US" sz="2800" dirty="0"/>
          </a:p>
          <a:p>
            <a:pPr marL="457200" lvl="0" indent="-406400" rtl="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Courses have a 10-day or 20-day drop deadline </a:t>
            </a:r>
          </a:p>
          <a:p>
            <a:pPr marL="457200" lvl="0" indent="-40640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The last day to add a course is the 12th day of instruction</a:t>
            </a:r>
          </a:p>
        </p:txBody>
      </p:sp>
      <p:pic>
        <p:nvPicPr>
          <p:cNvPr id="2" name="INO 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341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College of </a:t>
            </a:r>
            <a:r>
              <a:rPr lang="en-US" dirty="0" smtClean="0"/>
              <a:t>Biological Sciences</a:t>
            </a:r>
            <a:endParaRPr lang="en-US" dirty="0"/>
          </a:p>
        </p:txBody>
      </p:sp>
      <p:grpSp>
        <p:nvGrpSpPr>
          <p:cNvPr id="292" name="Shape 292"/>
          <p:cNvGrpSpPr/>
          <p:nvPr/>
        </p:nvGrpSpPr>
        <p:grpSpPr>
          <a:xfrm>
            <a:off x="637840" y="1825102"/>
            <a:ext cx="7258785" cy="4494665"/>
            <a:chOff x="180640" y="-21"/>
            <a:chExt cx="7258785" cy="4494665"/>
          </a:xfrm>
        </p:grpSpPr>
        <p:sp>
          <p:nvSpPr>
            <p:cNvPr id="293" name="Shape 293"/>
            <p:cNvSpPr/>
            <p:nvPr/>
          </p:nvSpPr>
          <p:spPr>
            <a:xfrm>
              <a:off x="180640" y="1152"/>
              <a:ext cx="3456533" cy="2073919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4" name="Shape 294"/>
            <p:cNvSpPr txBox="1"/>
            <p:nvPr/>
          </p:nvSpPr>
          <p:spPr>
            <a:xfrm>
              <a:off x="180640" y="1152"/>
              <a:ext cx="3456533" cy="2073919"/>
            </a:xfrm>
            <a:prstGeom prst="rect">
              <a:avLst/>
            </a:prstGeom>
            <a:noFill/>
            <a:ln>
              <a:noFill/>
            </a:ln>
          </p:spPr>
          <p:txBody>
            <a:bodyPr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Policies and Procedures are specific to each College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3982826" y="1152"/>
              <a:ext cx="3456533" cy="2073919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" name="Shape 296"/>
            <p:cNvSpPr txBox="1"/>
            <p:nvPr/>
          </p:nvSpPr>
          <p:spPr>
            <a:xfrm>
              <a:off x="3982826" y="-21"/>
              <a:ext cx="3456599" cy="2073900"/>
            </a:xfrm>
            <a:prstGeom prst="rect">
              <a:avLst/>
            </a:prstGeom>
            <a:noFill/>
            <a:ln>
              <a:noFill/>
            </a:ln>
          </p:spPr>
          <p:txBody>
            <a:bodyPr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3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Mandatory Advising</a:t>
              </a:r>
            </a:p>
            <a:p>
              <a:pPr marL="171450" marR="0" lvl="1" indent="-171450" algn="ctr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libri"/>
                <a:buChar char="•"/>
              </a:pPr>
              <a:r>
                <a:rPr lang="en-US" sz="18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One-on-one meetings to discuss academic success, student tools, resources, and policies</a:t>
              </a:r>
            </a:p>
          </p:txBody>
        </p:sp>
        <p:sp>
          <p:nvSpPr>
            <p:cNvPr id="297" name="Shape 297"/>
            <p:cNvSpPr/>
            <p:nvPr/>
          </p:nvSpPr>
          <p:spPr>
            <a:xfrm>
              <a:off x="180640" y="2420725"/>
              <a:ext cx="3456533" cy="2073919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 txBox="1"/>
            <p:nvPr/>
          </p:nvSpPr>
          <p:spPr>
            <a:xfrm>
              <a:off x="180640" y="2420725"/>
              <a:ext cx="3456533" cy="2073919"/>
            </a:xfrm>
            <a:prstGeom prst="rect">
              <a:avLst/>
            </a:prstGeom>
            <a:noFill/>
            <a:ln>
              <a:noFill/>
            </a:ln>
          </p:spPr>
          <p:txBody>
            <a:bodyPr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Holds</a:t>
              </a: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libri"/>
                <a:buChar char="•"/>
              </a:pPr>
              <a:r>
                <a:rPr lang="en-US" sz="2400" dirty="0" smtClean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Placed</a:t>
              </a:r>
              <a:r>
                <a:rPr lang="en-US" sz="2400" b="0" i="0" u="none" strike="noStrike" cap="none" dirty="0" smtClean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if you miss a deadline</a:t>
              </a: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libri"/>
                <a:buChar char="•"/>
              </a:pPr>
              <a:r>
                <a:rPr lang="en-US" sz="24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Contact the department that placed the hold</a:t>
              </a:r>
            </a:p>
          </p:txBody>
        </p:sp>
        <p:sp>
          <p:nvSpPr>
            <p:cNvPr id="299" name="Shape 299"/>
            <p:cNvSpPr/>
            <p:nvPr/>
          </p:nvSpPr>
          <p:spPr>
            <a:xfrm>
              <a:off x="3982826" y="2420725"/>
              <a:ext cx="3456533" cy="2073919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" name="Shape 300"/>
            <p:cNvSpPr txBox="1"/>
            <p:nvPr/>
          </p:nvSpPr>
          <p:spPr>
            <a:xfrm>
              <a:off x="3982826" y="2420725"/>
              <a:ext cx="3456533" cy="207391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2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Check out our website! </a:t>
              </a:r>
              <a:r>
                <a:rPr lang="en-US" sz="240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r>
                <a:rPr lang="en-US" sz="2400" dirty="0" smtClean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asc.ucdavis.edu</a:t>
              </a:r>
              <a:endPara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INO 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214" y="615615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How do I choose my courses?</a:t>
            </a:r>
          </a:p>
        </p:txBody>
      </p:sp>
      <p:grpSp>
        <p:nvGrpSpPr>
          <p:cNvPr id="307" name="Shape 307"/>
          <p:cNvGrpSpPr/>
          <p:nvPr/>
        </p:nvGrpSpPr>
        <p:grpSpPr>
          <a:xfrm>
            <a:off x="457200" y="1295400"/>
            <a:ext cx="7772398" cy="5482982"/>
            <a:chOff x="0" y="0"/>
            <a:chExt cx="7772398" cy="5482982"/>
          </a:xfrm>
        </p:grpSpPr>
        <p:sp>
          <p:nvSpPr>
            <p:cNvPr id="308" name="Shape 308"/>
            <p:cNvSpPr/>
            <p:nvPr/>
          </p:nvSpPr>
          <p:spPr>
            <a:xfrm rot="5400000">
              <a:off x="-293053" y="296470"/>
              <a:ext cx="1953691" cy="1367583"/>
            </a:xfrm>
            <a:prstGeom prst="chevron">
              <a:avLst>
                <a:gd name="adj" fmla="val 50000"/>
              </a:avLst>
            </a:prstGeom>
            <a:solidFill>
              <a:srgbClr val="EEE1A2"/>
            </a:solidFill>
            <a:ln w="25400" cap="flat" cmpd="sng">
              <a:solidFill>
                <a:srgbClr val="EEE1A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" name="Shape 309"/>
            <p:cNvSpPr txBox="1"/>
            <p:nvPr/>
          </p:nvSpPr>
          <p:spPr>
            <a:xfrm>
              <a:off x="0" y="687208"/>
              <a:ext cx="1367583" cy="586107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310" name="Shape 310"/>
            <p:cNvSpPr/>
            <p:nvPr/>
          </p:nvSpPr>
          <p:spPr>
            <a:xfrm rot="5400000">
              <a:off x="3934708" y="-2567123"/>
              <a:ext cx="1270566" cy="640481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5400" cap="flat" cmpd="sng">
              <a:solidFill>
                <a:srgbClr val="EEE1A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" name="Shape 311"/>
            <p:cNvSpPr txBox="1"/>
            <p:nvPr/>
          </p:nvSpPr>
          <p:spPr>
            <a:xfrm>
              <a:off x="1367583" y="62023"/>
              <a:ext cx="6342791" cy="1146519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Look up the courses for your major using the 1</a:t>
              </a:r>
              <a:r>
                <a:rPr lang="en-US" sz="2000" b="0" i="0" u="none" strike="noStrike" cap="none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Quarter Course Recommendation Tool</a:t>
              </a:r>
            </a:p>
          </p:txBody>
        </p:sp>
        <p:sp>
          <p:nvSpPr>
            <p:cNvPr id="312" name="Shape 312"/>
            <p:cNvSpPr/>
            <p:nvPr/>
          </p:nvSpPr>
          <p:spPr>
            <a:xfrm rot="5400000">
              <a:off x="-293053" y="2059407"/>
              <a:ext cx="1953691" cy="1367583"/>
            </a:xfrm>
            <a:prstGeom prst="chevron">
              <a:avLst>
                <a:gd name="adj" fmla="val 50000"/>
              </a:avLst>
            </a:prstGeom>
            <a:solidFill>
              <a:srgbClr val="EDBE60"/>
            </a:solidFill>
            <a:ln w="25400" cap="flat" cmpd="sng">
              <a:solidFill>
                <a:srgbClr val="EDBE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" name="Shape 313"/>
            <p:cNvSpPr txBox="1"/>
            <p:nvPr/>
          </p:nvSpPr>
          <p:spPr>
            <a:xfrm>
              <a:off x="0" y="2450144"/>
              <a:ext cx="1367583" cy="586107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314" name="Shape 314"/>
            <p:cNvSpPr/>
            <p:nvPr/>
          </p:nvSpPr>
          <p:spPr>
            <a:xfrm rot="5400000">
              <a:off x="3935042" y="-801102"/>
              <a:ext cx="1269899" cy="640481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DBE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" name="Shape 315"/>
            <p:cNvSpPr txBox="1"/>
            <p:nvPr/>
          </p:nvSpPr>
          <p:spPr>
            <a:xfrm>
              <a:off x="1367584" y="1828344"/>
              <a:ext cx="6342824" cy="1145917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Start taking courses required for your major in your first quarter. If you want to change your major, take the courses required by the major </a:t>
              </a:r>
              <a:r>
                <a:rPr lang="en-US" sz="2000" dirty="0">
                  <a:latin typeface="Calibri"/>
                  <a:ea typeface="Calibri"/>
                  <a:cs typeface="Calibri"/>
                  <a:sym typeface="Calibri"/>
                </a:rPr>
                <a:t>that you plan to change to.</a:t>
              </a:r>
            </a:p>
          </p:txBody>
        </p:sp>
        <p:sp>
          <p:nvSpPr>
            <p:cNvPr id="316" name="Shape 316"/>
            <p:cNvSpPr/>
            <p:nvPr/>
          </p:nvSpPr>
          <p:spPr>
            <a:xfrm rot="5400000">
              <a:off x="-293053" y="3822344"/>
              <a:ext cx="1953691" cy="1367583"/>
            </a:xfrm>
            <a:prstGeom prst="chevron">
              <a:avLst>
                <a:gd name="adj" fmla="val 50000"/>
              </a:avLst>
            </a:prstGeom>
            <a:solidFill>
              <a:srgbClr val="F68817"/>
            </a:solidFill>
            <a:ln w="25400" cap="flat" cmpd="sng">
              <a:solidFill>
                <a:srgbClr val="F688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" name="Shape 317"/>
            <p:cNvSpPr txBox="1"/>
            <p:nvPr/>
          </p:nvSpPr>
          <p:spPr>
            <a:xfrm>
              <a:off x="0" y="4213082"/>
              <a:ext cx="1367583" cy="586107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p:sp>
          <p:nvSpPr>
            <p:cNvPr id="318" name="Shape 318"/>
            <p:cNvSpPr/>
            <p:nvPr/>
          </p:nvSpPr>
          <p:spPr>
            <a:xfrm rot="5400000">
              <a:off x="3935042" y="961833"/>
              <a:ext cx="1269899" cy="640481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688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" name="Shape 319"/>
            <p:cNvSpPr txBox="1"/>
            <p:nvPr/>
          </p:nvSpPr>
          <p:spPr>
            <a:xfrm>
              <a:off x="1367584" y="3591282"/>
              <a:ext cx="6342824" cy="1145917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Meet with your academic advisor in the fall to learn about how to change your major.</a:t>
              </a:r>
            </a:p>
          </p:txBody>
        </p:sp>
      </p:grpSp>
      <p:pic>
        <p:nvPicPr>
          <p:cNvPr id="2" name="INO 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0587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478860"/>
              </p:ext>
            </p:extLst>
          </p:nvPr>
        </p:nvGraphicFramePr>
        <p:xfrm>
          <a:off x="86627" y="1"/>
          <a:ext cx="8402855" cy="6766561"/>
        </p:xfrm>
        <a:graphic>
          <a:graphicData uri="http://schemas.openxmlformats.org/drawingml/2006/table">
            <a:tbl>
              <a:tblPr/>
              <a:tblGrid>
                <a:gridCol w="8402855">
                  <a:extLst>
                    <a:ext uri="{9D8B030D-6E8A-4147-A177-3AD203B41FA5}">
                      <a16:colId xmlns:a16="http://schemas.microsoft.com/office/drawing/2014/main" val="1041936260"/>
                    </a:ext>
                  </a:extLst>
                </a:gridCol>
              </a:tblGrid>
              <a:tr h="6274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Majors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A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667145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Evolution, Ecology and Biodiversity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EEB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420597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Microbiology 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MIC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72425"/>
                  </a:ext>
                </a:extLst>
              </a:tr>
              <a:tr h="110723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Biochemistry and Molecular Biology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BMB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Cell Biology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CBI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Genetics and Genomics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GGN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205794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Neurobiology Physiology and Behavior</a:t>
                      </a:r>
                      <a:b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</a:b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NPB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820904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Plant Biology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PLB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charset="0"/>
                        <a:ea typeface="ＭＳ Ｐゴシック" charset="-128"/>
                      </a:endParaRP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45443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Biological Sciences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BIS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644697"/>
                  </a:ext>
                </a:extLst>
              </a:tr>
              <a:tr h="1107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Marine and Coastal Sciences (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MCS</a:t>
                      </a:r>
                      <a:r>
                        <a:rPr kumimoji="0" lang="en-US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 -CBS hosts the Marine Ecology and Organismal Biology track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559563"/>
                  </a:ext>
                </a:extLst>
              </a:tr>
            </a:tbl>
          </a:graphicData>
        </a:graphic>
      </p:graphicFrame>
      <p:pic>
        <p:nvPicPr>
          <p:cNvPr id="5" name="INO 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86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Courses by Major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851" y="4231201"/>
            <a:ext cx="8050695" cy="1275206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400" dirty="0" smtClean="0"/>
              <a:t>BIS- Biological Sciences; CHE- Chemistry;  MAT- Mathematics  </a:t>
            </a:r>
            <a:endParaRPr lang="en-US" sz="1400" dirty="0"/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400" dirty="0" smtClean="0"/>
              <a:t>If </a:t>
            </a:r>
            <a:r>
              <a:rPr lang="en-US" sz="1400" dirty="0"/>
              <a:t>you enroll in any sort of WLD course, push these courses back for the appropriate amount of quarters.   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400" dirty="0"/>
              <a:t>BIS 005 (cohort) only to be taken in 1 quarter, assigned by your cohort designation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400" dirty="0"/>
              <a:t>Suggested GE courses:  CLA 30F/CLA 30, PHI 15, PHI 31</a:t>
            </a:r>
            <a:r>
              <a:rPr lang="en-US" sz="1400" dirty="0" smtClean="0"/>
              <a:t>, GEL/EDU 81 </a:t>
            </a:r>
            <a:r>
              <a:rPr lang="en-US" sz="1400" dirty="0"/>
              <a:t>lower division English Composition Requirement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94080" y="2917846"/>
            <a:ext cx="1601122" cy="883370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8142" y="2515222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Fall 2018</a:t>
            </a:r>
            <a:endParaRPr lang="en-US" sz="2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655320" y="2846267"/>
            <a:ext cx="1581150" cy="876791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57013" y="2974811"/>
            <a:ext cx="1610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Chemistry</a:t>
            </a:r>
          </a:p>
          <a:p>
            <a:r>
              <a:rPr lang="en-US" sz="2200" dirty="0" smtClean="0"/>
              <a:t>Math 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5741948" y="2918451"/>
            <a:ext cx="1664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Chemistry</a:t>
            </a:r>
          </a:p>
          <a:p>
            <a:r>
              <a:rPr lang="en-US" sz="2200" dirty="0" smtClean="0"/>
              <a:t>Biology 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392192" y="1653213"/>
            <a:ext cx="2107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BIS, MIC, EEB, PLB, MCS, NPB</a:t>
            </a:r>
            <a:endParaRPr lang="en-US" sz="2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84747" y="1665204"/>
            <a:ext cx="221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BMB, CBI, GGN, Undeclared</a:t>
            </a:r>
            <a:endParaRPr lang="en-US" sz="2200" b="1" dirty="0"/>
          </a:p>
        </p:txBody>
      </p:sp>
      <p:pic>
        <p:nvPicPr>
          <p:cNvPr id="5" name="INO 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851" y="6047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What we covered:</a:t>
            </a:r>
          </a:p>
        </p:txBody>
      </p:sp>
      <p:grpSp>
        <p:nvGrpSpPr>
          <p:cNvPr id="325" name="Shape 325"/>
          <p:cNvGrpSpPr/>
          <p:nvPr/>
        </p:nvGrpSpPr>
        <p:grpSpPr>
          <a:xfrm>
            <a:off x="1506425" y="1163519"/>
            <a:ext cx="5601425" cy="5313480"/>
            <a:chOff x="1049225" y="20519"/>
            <a:chExt cx="5601425" cy="5313480"/>
          </a:xfrm>
        </p:grpSpPr>
        <p:sp>
          <p:nvSpPr>
            <p:cNvPr id="326" name="Shape 326"/>
            <p:cNvSpPr/>
            <p:nvPr/>
          </p:nvSpPr>
          <p:spPr>
            <a:xfrm>
              <a:off x="2547968" y="1932475"/>
              <a:ext cx="2600260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7" name="Shape 327"/>
            <p:cNvSpPr txBox="1"/>
            <p:nvPr/>
          </p:nvSpPr>
          <p:spPr>
            <a:xfrm>
              <a:off x="2928767" y="2147611"/>
              <a:ext cx="1838663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0" i="0" u="none" strike="noStrike" cap="none">
                  <a:solidFill>
                    <a:srgbClr val="263B86"/>
                  </a:solidFill>
                  <a:latin typeface="Calibri"/>
                  <a:ea typeface="Calibri"/>
                  <a:cs typeface="Calibri"/>
                  <a:sym typeface="Calibri"/>
                </a:rPr>
                <a:t>Registration</a:t>
              </a:r>
            </a:p>
          </p:txBody>
        </p:sp>
        <p:sp>
          <p:nvSpPr>
            <p:cNvPr id="328" name="Shape 328"/>
            <p:cNvSpPr/>
            <p:nvPr/>
          </p:nvSpPr>
          <p:spPr>
            <a:xfrm rot="-5400000">
              <a:off x="3626645" y="1693842"/>
              <a:ext cx="442906" cy="343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9" name="Shape 329"/>
            <p:cNvSpPr txBox="1"/>
            <p:nvPr/>
          </p:nvSpPr>
          <p:spPr>
            <a:xfrm rot="-5400000">
              <a:off x="3837026" y="1699948"/>
              <a:ext cx="22144" cy="22144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Shape 330"/>
            <p:cNvSpPr/>
            <p:nvPr/>
          </p:nvSpPr>
          <p:spPr>
            <a:xfrm>
              <a:off x="3113575" y="20519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1" name="Shape 331"/>
            <p:cNvSpPr txBox="1"/>
            <p:nvPr/>
          </p:nvSpPr>
          <p:spPr>
            <a:xfrm>
              <a:off x="3328712" y="235656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Where to Get Advice</a:t>
              </a:r>
            </a:p>
          </p:txBody>
        </p:sp>
        <p:sp>
          <p:nvSpPr>
            <p:cNvPr id="332" name="Shape 332"/>
            <p:cNvSpPr/>
            <p:nvPr/>
          </p:nvSpPr>
          <p:spPr>
            <a:xfrm rot="-1887012">
              <a:off x="4682141" y="1939256"/>
              <a:ext cx="655514" cy="343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3" name="Shape 333"/>
            <p:cNvSpPr txBox="1"/>
            <p:nvPr/>
          </p:nvSpPr>
          <p:spPr>
            <a:xfrm rot="-1887012">
              <a:off x="4993512" y="1940046"/>
              <a:ext cx="32774" cy="32774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5181601" y="667656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5" name="Shape 335"/>
            <p:cNvSpPr txBox="1"/>
            <p:nvPr/>
          </p:nvSpPr>
          <p:spPr>
            <a:xfrm>
              <a:off x="5396739" y="882794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How to Choose Your Courses</a:t>
              </a:r>
            </a:p>
          </p:txBody>
        </p:sp>
        <p:sp>
          <p:nvSpPr>
            <p:cNvPr id="336" name="Shape 336"/>
            <p:cNvSpPr/>
            <p:nvPr/>
          </p:nvSpPr>
          <p:spPr>
            <a:xfrm rot="1952622">
              <a:off x="4667792" y="3344108"/>
              <a:ext cx="536576" cy="343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 txBox="1"/>
            <p:nvPr/>
          </p:nvSpPr>
          <p:spPr>
            <a:xfrm rot="1952622">
              <a:off x="4922666" y="3347872"/>
              <a:ext cx="26828" cy="2682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5046908" y="3166218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 txBox="1"/>
            <p:nvPr/>
          </p:nvSpPr>
          <p:spPr>
            <a:xfrm>
              <a:off x="5262046" y="3381355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Placement Exams and Scores</a:t>
              </a:r>
            </a:p>
          </p:txBody>
        </p:sp>
        <p:sp>
          <p:nvSpPr>
            <p:cNvPr id="340" name="Shape 340"/>
            <p:cNvSpPr/>
            <p:nvPr/>
          </p:nvSpPr>
          <p:spPr>
            <a:xfrm rot="5477677">
              <a:off x="3594365" y="3616121"/>
              <a:ext cx="463791" cy="343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 txBox="1"/>
            <p:nvPr/>
          </p:nvSpPr>
          <p:spPr>
            <a:xfrm rot="-5322323">
              <a:off x="3814666" y="3621705"/>
              <a:ext cx="23189" cy="23189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3069901" y="3864950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 txBox="1"/>
            <p:nvPr/>
          </p:nvSpPr>
          <p:spPr>
            <a:xfrm>
              <a:off x="3285039" y="4080087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Pass Times and Waitlists</a:t>
              </a:r>
            </a:p>
          </p:txBody>
        </p:sp>
        <p:sp>
          <p:nvSpPr>
            <p:cNvPr id="344" name="Shape 344"/>
            <p:cNvSpPr/>
            <p:nvPr/>
          </p:nvSpPr>
          <p:spPr>
            <a:xfrm rot="8872164">
              <a:off x="2462949" y="3344401"/>
              <a:ext cx="558406" cy="343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 txBox="1"/>
            <p:nvPr/>
          </p:nvSpPr>
          <p:spPr>
            <a:xfrm rot="-1927836">
              <a:off x="2728192" y="3347620"/>
              <a:ext cx="27920" cy="27920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1149165" y="3166208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 txBox="1"/>
            <p:nvPr/>
          </p:nvSpPr>
          <p:spPr>
            <a:xfrm>
              <a:off x="1364301" y="3381346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Units</a:t>
              </a:r>
            </a:p>
          </p:txBody>
        </p:sp>
        <p:sp>
          <p:nvSpPr>
            <p:cNvPr id="348" name="Shape 348"/>
            <p:cNvSpPr/>
            <p:nvPr/>
          </p:nvSpPr>
          <p:spPr>
            <a:xfrm rot="-9033894">
              <a:off x="2386049" y="1988335"/>
              <a:ext cx="579569" cy="343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 txBox="1"/>
            <p:nvPr/>
          </p:nvSpPr>
          <p:spPr>
            <a:xfrm rot="1766106">
              <a:off x="2661344" y="1991026"/>
              <a:ext cx="28978" cy="2897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Shape 350"/>
            <p:cNvSpPr/>
            <p:nvPr/>
          </p:nvSpPr>
          <p:spPr>
            <a:xfrm>
              <a:off x="1049225" y="767606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 txBox="1"/>
            <p:nvPr/>
          </p:nvSpPr>
          <p:spPr>
            <a:xfrm>
              <a:off x="1264362" y="982744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Changing Majors</a:t>
              </a:r>
            </a:p>
          </p:txBody>
        </p:sp>
      </p:grpSp>
      <p:pic>
        <p:nvPicPr>
          <p:cNvPr id="2" name="INO 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465" y="60599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777" y="995606"/>
            <a:ext cx="7619999" cy="1143000"/>
          </a:xfrm>
        </p:spPr>
        <p:txBody>
          <a:bodyPr/>
          <a:lstStyle/>
          <a:p>
            <a:r>
              <a:rPr lang="en-US" sz="3200" dirty="0"/>
              <a:t>What I Wish I Knew as a First Year Aggie!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Lvji9VlbLC8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1721094"/>
            <a:ext cx="8458200" cy="4757738"/>
          </a:xfrm>
          <a:prstGeom prst="rect">
            <a:avLst/>
          </a:prstGeom>
        </p:spPr>
      </p:pic>
      <p:pic>
        <p:nvPicPr>
          <p:cNvPr id="3" name="INO Slide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838" y="5982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7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357" name="Shape 357"/>
          <p:cNvGrpSpPr/>
          <p:nvPr/>
        </p:nvGrpSpPr>
        <p:grpSpPr>
          <a:xfrm>
            <a:off x="685800" y="1828799"/>
            <a:ext cx="7162798" cy="2514599"/>
            <a:chOff x="0" y="0"/>
            <a:chExt cx="7162798" cy="2514599"/>
          </a:xfrm>
        </p:grpSpPr>
        <p:sp>
          <p:nvSpPr>
            <p:cNvPr id="358" name="Shape 358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1</a:t>
              </a:r>
            </a:p>
          </p:txBody>
        </p:sp>
        <p:sp>
          <p:nvSpPr>
            <p:cNvPr id="360" name="Shape 360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1" name="Shape 361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 classes get more difficult when the course numbers get higher?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 example:  Is UWP 1 easier than UWP 21?</a:t>
              </a:r>
            </a:p>
          </p:txBody>
        </p:sp>
      </p:grpSp>
      <p:grpSp>
        <p:nvGrpSpPr>
          <p:cNvPr id="362" name="Shape 362"/>
          <p:cNvGrpSpPr/>
          <p:nvPr/>
        </p:nvGrpSpPr>
        <p:grpSpPr>
          <a:xfrm>
            <a:off x="685800" y="4038599"/>
            <a:ext cx="7162798" cy="2514599"/>
            <a:chOff x="0" y="0"/>
            <a:chExt cx="7162798" cy="2514599"/>
          </a:xfrm>
        </p:grpSpPr>
        <p:sp>
          <p:nvSpPr>
            <p:cNvPr id="363" name="Shape 36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4" name="Shape 36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1</a:t>
              </a:r>
            </a:p>
          </p:txBody>
        </p:sp>
        <p:sp>
          <p:nvSpPr>
            <p:cNvPr id="365" name="Shape 36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6" name="Shape 36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13775" tIns="10150" rIns="10150" bIns="101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No.  Many courses are not taken in order.  Read the full course description in order to determine if you are prepared to take the course. 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Only take courses numbered 1 - 99 your first year at UC Davis.  Do not register for courses numbered 100 - 199.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372" name="Shape 372"/>
          <p:cNvGrpSpPr/>
          <p:nvPr/>
        </p:nvGrpSpPr>
        <p:grpSpPr>
          <a:xfrm>
            <a:off x="685800" y="1828799"/>
            <a:ext cx="7162798" cy="2514599"/>
            <a:chOff x="0" y="0"/>
            <a:chExt cx="7162798" cy="2514599"/>
          </a:xfrm>
        </p:grpSpPr>
        <p:sp>
          <p:nvSpPr>
            <p:cNvPr id="373" name="Shape 37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2</a:t>
              </a:r>
            </a:p>
          </p:txBody>
        </p:sp>
        <p:sp>
          <p:nvSpPr>
            <p:cNvPr id="375" name="Shape 37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99125" tIns="17775" rIns="17775" bIns="177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do I do if a course that I want to take is full?</a:t>
              </a:r>
            </a:p>
          </p:txBody>
        </p:sp>
      </p:grpSp>
      <p:grpSp>
        <p:nvGrpSpPr>
          <p:cNvPr id="377" name="Shape 377"/>
          <p:cNvGrpSpPr/>
          <p:nvPr/>
        </p:nvGrpSpPr>
        <p:grpSpPr>
          <a:xfrm>
            <a:off x="685800" y="4041054"/>
            <a:ext cx="7162798" cy="2509690"/>
            <a:chOff x="0" y="2454"/>
            <a:chExt cx="7162798" cy="2509690"/>
          </a:xfrm>
        </p:grpSpPr>
        <p:sp>
          <p:nvSpPr>
            <p:cNvPr id="378" name="Shape 378"/>
            <p:cNvSpPr/>
            <p:nvPr/>
          </p:nvSpPr>
          <p:spPr>
            <a:xfrm rot="5400000">
              <a:off x="-376453" y="378907"/>
              <a:ext cx="2509690" cy="1756783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 txBox="1"/>
            <p:nvPr/>
          </p:nvSpPr>
          <p:spPr>
            <a:xfrm>
              <a:off x="1" y="880845"/>
              <a:ext cx="1756783" cy="752907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2</a:t>
              </a:r>
            </a:p>
          </p:txBody>
        </p:sp>
        <p:sp>
          <p:nvSpPr>
            <p:cNvPr id="380" name="Shape 380"/>
            <p:cNvSpPr/>
            <p:nvPr/>
          </p:nvSpPr>
          <p:spPr>
            <a:xfrm rot="5400000">
              <a:off x="3644141" y="-1884903"/>
              <a:ext cx="1631298" cy="54060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 txBox="1"/>
            <p:nvPr/>
          </p:nvSpPr>
          <p:spPr>
            <a:xfrm>
              <a:off x="1756783" y="82086"/>
              <a:ext cx="5326382" cy="1472032"/>
            </a:xfrm>
            <a:prstGeom prst="rect">
              <a:avLst/>
            </a:prstGeom>
            <a:noFill/>
            <a:ln>
              <a:noFill/>
            </a:ln>
          </p:spPr>
          <p:txBody>
            <a:bodyPr lIns="113775" tIns="10150" rIns="10150" bIns="101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If a course is full you can add yourself to the waitlist during Pass 2 registration.  (If another student drops this course you may be added).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However, there is no guarantee that you will be added to a waitlisted course. Use the “1</a:t>
              </a:r>
              <a:r>
                <a:rPr lang="en-US" sz="16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</a:t>
              </a: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Quarter Class Registration Tool” to find another course in case you do not get into your first choice.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/>
          </p:nvPr>
        </p:nvSpPr>
        <p:spPr>
          <a:xfrm>
            <a:off x="609600" y="381000"/>
            <a:ext cx="7543800" cy="9907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4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This </a:t>
            </a:r>
            <a:r>
              <a:rPr lang="en-US" sz="4400" b="0" i="0" u="none" strike="noStrike" cap="none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presentation </a:t>
            </a:r>
            <a:r>
              <a:rPr lang="en-US" sz="44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will cover:</a:t>
            </a:r>
          </a:p>
        </p:txBody>
      </p:sp>
      <p:grpSp>
        <p:nvGrpSpPr>
          <p:cNvPr id="147" name="Shape 147"/>
          <p:cNvGrpSpPr/>
          <p:nvPr/>
        </p:nvGrpSpPr>
        <p:grpSpPr>
          <a:xfrm>
            <a:off x="2175383" y="1532402"/>
            <a:ext cx="3497831" cy="5012393"/>
            <a:chOff x="1260983" y="313202"/>
            <a:chExt cx="3497831" cy="5012393"/>
          </a:xfrm>
        </p:grpSpPr>
        <p:sp>
          <p:nvSpPr>
            <p:cNvPr id="148" name="Shape 148"/>
            <p:cNvSpPr/>
            <p:nvPr/>
          </p:nvSpPr>
          <p:spPr>
            <a:xfrm>
              <a:off x="1400895" y="464775"/>
              <a:ext cx="3357918" cy="1049349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127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 txBox="1"/>
            <p:nvPr/>
          </p:nvSpPr>
          <p:spPr>
            <a:xfrm>
              <a:off x="1400895" y="464775"/>
              <a:ext cx="3357918" cy="1049349"/>
            </a:xfrm>
            <a:prstGeom prst="rect">
              <a:avLst/>
            </a:prstGeom>
            <a:noFill/>
            <a:ln>
              <a:noFill/>
            </a:ln>
          </p:spPr>
          <p:txBody>
            <a:bodyPr lIns="7107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is Academic Advising?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1260983" y="313202"/>
              <a:ext cx="734543" cy="110181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1400895" y="1634216"/>
              <a:ext cx="3357918" cy="1049349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127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1400895" y="1634216"/>
              <a:ext cx="3357918" cy="1049349"/>
            </a:xfrm>
            <a:prstGeom prst="rect">
              <a:avLst/>
            </a:prstGeom>
            <a:noFill/>
            <a:ln>
              <a:noFill/>
            </a:ln>
          </p:spPr>
          <p:txBody>
            <a:bodyPr lIns="7107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How do I register?</a:t>
              </a:r>
            </a:p>
          </p:txBody>
        </p:sp>
        <p:sp>
          <p:nvSpPr>
            <p:cNvPr id="153" name="Shape 153"/>
            <p:cNvSpPr/>
            <p:nvPr/>
          </p:nvSpPr>
          <p:spPr>
            <a:xfrm>
              <a:off x="1295395" y="1828801"/>
              <a:ext cx="734543" cy="75648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1400895" y="2955232"/>
              <a:ext cx="3357918" cy="1049349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127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 txBox="1"/>
            <p:nvPr/>
          </p:nvSpPr>
          <p:spPr>
            <a:xfrm>
              <a:off x="1400895" y="2955232"/>
              <a:ext cx="3357918" cy="1049349"/>
            </a:xfrm>
            <a:prstGeom prst="rect">
              <a:avLst/>
            </a:prstGeom>
            <a:noFill/>
            <a:ln>
              <a:noFill/>
            </a:ln>
          </p:spPr>
          <p:txBody>
            <a:bodyPr lIns="7107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How do I choose my courses?</a:t>
              </a:r>
            </a:p>
          </p:txBody>
        </p:sp>
        <p:sp>
          <p:nvSpPr>
            <p:cNvPr id="156" name="Shape 156"/>
            <p:cNvSpPr/>
            <p:nvPr/>
          </p:nvSpPr>
          <p:spPr>
            <a:xfrm>
              <a:off x="1260983" y="2803658"/>
              <a:ext cx="734543" cy="110181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1400895" y="4276246"/>
              <a:ext cx="3357918" cy="1049349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127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" name="Shape 158"/>
            <p:cNvSpPr txBox="1"/>
            <p:nvPr/>
          </p:nvSpPr>
          <p:spPr>
            <a:xfrm>
              <a:off x="1400895" y="4276246"/>
              <a:ext cx="3357918" cy="1049349"/>
            </a:xfrm>
            <a:prstGeom prst="rect">
              <a:avLst/>
            </a:prstGeom>
            <a:noFill/>
            <a:ln>
              <a:noFill/>
            </a:ln>
          </p:spPr>
          <p:txBody>
            <a:bodyPr lIns="7107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Answering Your Questions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1260983" y="4124673"/>
              <a:ext cx="734543" cy="1101817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" name="INO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6020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387" name="Shape 387"/>
          <p:cNvGrpSpPr/>
          <p:nvPr/>
        </p:nvGrpSpPr>
        <p:grpSpPr>
          <a:xfrm>
            <a:off x="685800" y="1828799"/>
            <a:ext cx="7162798" cy="2514599"/>
            <a:chOff x="0" y="0"/>
            <a:chExt cx="7162798" cy="2514599"/>
          </a:xfrm>
        </p:grpSpPr>
        <p:sp>
          <p:nvSpPr>
            <p:cNvPr id="388" name="Shape 388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3</a:t>
              </a:r>
            </a:p>
          </p:txBody>
        </p:sp>
        <p:sp>
          <p:nvSpPr>
            <p:cNvPr id="390" name="Shape 390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 have Advanced Placement (AP),  International Baccalaureate (IB), and Advanced Levels (A-Level) Exam credit.  Can I skip any classes?</a:t>
              </a:r>
            </a:p>
          </p:txBody>
        </p:sp>
      </p:grpSp>
      <p:grpSp>
        <p:nvGrpSpPr>
          <p:cNvPr id="392" name="Shape 392"/>
          <p:cNvGrpSpPr/>
          <p:nvPr/>
        </p:nvGrpSpPr>
        <p:grpSpPr>
          <a:xfrm>
            <a:off x="685800" y="4038599"/>
            <a:ext cx="7162798" cy="2514599"/>
            <a:chOff x="0" y="0"/>
            <a:chExt cx="7162798" cy="2514599"/>
          </a:xfrm>
        </p:grpSpPr>
        <p:sp>
          <p:nvSpPr>
            <p:cNvPr id="393" name="Shape 39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4" name="Shape 39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3</a:t>
              </a:r>
            </a:p>
          </p:txBody>
        </p:sp>
        <p:sp>
          <p:nvSpPr>
            <p:cNvPr id="395" name="Shape 39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13775" tIns="10150" rIns="10150" bIns="101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Some AP and IB credit may allow you to skip a course, however we do not recommend it. Exam credit is not the same as a University level course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 some cases you are not allowed to take a course that you have earned AP or IB credit for.  Refer to the General Catalog or talk to </a:t>
              </a:r>
              <a:r>
                <a:rPr lang="en-US" sz="16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your Academic Advisor</a:t>
              </a:r>
              <a:endPara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4"/>
            <a:ext cx="7162798" cy="2514599"/>
            <a:chOff x="0" y="0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4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Can I take more than 1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units?</a:t>
              </a: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3982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4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New students are strongly recommended to only take 1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-1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units their first quarter. If you earn good grades in your first quarter you can discuss increa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sing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your units for winter quarter with 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your Academic Advisor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2"/>
            <a:ext cx="7162798" cy="2514599"/>
            <a:chOff x="0" y="-2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4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4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are the requirements to change my major? </a:t>
              </a:r>
              <a:endPara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3982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4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 in good academic standing. 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r>
                <a:rPr lang="en-US" sz="16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Have at least a 2.0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r>
                <a:rPr lang="en-US" sz="1600" b="0" i="0" u="none" strike="noStrike" cap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Meet with an advisor from  the major you intend to switch into. 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0547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2"/>
            <a:ext cx="7162798" cy="2514599"/>
            <a:chOff x="0" y="-2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4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3982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4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719137" y="22800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 am an Undeclared-Life Sciences major, how do I declare my major? Do I have to declare my major by a specific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719137" y="441996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Students who are Undeclared-Life Sciences majors must declare a major before reaching 90 units (not taking into account AP/IB units. Delay in declaring your major will result in a registration hold.</a:t>
            </a:r>
          </a:p>
        </p:txBody>
      </p:sp>
    </p:spTree>
    <p:extLst>
      <p:ext uri="{BB962C8B-B14F-4D97-AF65-F5344CB8AC3E}">
        <p14:creationId xmlns:p14="http://schemas.microsoft.com/office/powerpoint/2010/main" val="2513428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2"/>
            <a:ext cx="7162798" cy="2514599"/>
            <a:chOff x="0" y="-2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4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4399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4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719137" y="25621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Can I take some of my courses as Passed/Not Passed (P/NP)?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2052" y="427566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Maximum P/NP Units is one-third of units completed at UC Davis.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Courses for your major must be taken for a letter grade, unless only offered as P/NP grading.</a:t>
            </a:r>
          </a:p>
        </p:txBody>
      </p:sp>
    </p:spTree>
    <p:extLst>
      <p:ext uri="{BB962C8B-B14F-4D97-AF65-F5344CB8AC3E}">
        <p14:creationId xmlns:p14="http://schemas.microsoft.com/office/powerpoint/2010/main" val="2516229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2"/>
            <a:ext cx="7162798" cy="2514599"/>
            <a:chOff x="0" y="-2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4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4399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4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719137" y="25621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Can I repeat a course more than once?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4300" y="412370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You are allowed to repeat a course one time for credit only if you received a D+, D, D-, or F grade. If you wish to repeat a course for a second time you must receive permission to do so before you enroll in the class for the third time. A Multiple Repeat Petition will need to be submitted and approved to enroll in the class.</a:t>
            </a:r>
          </a:p>
        </p:txBody>
      </p:sp>
    </p:spTree>
    <p:extLst>
      <p:ext uri="{BB962C8B-B14F-4D97-AF65-F5344CB8AC3E}">
        <p14:creationId xmlns:p14="http://schemas.microsoft.com/office/powerpoint/2010/main" val="3894300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For More Information</a:t>
            </a:r>
          </a:p>
        </p:txBody>
      </p:sp>
      <p:sp>
        <p:nvSpPr>
          <p:cNvPr id="433" name="Shape 433"/>
          <p:cNvSpPr/>
          <p:nvPr/>
        </p:nvSpPr>
        <p:spPr>
          <a:xfrm>
            <a:off x="867975" y="3036924"/>
            <a:ext cx="7208043" cy="2252513"/>
          </a:xfrm>
          <a:prstGeom prst="rect">
            <a:avLst/>
          </a:prstGeom>
          <a:solidFill>
            <a:schemeClr val="lt1">
              <a:alpha val="40000"/>
            </a:schemeClr>
          </a:solidFill>
          <a:ln w="12700" cap="flat" cmpd="sng">
            <a:solidFill>
              <a:srgbClr val="FABF1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4" name="Shape 434"/>
          <p:cNvSpPr txBox="1"/>
          <p:nvPr/>
        </p:nvSpPr>
        <p:spPr>
          <a:xfrm>
            <a:off x="867975" y="2900926"/>
            <a:ext cx="7208100" cy="2913600"/>
          </a:xfrm>
          <a:prstGeom prst="rect">
            <a:avLst/>
          </a:prstGeom>
          <a:noFill/>
          <a:ln>
            <a:noFill/>
          </a:ln>
        </p:spPr>
        <p:txBody>
          <a:bodyPr lIns="1525700" tIns="106675" rIns="106675" bIns="106675" anchor="t" anchorCtr="0">
            <a:noAutofit/>
          </a:bodyPr>
          <a:lstStyle/>
          <a:p>
            <a:pPr marL="228600" marR="0" lvl="1" indent="-228600" algn="l" rtl="0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Clr>
                <a:srgbClr val="263B86"/>
              </a:buClr>
              <a:buSzPct val="100000"/>
              <a:buFont typeface="Calibri"/>
              <a:buChar char="•"/>
            </a:pPr>
            <a:endParaRPr lang="en-US" sz="2200" dirty="0">
              <a:solidFill>
                <a:srgbClr val="263B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73" y="5814526"/>
            <a:ext cx="4486275" cy="590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223" y="3266741"/>
            <a:ext cx="738477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8800" lvl="2" algn="ctr">
              <a:spcBef>
                <a:spcPts val="600"/>
              </a:spcBef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1023 Sciences Lab Building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Desk: 530-752-0410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cbsundergrads@ucdavis.edu</a:t>
            </a:r>
          </a:p>
          <a:p>
            <a:pPr marL="558800" lvl="2" algn="ctr">
              <a:spcBef>
                <a:spcPts val="600"/>
              </a:spcBef>
              <a:buClr>
                <a:schemeClr val="accent2"/>
              </a:buClr>
              <a:buSzPct val="100000"/>
            </a:pP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Appointments and Resources: basc.ucdavis.edu 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NO Slide - 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60218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Welcome to UC Davis!</a:t>
            </a:r>
            <a:endParaRPr lang="en-US" b="1" dirty="0"/>
          </a:p>
        </p:txBody>
      </p:sp>
      <p:pic>
        <p:nvPicPr>
          <p:cNvPr id="4" name="bQJwVm1kcI0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0677" y="1626027"/>
            <a:ext cx="8299938" cy="4624204"/>
          </a:xfrm>
          <a:prstGeom prst="rect">
            <a:avLst/>
          </a:prstGeom>
        </p:spPr>
      </p:pic>
      <p:pic>
        <p:nvPicPr>
          <p:cNvPr id="3" name="INO Slide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517A"/>
                </a:solidFill>
              </a:rPr>
              <a:t>Biology Academic </a:t>
            </a:r>
            <a:r>
              <a:rPr lang="en-US" b="1" dirty="0" smtClean="0">
                <a:solidFill>
                  <a:srgbClr val="00517A"/>
                </a:solidFill>
              </a:rPr>
              <a:t>Success Center </a:t>
            </a:r>
            <a:r>
              <a:rPr lang="en-US" b="1" dirty="0">
                <a:solidFill>
                  <a:srgbClr val="00517A"/>
                </a:solidFill>
              </a:rPr>
              <a:t>(BASC)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014365"/>
            <a:ext cx="7619999" cy="3505324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Services: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Academic planning &amp; course selection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Strategize with you to meet graduation requirements (Major, GEs, College English Composition Requirement, etc.)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Can help with academic difficulties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Leave of absence(s)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Petitions &amp; Exceptions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 smtClean="0"/>
              <a:t>Referrals </a:t>
            </a:r>
            <a:r>
              <a:rPr lang="en-US" sz="2200" dirty="0"/>
              <a:t>to other campus resources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6470" y="1490871"/>
            <a:ext cx="738477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8800" lvl="2" algn="ctr">
              <a:spcBef>
                <a:spcPts val="600"/>
              </a:spcBef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1023 Sciences Lab Building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Desk: 530-752-0410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cbsundergrads@ucdavis.edu</a:t>
            </a:r>
          </a:p>
          <a:p>
            <a:pPr marL="558800" lvl="2" algn="ctr">
              <a:spcBef>
                <a:spcPts val="600"/>
              </a:spcBef>
              <a:buClr>
                <a:schemeClr val="accent2"/>
              </a:buClr>
              <a:buSzPct val="100000"/>
            </a:pP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Appointments and Resources: basc.ucdavis.edu 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NO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670" y="6108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282" y="2438400"/>
            <a:ext cx="632996" cy="1057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869" y="7324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517A"/>
                </a:solidFill>
              </a:rPr>
              <a:t>Your BASC </a:t>
            </a:r>
            <a:r>
              <a:rPr lang="en-US" sz="4000" b="1" dirty="0" smtClean="0">
                <a:solidFill>
                  <a:srgbClr val="00517A"/>
                </a:solidFill>
              </a:rPr>
              <a:t>Advisors</a:t>
            </a:r>
            <a:endParaRPr lang="en-US" sz="4000" b="1" dirty="0">
              <a:solidFill>
                <a:srgbClr val="00517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4414" y="3654051"/>
            <a:ext cx="189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Joyce Fernandez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325820" y="4807502"/>
            <a:ext cx="108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Tom Hall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329017" y="1676400"/>
            <a:ext cx="1602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Tori Hollowell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7288166" y="3740902"/>
            <a:ext cx="21158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Maria </a:t>
            </a:r>
            <a:endParaRPr lang="en-US" sz="2000" dirty="0" smtClean="0"/>
          </a:p>
          <a:p>
            <a:r>
              <a:rPr lang="en-US" sz="2000" dirty="0" smtClean="0"/>
              <a:t>Saldana-</a:t>
            </a:r>
          </a:p>
          <a:p>
            <a:r>
              <a:rPr lang="en-US" sz="2000" dirty="0" smtClean="0"/>
              <a:t>Seibert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1355981" y="2633159"/>
            <a:ext cx="1295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Julie Evans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48202" y="3886200"/>
            <a:ext cx="1717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Millie Ling-Tsai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24" y="3581400"/>
            <a:ext cx="632996" cy="943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4" y="5542024"/>
            <a:ext cx="674566" cy="899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02" y="3650241"/>
            <a:ext cx="595627" cy="7941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4" y="4514033"/>
            <a:ext cx="672302" cy="896403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248990" y="1543411"/>
            <a:ext cx="2218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Abby </a:t>
            </a:r>
          </a:p>
          <a:p>
            <a:r>
              <a:rPr lang="en-US" sz="2000" dirty="0" smtClean="0"/>
              <a:t>Mansour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264612" y="5816054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Jennifer Halpert</a:t>
            </a:r>
            <a:endParaRPr lang="en-US" sz="2000" dirty="0"/>
          </a:p>
        </p:txBody>
      </p:sp>
      <p:sp>
        <p:nvSpPr>
          <p:cNvPr id="43" name="Rectangle 42"/>
          <p:cNvSpPr/>
          <p:nvPr/>
        </p:nvSpPr>
        <p:spPr>
          <a:xfrm>
            <a:off x="4246881" y="5876835"/>
            <a:ext cx="1909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William Madden</a:t>
            </a:r>
            <a:endParaRPr lang="en-US" sz="20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641003"/>
            <a:ext cx="612433" cy="787997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311978" y="2819400"/>
            <a:ext cx="2218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Sophy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Ney</a:t>
            </a:r>
            <a:endParaRPr lang="en-US" sz="2000" dirty="0"/>
          </a:p>
        </p:txBody>
      </p:sp>
      <p:sp>
        <p:nvSpPr>
          <p:cNvPr id="47" name="Rectangle 46"/>
          <p:cNvSpPr/>
          <p:nvPr/>
        </p:nvSpPr>
        <p:spPr>
          <a:xfrm>
            <a:off x="7430146" y="4939791"/>
            <a:ext cx="2218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Elia </a:t>
            </a:r>
          </a:p>
          <a:p>
            <a:r>
              <a:rPr lang="en-US" sz="2000" dirty="0" smtClean="0"/>
              <a:t>Salgado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68" y="5715000"/>
            <a:ext cx="612433" cy="80792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329311" y="1561146"/>
            <a:ext cx="2218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Julie Burgal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4147988" y="2724090"/>
            <a:ext cx="2447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Yasmine V. Jefferson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4092600" y="4876800"/>
            <a:ext cx="2218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Mackenzie Lucky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7288166" y="5876835"/>
            <a:ext cx="2218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Terri </a:t>
            </a:r>
          </a:p>
          <a:p>
            <a:r>
              <a:rPr lang="en-US" sz="2000" dirty="0" smtClean="0"/>
              <a:t>Zamora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8" y="1339204"/>
            <a:ext cx="665998" cy="93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4" y="2362708"/>
            <a:ext cx="672302" cy="94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4" y="3464285"/>
            <a:ext cx="672302" cy="8964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51" y="1295400"/>
            <a:ext cx="682651" cy="907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9"/>
          <a:stretch/>
        </p:blipFill>
        <p:spPr>
          <a:xfrm>
            <a:off x="3476951" y="4648200"/>
            <a:ext cx="637849" cy="838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92" y="4696000"/>
            <a:ext cx="620486" cy="868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52" y="1339834"/>
            <a:ext cx="616862" cy="863492"/>
          </a:xfrm>
          <a:prstGeom prst="rect">
            <a:avLst/>
          </a:prstGeom>
        </p:spPr>
      </p:pic>
      <p:pic>
        <p:nvPicPr>
          <p:cNvPr id="9" name="INO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2805" y="6216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517A"/>
                </a:solidFill>
              </a:rPr>
              <a:t>Additional BASC Advising Services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Advisors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2400" dirty="0"/>
              <a:t>Associated with each major and can help you: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Research options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Assist with graduate school plans and career </a:t>
            </a:r>
            <a:r>
              <a:rPr lang="en-US" dirty="0" smtClean="0"/>
              <a:t>opportunities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Peer Advisors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2400" dirty="0"/>
              <a:t>Students in the College of Biological Sciences (CBS)can help you with: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Courses and scheduling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Filling out petitions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General Education requirements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On-campus involvement and </a:t>
            </a:r>
            <a:endParaRPr lang="en-US" dirty="0" smtClean="0"/>
          </a:p>
          <a:p>
            <a:pPr marL="558800" lvl="2" indent="0">
              <a:buNone/>
            </a:pPr>
            <a:r>
              <a:rPr lang="en-US" dirty="0"/>
              <a:t> </a:t>
            </a:r>
            <a:r>
              <a:rPr lang="en-US" dirty="0" smtClean="0"/>
              <a:t>  resources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602" y="4242629"/>
            <a:ext cx="3840813" cy="2158171"/>
          </a:xfrm>
          <a:prstGeom prst="rect">
            <a:avLst/>
          </a:prstGeom>
        </p:spPr>
      </p:pic>
      <p:pic>
        <p:nvPicPr>
          <p:cNvPr id="5" name="INO 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21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How to Prepare for Registration</a:t>
            </a:r>
          </a:p>
        </p:txBody>
      </p:sp>
      <p:grpSp>
        <p:nvGrpSpPr>
          <p:cNvPr id="196" name="Shape 196"/>
          <p:cNvGrpSpPr/>
          <p:nvPr/>
        </p:nvGrpSpPr>
        <p:grpSpPr>
          <a:xfrm>
            <a:off x="457200" y="1908470"/>
            <a:ext cx="7619998" cy="4488857"/>
            <a:chOff x="0" y="3470"/>
            <a:chExt cx="7619998" cy="4488857"/>
          </a:xfrm>
        </p:grpSpPr>
        <p:sp>
          <p:nvSpPr>
            <p:cNvPr id="197" name="Shape 197"/>
            <p:cNvSpPr/>
            <p:nvPr/>
          </p:nvSpPr>
          <p:spPr>
            <a:xfrm rot="5400000">
              <a:off x="-148853" y="152324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EEE1A2"/>
            </a:solidFill>
            <a:ln w="25400" cap="flat" cmpd="sng">
              <a:solidFill>
                <a:srgbClr val="EEE1A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 txBox="1"/>
            <p:nvPr/>
          </p:nvSpPr>
          <p:spPr>
            <a:xfrm>
              <a:off x="0" y="350798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3834639" y="-3136513"/>
              <a:ext cx="64537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EE1A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 txBox="1"/>
            <p:nvPr/>
          </p:nvSpPr>
          <p:spPr>
            <a:xfrm>
              <a:off x="694656" y="34975"/>
              <a:ext cx="6893838" cy="582366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Review Placement Exam Scores: English, Math, and/or Chemistry</a:t>
              </a:r>
            </a:p>
          </p:txBody>
        </p:sp>
        <p:sp>
          <p:nvSpPr>
            <p:cNvPr id="201" name="Shape 201"/>
            <p:cNvSpPr/>
            <p:nvPr/>
          </p:nvSpPr>
          <p:spPr>
            <a:xfrm rot="5400000">
              <a:off x="-148853" y="1026449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ECD081"/>
            </a:solidFill>
            <a:ln w="25400" cap="flat" cmpd="sng">
              <a:solidFill>
                <a:srgbClr val="ECD08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 txBox="1"/>
            <p:nvPr/>
          </p:nvSpPr>
          <p:spPr>
            <a:xfrm>
              <a:off x="0" y="1224923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03" name="Shape 203"/>
            <p:cNvSpPr/>
            <p:nvPr/>
          </p:nvSpPr>
          <p:spPr>
            <a:xfrm rot="5400000">
              <a:off x="3834808" y="-2262559"/>
              <a:ext cx="64503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CD08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 txBox="1"/>
            <p:nvPr/>
          </p:nvSpPr>
          <p:spPr>
            <a:xfrm>
              <a:off x="694656" y="909082"/>
              <a:ext cx="6893855" cy="58206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Confirm AP/IB/A-Level Scores (if any)</a:t>
              </a:r>
            </a:p>
          </p:txBody>
        </p:sp>
        <p:sp>
          <p:nvSpPr>
            <p:cNvPr id="205" name="Shape 205"/>
            <p:cNvSpPr/>
            <p:nvPr/>
          </p:nvSpPr>
          <p:spPr>
            <a:xfrm rot="5400000">
              <a:off x="-148853" y="1900572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EDBE60"/>
            </a:solidFill>
            <a:ln w="25400" cap="flat" cmpd="sng">
              <a:solidFill>
                <a:srgbClr val="EDBE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 txBox="1"/>
            <p:nvPr/>
          </p:nvSpPr>
          <p:spPr>
            <a:xfrm>
              <a:off x="0" y="2099046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p:sp>
          <p:nvSpPr>
            <p:cNvPr id="207" name="Shape 207"/>
            <p:cNvSpPr/>
            <p:nvPr/>
          </p:nvSpPr>
          <p:spPr>
            <a:xfrm rot="5400000">
              <a:off x="3834808" y="-1388436"/>
              <a:ext cx="64503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DBE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 txBox="1"/>
            <p:nvPr/>
          </p:nvSpPr>
          <p:spPr>
            <a:xfrm>
              <a:off x="694656" y="1783205"/>
              <a:ext cx="6893855" cy="58206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Enter information into 1</a:t>
              </a:r>
              <a:r>
                <a:rPr lang="en-US" sz="20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Quarter Course Recommendation Tool</a:t>
              </a:r>
            </a:p>
          </p:txBody>
        </p:sp>
        <p:sp>
          <p:nvSpPr>
            <p:cNvPr id="209" name="Shape 209"/>
            <p:cNvSpPr/>
            <p:nvPr/>
          </p:nvSpPr>
          <p:spPr>
            <a:xfrm rot="5400000">
              <a:off x="-148853" y="2774694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F1A53C"/>
            </a:solidFill>
            <a:ln w="25400" cap="flat" cmpd="sng">
              <a:solidFill>
                <a:srgbClr val="F1A53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" name="Shape 210"/>
            <p:cNvSpPr txBox="1"/>
            <p:nvPr/>
          </p:nvSpPr>
          <p:spPr>
            <a:xfrm>
              <a:off x="0" y="2973168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</a:p>
          </p:txBody>
        </p:sp>
        <p:sp>
          <p:nvSpPr>
            <p:cNvPr id="211" name="Shape 211"/>
            <p:cNvSpPr/>
            <p:nvPr/>
          </p:nvSpPr>
          <p:spPr>
            <a:xfrm rot="5400000">
              <a:off x="3834808" y="-514312"/>
              <a:ext cx="64503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1A53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2" name="Shape 212"/>
            <p:cNvSpPr txBox="1"/>
            <p:nvPr/>
          </p:nvSpPr>
          <p:spPr>
            <a:xfrm>
              <a:off x="694656" y="2657328"/>
              <a:ext cx="6893855" cy="58206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Save preferred schedule and confirm Pass Time in Schedule Builder</a:t>
              </a:r>
            </a:p>
          </p:txBody>
        </p:sp>
        <p:sp>
          <p:nvSpPr>
            <p:cNvPr id="213" name="Shape 213"/>
            <p:cNvSpPr/>
            <p:nvPr/>
          </p:nvSpPr>
          <p:spPr>
            <a:xfrm rot="5400000">
              <a:off x="-148853" y="3648818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F68817"/>
            </a:solidFill>
            <a:ln w="25400" cap="flat" cmpd="sng">
              <a:solidFill>
                <a:srgbClr val="F688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0" y="3847292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</a:p>
          </p:txBody>
        </p:sp>
        <p:sp>
          <p:nvSpPr>
            <p:cNvPr id="215" name="Shape 215"/>
            <p:cNvSpPr/>
            <p:nvPr/>
          </p:nvSpPr>
          <p:spPr>
            <a:xfrm rot="5400000">
              <a:off x="3834808" y="359810"/>
              <a:ext cx="64503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688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" name="Shape 216"/>
            <p:cNvSpPr txBox="1"/>
            <p:nvPr/>
          </p:nvSpPr>
          <p:spPr>
            <a:xfrm>
              <a:off x="694656" y="3531451"/>
              <a:ext cx="6893855" cy="58206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Register for courses during Pass 1</a:t>
              </a: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body" idx="2"/>
          </p:nvPr>
        </p:nvSpPr>
        <p:spPr>
          <a:xfrm>
            <a:off x="457200" y="1143000"/>
            <a:ext cx="7619999" cy="3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40664" marR="0" lvl="0" indent="-4063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 Steps to Success</a:t>
            </a:r>
          </a:p>
        </p:txBody>
      </p:sp>
      <p:pic>
        <p:nvPicPr>
          <p:cNvPr id="2" name="INO 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85" y="61623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Placement Exams and Scores</a:t>
            </a:r>
          </a:p>
        </p:txBody>
      </p:sp>
      <p:sp>
        <p:nvSpPr>
          <p:cNvPr id="224" name="Shape 224"/>
          <p:cNvSpPr/>
          <p:nvPr/>
        </p:nvSpPr>
        <p:spPr>
          <a:xfrm>
            <a:off x="508402" y="1530665"/>
            <a:ext cx="2311000" cy="948211"/>
          </a:xfrm>
          <a:prstGeom prst="rect">
            <a:avLst/>
          </a:prstGeom>
          <a:solidFill>
            <a:srgbClr val="FABF1C"/>
          </a:solidFill>
          <a:ln w="12700" cap="flat" cmpd="sng">
            <a:solidFill>
              <a:srgbClr val="FABF1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25400" algn="bl" rotWithShape="0">
              <a:srgbClr val="000000">
                <a:alpha val="60000"/>
              </a:srgb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 txBox="1"/>
          <p:nvPr/>
        </p:nvSpPr>
        <p:spPr>
          <a:xfrm>
            <a:off x="508402" y="1530665"/>
            <a:ext cx="2311000" cy="948211"/>
          </a:xfrm>
          <a:prstGeom prst="rect">
            <a:avLst/>
          </a:prstGeom>
          <a:noFill/>
          <a:ln>
            <a:noFill/>
          </a:ln>
        </p:spPr>
        <p:txBody>
          <a:bodyPr lIns="135125" tIns="77200" rIns="135125" bIns="77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Entry Level Writing Requirement</a:t>
            </a:r>
          </a:p>
        </p:txBody>
      </p:sp>
      <p:sp>
        <p:nvSpPr>
          <p:cNvPr id="226" name="Shape 226"/>
          <p:cNvSpPr/>
          <p:nvPr/>
        </p:nvSpPr>
        <p:spPr>
          <a:xfrm>
            <a:off x="460965" y="2538023"/>
            <a:ext cx="2375984" cy="28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 txBox="1"/>
          <p:nvPr/>
        </p:nvSpPr>
        <p:spPr>
          <a:xfrm>
            <a:off x="460965" y="2538023"/>
            <a:ext cx="2375984" cy="2807886"/>
          </a:xfrm>
          <a:prstGeom prst="rect">
            <a:avLst/>
          </a:prstGeom>
          <a:noFill/>
          <a:ln>
            <a:noFill/>
          </a:ln>
        </p:spPr>
        <p:txBody>
          <a:bodyPr lIns="101325" tIns="101325" rIns="135125" bIns="152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Satisfied with one of the following:</a:t>
            </a:r>
          </a:p>
          <a:p>
            <a:pPr marL="342900" marR="0" lvl="2" indent="-1778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SAT/ACT/AP Test Scores</a:t>
            </a:r>
          </a:p>
          <a:p>
            <a:pPr marL="342900" marR="0" lvl="2" indent="-1778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English Language Placement Exam (ELPE) </a:t>
            </a:r>
            <a:endParaRPr lang="en-US" sz="19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3158730" y="1531553"/>
            <a:ext cx="2329487" cy="948211"/>
          </a:xfrm>
          <a:prstGeom prst="rect">
            <a:avLst/>
          </a:prstGeom>
          <a:solidFill>
            <a:srgbClr val="FABF1C"/>
          </a:solidFill>
          <a:ln w="12700" cap="flat" cmpd="sng">
            <a:solidFill>
              <a:srgbClr val="FABF1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25400" algn="bl" rotWithShape="0">
              <a:srgbClr val="000000">
                <a:alpha val="60000"/>
              </a:srgb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 txBox="1"/>
          <p:nvPr/>
        </p:nvSpPr>
        <p:spPr>
          <a:xfrm>
            <a:off x="3158730" y="1531553"/>
            <a:ext cx="2329487" cy="948211"/>
          </a:xfrm>
          <a:prstGeom prst="rect">
            <a:avLst/>
          </a:prstGeom>
          <a:noFill/>
          <a:ln>
            <a:noFill/>
          </a:ln>
        </p:spPr>
        <p:txBody>
          <a:bodyPr lIns="135125" tIns="77200" rIns="135125" bIns="77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Math</a:t>
            </a:r>
          </a:p>
        </p:txBody>
      </p:sp>
      <p:sp>
        <p:nvSpPr>
          <p:cNvPr id="230" name="Shape 230"/>
          <p:cNvSpPr/>
          <p:nvPr/>
        </p:nvSpPr>
        <p:spPr>
          <a:xfrm>
            <a:off x="3132261" y="2538029"/>
            <a:ext cx="2355954" cy="29647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 txBox="1"/>
          <p:nvPr/>
        </p:nvSpPr>
        <p:spPr>
          <a:xfrm>
            <a:off x="3132261" y="2538029"/>
            <a:ext cx="2355954" cy="2964726"/>
          </a:xfrm>
          <a:prstGeom prst="rect">
            <a:avLst/>
          </a:prstGeom>
          <a:noFill/>
          <a:ln>
            <a:noFill/>
          </a:ln>
        </p:spPr>
        <p:txBody>
          <a:bodyPr lIns="101325" tIns="101325" rIns="135125" bIns="152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Satisfied with one of the following:</a:t>
            </a:r>
          </a:p>
          <a:p>
            <a:pPr marL="342900" marR="0" lvl="2" indent="-1778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AP/IB/A-Levels</a:t>
            </a:r>
          </a:p>
          <a:p>
            <a:pPr marL="342900" marR="0" lvl="2" indent="-1778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Placement Exam</a:t>
            </a:r>
          </a:p>
        </p:txBody>
      </p:sp>
      <p:sp>
        <p:nvSpPr>
          <p:cNvPr id="232" name="Shape 232"/>
          <p:cNvSpPr/>
          <p:nvPr/>
        </p:nvSpPr>
        <p:spPr>
          <a:xfrm>
            <a:off x="5816067" y="1492166"/>
            <a:ext cx="2337327" cy="948211"/>
          </a:xfrm>
          <a:prstGeom prst="rect">
            <a:avLst/>
          </a:prstGeom>
          <a:solidFill>
            <a:srgbClr val="FABF1C"/>
          </a:solidFill>
          <a:ln w="12700" cap="flat" cmpd="sng">
            <a:solidFill>
              <a:srgbClr val="FABF1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25400" algn="bl" rotWithShape="0">
              <a:srgbClr val="000000">
                <a:alpha val="60000"/>
              </a:srgb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/>
          <p:nvPr/>
        </p:nvSpPr>
        <p:spPr>
          <a:xfrm>
            <a:off x="5816067" y="1492166"/>
            <a:ext cx="2337327" cy="948211"/>
          </a:xfrm>
          <a:prstGeom prst="rect">
            <a:avLst/>
          </a:prstGeom>
          <a:noFill/>
          <a:ln>
            <a:noFill/>
          </a:ln>
        </p:spPr>
        <p:txBody>
          <a:bodyPr lIns="135125" tIns="77200" rIns="135125" bIns="77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Chemistry</a:t>
            </a:r>
          </a:p>
        </p:txBody>
      </p:sp>
      <p:sp>
        <p:nvSpPr>
          <p:cNvPr id="234" name="Shape 234"/>
          <p:cNvSpPr/>
          <p:nvPr/>
        </p:nvSpPr>
        <p:spPr>
          <a:xfrm>
            <a:off x="5783505" y="2538029"/>
            <a:ext cx="2375984" cy="29613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 txBox="1"/>
          <p:nvPr/>
        </p:nvSpPr>
        <p:spPr>
          <a:xfrm>
            <a:off x="5783505" y="2538029"/>
            <a:ext cx="2375984" cy="2961308"/>
          </a:xfrm>
          <a:prstGeom prst="rect">
            <a:avLst/>
          </a:prstGeom>
          <a:noFill/>
          <a:ln>
            <a:noFill/>
          </a:ln>
        </p:spPr>
        <p:txBody>
          <a:bodyPr lIns="101325" tIns="101325" rIns="135125" bIns="152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Satisfied with one of the following:</a:t>
            </a:r>
          </a:p>
          <a:p>
            <a:pPr marL="342900" marR="0" lvl="2" indent="-1778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SAT/ACT/AP Test Scores</a:t>
            </a:r>
          </a:p>
          <a:p>
            <a:pPr marL="342900" marR="0" lvl="2" indent="-1778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Chemistry Placement Exam</a:t>
            </a:r>
          </a:p>
          <a:p>
            <a:pPr marL="342900" marR="0" lvl="2" indent="-1778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-US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Preparatory</a:t>
            </a: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Options (ALEKS or course WLD 41C)</a:t>
            </a:r>
          </a:p>
        </p:txBody>
      </p:sp>
      <p:pic>
        <p:nvPicPr>
          <p:cNvPr id="2" name="INO 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967" y="608878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95299" y="-3764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Pass Times – Fall </a:t>
            </a:r>
            <a:r>
              <a:rPr lang="en-US" sz="4000" b="0" i="0" u="none" strike="noStrike" cap="none" dirty="0" smtClean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201</a:t>
            </a:r>
            <a:r>
              <a:rPr lang="en-US" dirty="0"/>
              <a:t>8</a:t>
            </a:r>
          </a:p>
        </p:txBody>
      </p:sp>
      <p:grpSp>
        <p:nvGrpSpPr>
          <p:cNvPr id="250" name="Shape 250"/>
          <p:cNvGrpSpPr/>
          <p:nvPr/>
        </p:nvGrpSpPr>
        <p:grpSpPr>
          <a:xfrm>
            <a:off x="419099" y="1307764"/>
            <a:ext cx="7696200" cy="5483776"/>
            <a:chOff x="0" y="0"/>
            <a:chExt cx="7696200" cy="5483776"/>
          </a:xfrm>
        </p:grpSpPr>
        <p:sp>
          <p:nvSpPr>
            <p:cNvPr id="251" name="Shape 251"/>
            <p:cNvSpPr/>
            <p:nvPr/>
          </p:nvSpPr>
          <p:spPr>
            <a:xfrm>
              <a:off x="0" y="4710912"/>
              <a:ext cx="7696199" cy="772864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2" name="Shape 252"/>
            <p:cNvSpPr txBox="1"/>
            <p:nvPr/>
          </p:nvSpPr>
          <p:spPr>
            <a:xfrm>
              <a:off x="0" y="4710912"/>
              <a:ext cx="7696199" cy="417346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>
                  <a:solidFill>
                    <a:srgbClr val="263B86"/>
                  </a:solidFill>
                  <a:latin typeface="Calibri"/>
                  <a:ea typeface="Calibri"/>
                  <a:cs typeface="Calibri"/>
                  <a:sym typeface="Calibri"/>
                </a:rPr>
                <a:t>Schedule Adjustment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0" y="5112801"/>
              <a:ext cx="7696199" cy="355516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4" name="Shape 254"/>
            <p:cNvSpPr txBox="1"/>
            <p:nvPr/>
          </p:nvSpPr>
          <p:spPr>
            <a:xfrm>
              <a:off x="0" y="5112801"/>
              <a:ext cx="7696199" cy="355516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Last chance to make schedule adjustments</a:t>
              </a:r>
            </a:p>
          </p:txBody>
        </p:sp>
        <p:sp>
          <p:nvSpPr>
            <p:cNvPr id="255" name="Shape 255"/>
            <p:cNvSpPr/>
            <p:nvPr/>
          </p:nvSpPr>
          <p:spPr>
            <a:xfrm rot="10800000">
              <a:off x="0" y="3533840"/>
              <a:ext cx="7696199" cy="118866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6" name="Shape 256"/>
            <p:cNvSpPr txBox="1"/>
            <p:nvPr/>
          </p:nvSpPr>
          <p:spPr>
            <a:xfrm>
              <a:off x="0" y="3533839"/>
              <a:ext cx="7696199" cy="417221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Registration Freeze 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0" y="3951060"/>
              <a:ext cx="7696199" cy="355409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8" name="Shape 258"/>
            <p:cNvSpPr txBox="1"/>
            <p:nvPr/>
          </p:nvSpPr>
          <p:spPr>
            <a:xfrm>
              <a:off x="0" y="3951060"/>
              <a:ext cx="7696199" cy="355409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Advisors will be reviewing your schedules and may be suggesting changes</a:t>
              </a:r>
            </a:p>
          </p:txBody>
        </p:sp>
        <p:sp>
          <p:nvSpPr>
            <p:cNvPr id="259" name="Shape 259"/>
            <p:cNvSpPr/>
            <p:nvPr/>
          </p:nvSpPr>
          <p:spPr>
            <a:xfrm rot="10800000">
              <a:off x="0" y="2356767"/>
              <a:ext cx="7696199" cy="118866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 txBox="1"/>
            <p:nvPr/>
          </p:nvSpPr>
          <p:spPr>
            <a:xfrm>
              <a:off x="0" y="2356766"/>
              <a:ext cx="7696199" cy="417221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Open Registration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0" y="2773989"/>
              <a:ext cx="7696199" cy="355409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 txBox="1"/>
            <p:nvPr/>
          </p:nvSpPr>
          <p:spPr>
            <a:xfrm>
              <a:off x="0" y="2773989"/>
              <a:ext cx="7696199" cy="355409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Any necessary changes to your schedule can be made at this time</a:t>
              </a:r>
            </a:p>
          </p:txBody>
        </p:sp>
        <p:sp>
          <p:nvSpPr>
            <p:cNvPr id="263" name="Shape 263"/>
            <p:cNvSpPr/>
            <p:nvPr/>
          </p:nvSpPr>
          <p:spPr>
            <a:xfrm rot="10800000">
              <a:off x="0" y="1173536"/>
              <a:ext cx="7696199" cy="118866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0" y="1173537"/>
              <a:ext cx="7696199" cy="417221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Pass 2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0" y="1596916"/>
              <a:ext cx="7696199" cy="355409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6" name="Shape 266"/>
            <p:cNvSpPr txBox="1"/>
            <p:nvPr/>
          </p:nvSpPr>
          <p:spPr>
            <a:xfrm>
              <a:off x="0" y="1596916"/>
              <a:ext cx="7696199" cy="355409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Register or Waitlist for Courses that were not available during Pass 1</a:t>
              </a:r>
            </a:p>
          </p:txBody>
        </p:sp>
        <p:sp>
          <p:nvSpPr>
            <p:cNvPr id="267" name="Shape 267"/>
            <p:cNvSpPr/>
            <p:nvPr/>
          </p:nvSpPr>
          <p:spPr>
            <a:xfrm rot="10800000">
              <a:off x="0" y="0"/>
              <a:ext cx="7696199" cy="118866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8" name="Shape 268"/>
            <p:cNvSpPr txBox="1"/>
            <p:nvPr/>
          </p:nvSpPr>
          <p:spPr>
            <a:xfrm>
              <a:off x="0" y="0"/>
              <a:ext cx="7696199" cy="417221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Pass 1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0" y="419843"/>
              <a:ext cx="7696199" cy="355409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0" name="Shape 270"/>
            <p:cNvSpPr txBox="1"/>
            <p:nvPr/>
          </p:nvSpPr>
          <p:spPr>
            <a:xfrm>
              <a:off x="0" y="419843"/>
              <a:ext cx="7696199" cy="355409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Register for Recommended Courses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446371" y="907654"/>
            <a:ext cx="34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VISIT: registrar.ucdavis.edu </a:t>
            </a:r>
            <a:endParaRPr lang="en-US" sz="2000" dirty="0"/>
          </a:p>
        </p:txBody>
      </p:sp>
      <p:pic>
        <p:nvPicPr>
          <p:cNvPr id="2" name="INO 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98" y="6078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t's All Too Much">
  <a:themeElements>
    <a:clrScheme name="Expo">
      <a:dk1>
        <a:srgbClr val="000000"/>
      </a:dk1>
      <a:lt1>
        <a:srgbClr val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1502</Words>
  <Application>Microsoft Office PowerPoint</Application>
  <PresentationFormat>On-screen Show (4:3)</PresentationFormat>
  <Paragraphs>228</Paragraphs>
  <Slides>26</Slides>
  <Notes>21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ＭＳ Ｐゴシック</vt:lpstr>
      <vt:lpstr>Arial</vt:lpstr>
      <vt:lpstr>Calibri</vt:lpstr>
      <vt:lpstr>Cambria</vt:lpstr>
      <vt:lpstr>Courier New</vt:lpstr>
      <vt:lpstr>Franklin Gothic Book</vt:lpstr>
      <vt:lpstr>Wingdings</vt:lpstr>
      <vt:lpstr>It's All Too Much</vt:lpstr>
      <vt:lpstr>Welcome New Aggies!</vt:lpstr>
      <vt:lpstr>This presentation will cover:</vt:lpstr>
      <vt:lpstr>Welcome to UC Davis!</vt:lpstr>
      <vt:lpstr>Biology Academic Success Center (BASC)</vt:lpstr>
      <vt:lpstr>Your BASC Advisors</vt:lpstr>
      <vt:lpstr>Additional BASC Advising Services</vt:lpstr>
      <vt:lpstr>How to Prepare for Registration</vt:lpstr>
      <vt:lpstr>Placement Exams and Scores</vt:lpstr>
      <vt:lpstr>Pass Times – Fall 2018</vt:lpstr>
      <vt:lpstr>What is a “good” schedule for fall quarter?</vt:lpstr>
      <vt:lpstr>How do I know if my schedule is right for me? </vt:lpstr>
      <vt:lpstr>College of Biological Sciences</vt:lpstr>
      <vt:lpstr>How do I choose my courses?</vt:lpstr>
      <vt:lpstr>PowerPoint Presentation</vt:lpstr>
      <vt:lpstr>Recommended Courses by Major</vt:lpstr>
      <vt:lpstr>What we covered:</vt:lpstr>
      <vt:lpstr>What I Wish I Knew as a First Year Aggie!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New Aggies!</dc:title>
  <dc:creator>Abigail Elise Mansour</dc:creator>
  <cp:lastModifiedBy>Joyce Fernandez</cp:lastModifiedBy>
  <cp:revision>40</cp:revision>
  <dcterms:modified xsi:type="dcterms:W3CDTF">2018-06-15T20:07:22Z</dcterms:modified>
</cp:coreProperties>
</file>