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2" r:id="rId1"/>
    <p:sldMasterId id="2147483673" r:id="rId2"/>
  </p:sldMasterIdLst>
  <p:notesMasterIdLst>
    <p:notesMasterId r:id="rId53"/>
  </p:notesMasterIdLst>
  <p:sldIdLst>
    <p:sldId id="256" r:id="rId3"/>
    <p:sldId id="257" r:id="rId4"/>
    <p:sldId id="258" r:id="rId5"/>
    <p:sldId id="341" r:id="rId6"/>
    <p:sldId id="285" r:id="rId7"/>
    <p:sldId id="284" r:id="rId8"/>
    <p:sldId id="335" r:id="rId9"/>
    <p:sldId id="336" r:id="rId10"/>
    <p:sldId id="286" r:id="rId11"/>
    <p:sldId id="333" r:id="rId12"/>
    <p:sldId id="334" r:id="rId13"/>
    <p:sldId id="337" r:id="rId14"/>
    <p:sldId id="260" r:id="rId15"/>
    <p:sldId id="263" r:id="rId16"/>
    <p:sldId id="311" r:id="rId17"/>
    <p:sldId id="349" r:id="rId18"/>
    <p:sldId id="342" r:id="rId19"/>
    <p:sldId id="288" r:id="rId20"/>
    <p:sldId id="313" r:id="rId21"/>
    <p:sldId id="312" r:id="rId22"/>
    <p:sldId id="267" r:id="rId23"/>
    <p:sldId id="268" r:id="rId24"/>
    <p:sldId id="330" r:id="rId25"/>
    <p:sldId id="331" r:id="rId26"/>
    <p:sldId id="350" r:id="rId27"/>
    <p:sldId id="338" r:id="rId28"/>
    <p:sldId id="269" r:id="rId29"/>
    <p:sldId id="302" r:id="rId30"/>
    <p:sldId id="332" r:id="rId31"/>
    <p:sldId id="315" r:id="rId32"/>
    <p:sldId id="307" r:id="rId33"/>
    <p:sldId id="271" r:id="rId34"/>
    <p:sldId id="314" r:id="rId35"/>
    <p:sldId id="298" r:id="rId36"/>
    <p:sldId id="316" r:id="rId37"/>
    <p:sldId id="317" r:id="rId38"/>
    <p:sldId id="301" r:id="rId39"/>
    <p:sldId id="305" r:id="rId40"/>
    <p:sldId id="261" r:id="rId41"/>
    <p:sldId id="303" r:id="rId42"/>
    <p:sldId id="318" r:id="rId43"/>
    <p:sldId id="319" r:id="rId44"/>
    <p:sldId id="320" r:id="rId45"/>
    <p:sldId id="304" r:id="rId46"/>
    <p:sldId id="321" r:id="rId47"/>
    <p:sldId id="323" r:id="rId48"/>
    <p:sldId id="274" r:id="rId49"/>
    <p:sldId id="270" r:id="rId50"/>
    <p:sldId id="296" r:id="rId51"/>
    <p:sldId id="325" r:id="rId52"/>
  </p:sldIdLst>
  <p:sldSz cx="12188825" cy="6858000"/>
  <p:notesSz cx="6950075" cy="9236075"/>
  <p:embeddedFontLst>
    <p:embeddedFont>
      <p:font typeface="Calibri" panose="020F0502020204030204" pitchFamily="34" charset="0"/>
      <p:regular r:id="rId54"/>
      <p:bold r:id="rId55"/>
      <p:italic r:id="rId56"/>
      <p:boldItalic r:id="rId57"/>
    </p:embeddedFont>
    <p:embeddedFont>
      <p:font typeface="Californian FB" panose="0207040306080B030204" pitchFamily="18" charset="0"/>
      <p:regular r:id="rId58"/>
      <p:bold r:id="rId59"/>
      <p:italic r:id="rId60"/>
    </p:embeddedFont>
    <p:embeddedFont>
      <p:font typeface="Comic Sans MS" panose="030F0702030302020204" pitchFamily="66" charset="0"/>
      <p:regular r:id="rId61"/>
      <p:bold r:id="rId62"/>
      <p:italic r:id="rId63"/>
      <p:boldItalic r:id="rId64"/>
    </p:embeddedFont>
    <p:embeddedFont>
      <p:font typeface="Futura UC Davis Extra Bold" panose="020B0903020204020204" pitchFamily="34" charset="0"/>
      <p:bold r:id="rId65"/>
      <p:boldItalic r:id="rId66"/>
    </p:embeddedFont>
    <p:embeddedFont>
      <p:font typeface="Helvetica Neue"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C359"/>
    <a:srgbClr val="FEDF5C"/>
    <a:srgbClr val="D6A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D94466-3E91-4BDA-A41B-C51910829F36}">
  <a:tblStyle styleId="{3CD94466-3E91-4BDA-A41B-C51910829F3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00" autoAdjust="0"/>
    <p:restoredTop sz="68580"/>
  </p:normalViewPr>
  <p:slideViewPr>
    <p:cSldViewPr snapToGrid="0">
      <p:cViewPr varScale="1">
        <p:scale>
          <a:sx n="78" d="100"/>
          <a:sy n="78" d="100"/>
        </p:scale>
        <p:origin x="2022" y="120"/>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13B0F6-963B-462B-B535-ED9419E195EF}" type="doc">
      <dgm:prSet loTypeId="urn:microsoft.com/office/officeart/2005/8/layout/pyramid1" loCatId="pyramid" qsTypeId="urn:microsoft.com/office/officeart/2005/8/quickstyle/simple1" qsCatId="simple" csTypeId="urn:microsoft.com/office/officeart/2005/8/colors/accent1_2" csCatId="accent1" phldr="1"/>
      <dgm:spPr/>
    </dgm:pt>
    <dgm:pt modelId="{CFCCB348-D067-4D7F-A873-6F9815EE8827}">
      <dgm:prSet phldrT="[Text]" custT="1"/>
      <dgm:spPr>
        <a:solidFill>
          <a:srgbClr val="002060"/>
        </a:solidFill>
      </dgm:spPr>
      <dgm:t>
        <a:bodyPr/>
        <a:lstStyle/>
        <a:p>
          <a:endParaRPr lang="en-US" sz="3200" b="1" dirty="0"/>
        </a:p>
        <a:p>
          <a:r>
            <a:rPr lang="en-US" sz="2400" b="1" dirty="0">
              <a:solidFill>
                <a:srgbClr val="E0C359"/>
              </a:solidFill>
              <a:latin typeface="Calibri" panose="020F0502020204030204" pitchFamily="34" charset="0"/>
              <a:cs typeface="Calibri" panose="020F0502020204030204" pitchFamily="34" charset="0"/>
            </a:rPr>
            <a:t>Electives </a:t>
          </a:r>
        </a:p>
      </dgm:t>
    </dgm:pt>
    <dgm:pt modelId="{D878F75C-B21A-4851-9C11-ECA6F1838288}" type="parTrans" cxnId="{47BE80E9-9566-4A5B-8A59-773087868879}">
      <dgm:prSet/>
      <dgm:spPr/>
      <dgm:t>
        <a:bodyPr/>
        <a:lstStyle/>
        <a:p>
          <a:endParaRPr lang="en-US" sz="2000"/>
        </a:p>
      </dgm:t>
    </dgm:pt>
    <dgm:pt modelId="{8B60B658-D2F3-48D1-AB5A-77998F09F320}" type="sibTrans" cxnId="{47BE80E9-9566-4A5B-8A59-773087868879}">
      <dgm:prSet/>
      <dgm:spPr/>
      <dgm:t>
        <a:bodyPr/>
        <a:lstStyle/>
        <a:p>
          <a:endParaRPr lang="en-US" sz="2000"/>
        </a:p>
      </dgm:t>
    </dgm:pt>
    <dgm:pt modelId="{A21D8433-CBD2-4531-81A8-4412D2B0163C}">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CBS</a:t>
          </a:r>
        </a:p>
      </dgm:t>
    </dgm:pt>
    <dgm:pt modelId="{54C95AE4-AB63-4B93-A4B5-0D2DC81FAB64}" type="parTrans" cxnId="{576F2CDD-404A-4EA5-B684-47CA13E9494D}">
      <dgm:prSet/>
      <dgm:spPr/>
      <dgm:t>
        <a:bodyPr/>
        <a:lstStyle/>
        <a:p>
          <a:endParaRPr lang="en-US" sz="2000"/>
        </a:p>
      </dgm:t>
    </dgm:pt>
    <dgm:pt modelId="{4823D979-7C97-40DA-94C9-4431C60DEBFC}" type="sibTrans" cxnId="{576F2CDD-404A-4EA5-B684-47CA13E9494D}">
      <dgm:prSet/>
      <dgm:spPr/>
      <dgm:t>
        <a:bodyPr/>
        <a:lstStyle/>
        <a:p>
          <a:endParaRPr lang="en-US" sz="2000"/>
        </a:p>
      </dgm:t>
    </dgm:pt>
    <dgm:pt modelId="{9450D714-79F4-44FE-BEE1-DA0CF98F3DAF}">
      <dgm:prSet phldrT="[Text]" custT="1"/>
      <dgm:spPr>
        <a:solidFill>
          <a:srgbClr val="002060"/>
        </a:solidFill>
      </dgm:spPr>
      <dgm:t>
        <a:bodyPr/>
        <a:lstStyle/>
        <a:p>
          <a:r>
            <a:rPr lang="en-US" sz="4000" b="1" dirty="0">
              <a:solidFill>
                <a:srgbClr val="E0C359"/>
              </a:solidFill>
              <a:latin typeface="Calibri" panose="020F0502020204030204" pitchFamily="34" charset="0"/>
              <a:cs typeface="Calibri" panose="020F0502020204030204" pitchFamily="34" charset="0"/>
            </a:rPr>
            <a:t>University and GE</a:t>
          </a:r>
        </a:p>
      </dgm:t>
    </dgm:pt>
    <dgm:pt modelId="{AEF8247D-0DB1-42A3-9C48-2196E02F195D}" type="parTrans" cxnId="{F5DF7861-3F1B-4901-90B8-41825537354D}">
      <dgm:prSet/>
      <dgm:spPr/>
      <dgm:t>
        <a:bodyPr/>
        <a:lstStyle/>
        <a:p>
          <a:endParaRPr lang="en-US" sz="2000"/>
        </a:p>
      </dgm:t>
    </dgm:pt>
    <dgm:pt modelId="{E2A1E892-5DB6-41F1-8171-6DC9E386867C}" type="sibTrans" cxnId="{F5DF7861-3F1B-4901-90B8-41825537354D}">
      <dgm:prSet/>
      <dgm:spPr/>
      <dgm:t>
        <a:bodyPr/>
        <a:lstStyle/>
        <a:p>
          <a:endParaRPr lang="en-US" sz="2000"/>
        </a:p>
      </dgm:t>
    </dgm:pt>
    <dgm:pt modelId="{E945DA8D-D2E8-4BAF-987A-C3D693BC9A63}">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Major</a:t>
          </a:r>
        </a:p>
      </dgm:t>
    </dgm:pt>
    <dgm:pt modelId="{BAA729F3-32DC-4DC7-8C55-970EE8940DDE}" type="parTrans" cxnId="{58655A0E-2AEE-4AAD-B947-BEB676BBC91B}">
      <dgm:prSet/>
      <dgm:spPr/>
      <dgm:t>
        <a:bodyPr/>
        <a:lstStyle/>
        <a:p>
          <a:endParaRPr lang="en-US" sz="2000"/>
        </a:p>
      </dgm:t>
    </dgm:pt>
    <dgm:pt modelId="{BF66003A-3B3F-4B9B-81EF-33812A495CEE}" type="sibTrans" cxnId="{58655A0E-2AEE-4AAD-B947-BEB676BBC91B}">
      <dgm:prSet/>
      <dgm:spPr/>
      <dgm:t>
        <a:bodyPr/>
        <a:lstStyle/>
        <a:p>
          <a:endParaRPr lang="en-US" sz="2000"/>
        </a:p>
      </dgm:t>
    </dgm:pt>
    <dgm:pt modelId="{21512B72-7348-4E92-BF81-CB4FD1679C4D}" type="pres">
      <dgm:prSet presAssocID="{3113B0F6-963B-462B-B535-ED9419E195EF}" presName="Name0" presStyleCnt="0">
        <dgm:presLayoutVars>
          <dgm:dir/>
          <dgm:animLvl val="lvl"/>
          <dgm:resizeHandles val="exact"/>
        </dgm:presLayoutVars>
      </dgm:prSet>
      <dgm:spPr/>
    </dgm:pt>
    <dgm:pt modelId="{DCF186EE-C180-4B43-B783-0BFCF7E5A616}" type="pres">
      <dgm:prSet presAssocID="{CFCCB348-D067-4D7F-A873-6F9815EE8827}" presName="Name8" presStyleCnt="0"/>
      <dgm:spPr/>
    </dgm:pt>
    <dgm:pt modelId="{5B7E4903-2606-4A0B-BE02-3C409C822411}" type="pres">
      <dgm:prSet presAssocID="{CFCCB348-D067-4D7F-A873-6F9815EE8827}" presName="level" presStyleLbl="node1" presStyleIdx="0" presStyleCnt="4" custLinFactNeighborX="0" custLinFactNeighborY="-2824">
        <dgm:presLayoutVars>
          <dgm:chMax val="1"/>
          <dgm:bulletEnabled val="1"/>
        </dgm:presLayoutVars>
      </dgm:prSet>
      <dgm:spPr/>
    </dgm:pt>
    <dgm:pt modelId="{242F3E00-F026-489C-BFC2-85CBE46FFF13}" type="pres">
      <dgm:prSet presAssocID="{CFCCB348-D067-4D7F-A873-6F9815EE8827}" presName="levelTx" presStyleLbl="revTx" presStyleIdx="0" presStyleCnt="0">
        <dgm:presLayoutVars>
          <dgm:chMax val="1"/>
          <dgm:bulletEnabled val="1"/>
        </dgm:presLayoutVars>
      </dgm:prSet>
      <dgm:spPr/>
    </dgm:pt>
    <dgm:pt modelId="{A5594C08-AFF6-4E6D-AB45-DA0AEC1537F2}" type="pres">
      <dgm:prSet presAssocID="{A21D8433-CBD2-4531-81A8-4412D2B0163C}" presName="Name8" presStyleCnt="0"/>
      <dgm:spPr/>
    </dgm:pt>
    <dgm:pt modelId="{E363E5CC-34D6-4EDB-AE5D-BD93A6A47FD9}" type="pres">
      <dgm:prSet presAssocID="{A21D8433-CBD2-4531-81A8-4412D2B0163C}" presName="level" presStyleLbl="node1" presStyleIdx="1" presStyleCnt="4">
        <dgm:presLayoutVars>
          <dgm:chMax val="1"/>
          <dgm:bulletEnabled val="1"/>
        </dgm:presLayoutVars>
      </dgm:prSet>
      <dgm:spPr/>
    </dgm:pt>
    <dgm:pt modelId="{CFA276F2-086F-489C-925B-6D1CC6727681}" type="pres">
      <dgm:prSet presAssocID="{A21D8433-CBD2-4531-81A8-4412D2B0163C}" presName="levelTx" presStyleLbl="revTx" presStyleIdx="0" presStyleCnt="0">
        <dgm:presLayoutVars>
          <dgm:chMax val="1"/>
          <dgm:bulletEnabled val="1"/>
        </dgm:presLayoutVars>
      </dgm:prSet>
      <dgm:spPr/>
    </dgm:pt>
    <dgm:pt modelId="{3AADC0A2-6D01-4B47-8F0C-8DBC6A24F87C}" type="pres">
      <dgm:prSet presAssocID="{9450D714-79F4-44FE-BEE1-DA0CF98F3DAF}" presName="Name8" presStyleCnt="0"/>
      <dgm:spPr/>
    </dgm:pt>
    <dgm:pt modelId="{E4F9C0F2-9FF9-4981-B5CD-7A355740D4BA}" type="pres">
      <dgm:prSet presAssocID="{9450D714-79F4-44FE-BEE1-DA0CF98F3DAF}" presName="level" presStyleLbl="node1" presStyleIdx="2" presStyleCnt="4">
        <dgm:presLayoutVars>
          <dgm:chMax val="1"/>
          <dgm:bulletEnabled val="1"/>
        </dgm:presLayoutVars>
      </dgm:prSet>
      <dgm:spPr/>
    </dgm:pt>
    <dgm:pt modelId="{720B4346-247D-4942-BB94-7C2198465709}" type="pres">
      <dgm:prSet presAssocID="{9450D714-79F4-44FE-BEE1-DA0CF98F3DAF}" presName="levelTx" presStyleLbl="revTx" presStyleIdx="0" presStyleCnt="0">
        <dgm:presLayoutVars>
          <dgm:chMax val="1"/>
          <dgm:bulletEnabled val="1"/>
        </dgm:presLayoutVars>
      </dgm:prSet>
      <dgm:spPr/>
    </dgm:pt>
    <dgm:pt modelId="{E7E85FF7-56E1-43E3-86C3-2AA3CC6E1D1E}" type="pres">
      <dgm:prSet presAssocID="{E945DA8D-D2E8-4BAF-987A-C3D693BC9A63}" presName="Name8" presStyleCnt="0"/>
      <dgm:spPr/>
    </dgm:pt>
    <dgm:pt modelId="{E6B6F248-6DAB-4375-967A-469B23FA2F05}" type="pres">
      <dgm:prSet presAssocID="{E945DA8D-D2E8-4BAF-987A-C3D693BC9A63}" presName="level" presStyleLbl="node1" presStyleIdx="3" presStyleCnt="4">
        <dgm:presLayoutVars>
          <dgm:chMax val="1"/>
          <dgm:bulletEnabled val="1"/>
        </dgm:presLayoutVars>
      </dgm:prSet>
      <dgm:spPr/>
    </dgm:pt>
    <dgm:pt modelId="{FA248526-6E89-49CE-9B17-A97FDCBA8389}" type="pres">
      <dgm:prSet presAssocID="{E945DA8D-D2E8-4BAF-987A-C3D693BC9A63}" presName="levelTx" presStyleLbl="revTx" presStyleIdx="0" presStyleCnt="0">
        <dgm:presLayoutVars>
          <dgm:chMax val="1"/>
          <dgm:bulletEnabled val="1"/>
        </dgm:presLayoutVars>
      </dgm:prSet>
      <dgm:spPr/>
    </dgm:pt>
  </dgm:ptLst>
  <dgm:cxnLst>
    <dgm:cxn modelId="{58655A0E-2AEE-4AAD-B947-BEB676BBC91B}" srcId="{3113B0F6-963B-462B-B535-ED9419E195EF}" destId="{E945DA8D-D2E8-4BAF-987A-C3D693BC9A63}" srcOrd="3" destOrd="0" parTransId="{BAA729F3-32DC-4DC7-8C55-970EE8940DDE}" sibTransId="{BF66003A-3B3F-4B9B-81EF-33812A495CEE}"/>
    <dgm:cxn modelId="{CE904216-7124-478E-9CD4-7F0F9D8D8642}" type="presOf" srcId="{E945DA8D-D2E8-4BAF-987A-C3D693BC9A63}" destId="{E6B6F248-6DAB-4375-967A-469B23FA2F05}" srcOrd="0" destOrd="0" presId="urn:microsoft.com/office/officeart/2005/8/layout/pyramid1"/>
    <dgm:cxn modelId="{FBAF0517-4C23-41B0-836B-524EFABA9733}" type="presOf" srcId="{CFCCB348-D067-4D7F-A873-6F9815EE8827}" destId="{5B7E4903-2606-4A0B-BE02-3C409C822411}" srcOrd="0" destOrd="0" presId="urn:microsoft.com/office/officeart/2005/8/layout/pyramid1"/>
    <dgm:cxn modelId="{F5DF7861-3F1B-4901-90B8-41825537354D}" srcId="{3113B0F6-963B-462B-B535-ED9419E195EF}" destId="{9450D714-79F4-44FE-BEE1-DA0CF98F3DAF}" srcOrd="2" destOrd="0" parTransId="{AEF8247D-0DB1-42A3-9C48-2196E02F195D}" sibTransId="{E2A1E892-5DB6-41F1-8171-6DC9E386867C}"/>
    <dgm:cxn modelId="{36E22666-23A6-410B-B176-B60CE2D0E9F0}" type="presOf" srcId="{A21D8433-CBD2-4531-81A8-4412D2B0163C}" destId="{E363E5CC-34D6-4EDB-AE5D-BD93A6A47FD9}" srcOrd="0" destOrd="0" presId="urn:microsoft.com/office/officeart/2005/8/layout/pyramid1"/>
    <dgm:cxn modelId="{CB87F86B-6252-44DA-B849-7100765E139E}" type="presOf" srcId="{E945DA8D-D2E8-4BAF-987A-C3D693BC9A63}" destId="{FA248526-6E89-49CE-9B17-A97FDCBA8389}" srcOrd="1" destOrd="0" presId="urn:microsoft.com/office/officeart/2005/8/layout/pyramid1"/>
    <dgm:cxn modelId="{86A9CF53-65CD-4E55-BA66-EC0E36FE8786}" type="presOf" srcId="{CFCCB348-D067-4D7F-A873-6F9815EE8827}" destId="{242F3E00-F026-489C-BFC2-85CBE46FFF13}" srcOrd="1" destOrd="0" presId="urn:microsoft.com/office/officeart/2005/8/layout/pyramid1"/>
    <dgm:cxn modelId="{8DC0EBA2-74A4-4C7A-AE85-1A9A6DE25A54}" type="presOf" srcId="{9450D714-79F4-44FE-BEE1-DA0CF98F3DAF}" destId="{E4F9C0F2-9FF9-4981-B5CD-7A355740D4BA}" srcOrd="0" destOrd="0" presId="urn:microsoft.com/office/officeart/2005/8/layout/pyramid1"/>
    <dgm:cxn modelId="{2F861CCA-029E-49CD-BA4B-9CDB0479FA47}" type="presOf" srcId="{3113B0F6-963B-462B-B535-ED9419E195EF}" destId="{21512B72-7348-4E92-BF81-CB4FD1679C4D}" srcOrd="0" destOrd="0" presId="urn:microsoft.com/office/officeart/2005/8/layout/pyramid1"/>
    <dgm:cxn modelId="{CFBBDFDC-E986-4574-88BE-8A0EDC32E357}" type="presOf" srcId="{9450D714-79F4-44FE-BEE1-DA0CF98F3DAF}" destId="{720B4346-247D-4942-BB94-7C2198465709}" srcOrd="1" destOrd="0" presId="urn:microsoft.com/office/officeart/2005/8/layout/pyramid1"/>
    <dgm:cxn modelId="{576F2CDD-404A-4EA5-B684-47CA13E9494D}" srcId="{3113B0F6-963B-462B-B535-ED9419E195EF}" destId="{A21D8433-CBD2-4531-81A8-4412D2B0163C}" srcOrd="1" destOrd="0" parTransId="{54C95AE4-AB63-4B93-A4B5-0D2DC81FAB64}" sibTransId="{4823D979-7C97-40DA-94C9-4431C60DEBFC}"/>
    <dgm:cxn modelId="{B3289DE7-3DE4-4FF5-AC92-DEE8E3DDE99A}" type="presOf" srcId="{A21D8433-CBD2-4531-81A8-4412D2B0163C}" destId="{CFA276F2-086F-489C-925B-6D1CC6727681}" srcOrd="1" destOrd="0" presId="urn:microsoft.com/office/officeart/2005/8/layout/pyramid1"/>
    <dgm:cxn modelId="{47BE80E9-9566-4A5B-8A59-773087868879}" srcId="{3113B0F6-963B-462B-B535-ED9419E195EF}" destId="{CFCCB348-D067-4D7F-A873-6F9815EE8827}" srcOrd="0" destOrd="0" parTransId="{D878F75C-B21A-4851-9C11-ECA6F1838288}" sibTransId="{8B60B658-D2F3-48D1-AB5A-77998F09F320}"/>
    <dgm:cxn modelId="{01098EC1-A6C7-4683-A2FD-F0CDEA3FD499}" type="presParOf" srcId="{21512B72-7348-4E92-BF81-CB4FD1679C4D}" destId="{DCF186EE-C180-4B43-B783-0BFCF7E5A616}" srcOrd="0" destOrd="0" presId="urn:microsoft.com/office/officeart/2005/8/layout/pyramid1"/>
    <dgm:cxn modelId="{20393B85-9B4E-46BF-9F9D-A3B956565BF5}" type="presParOf" srcId="{DCF186EE-C180-4B43-B783-0BFCF7E5A616}" destId="{5B7E4903-2606-4A0B-BE02-3C409C822411}" srcOrd="0" destOrd="0" presId="urn:microsoft.com/office/officeart/2005/8/layout/pyramid1"/>
    <dgm:cxn modelId="{88FEFA35-D98F-4D69-BF20-548189F2EF63}" type="presParOf" srcId="{DCF186EE-C180-4B43-B783-0BFCF7E5A616}" destId="{242F3E00-F026-489C-BFC2-85CBE46FFF13}" srcOrd="1" destOrd="0" presId="urn:microsoft.com/office/officeart/2005/8/layout/pyramid1"/>
    <dgm:cxn modelId="{A0CB4F6C-B39F-4CF1-892B-D367FC938504}" type="presParOf" srcId="{21512B72-7348-4E92-BF81-CB4FD1679C4D}" destId="{A5594C08-AFF6-4E6D-AB45-DA0AEC1537F2}" srcOrd="1" destOrd="0" presId="urn:microsoft.com/office/officeart/2005/8/layout/pyramid1"/>
    <dgm:cxn modelId="{21D2AF64-7A7F-46DF-BB12-9BD16CCBA475}" type="presParOf" srcId="{A5594C08-AFF6-4E6D-AB45-DA0AEC1537F2}" destId="{E363E5CC-34D6-4EDB-AE5D-BD93A6A47FD9}" srcOrd="0" destOrd="0" presId="urn:microsoft.com/office/officeart/2005/8/layout/pyramid1"/>
    <dgm:cxn modelId="{08871409-FA21-45A1-90FF-AA39F76CF41A}" type="presParOf" srcId="{A5594C08-AFF6-4E6D-AB45-DA0AEC1537F2}" destId="{CFA276F2-086F-489C-925B-6D1CC6727681}" srcOrd="1" destOrd="0" presId="urn:microsoft.com/office/officeart/2005/8/layout/pyramid1"/>
    <dgm:cxn modelId="{D56E0756-99AA-4AE5-B140-4CB5B5D7E119}" type="presParOf" srcId="{21512B72-7348-4E92-BF81-CB4FD1679C4D}" destId="{3AADC0A2-6D01-4B47-8F0C-8DBC6A24F87C}" srcOrd="2" destOrd="0" presId="urn:microsoft.com/office/officeart/2005/8/layout/pyramid1"/>
    <dgm:cxn modelId="{C12E6883-0A69-4701-B214-281BA6DB9A7A}" type="presParOf" srcId="{3AADC0A2-6D01-4B47-8F0C-8DBC6A24F87C}" destId="{E4F9C0F2-9FF9-4981-B5CD-7A355740D4BA}" srcOrd="0" destOrd="0" presId="urn:microsoft.com/office/officeart/2005/8/layout/pyramid1"/>
    <dgm:cxn modelId="{2C8BE943-8774-4DAC-89E5-4FA9B875AB38}" type="presParOf" srcId="{3AADC0A2-6D01-4B47-8F0C-8DBC6A24F87C}" destId="{720B4346-247D-4942-BB94-7C2198465709}" srcOrd="1" destOrd="0" presId="urn:microsoft.com/office/officeart/2005/8/layout/pyramid1"/>
    <dgm:cxn modelId="{C94ABD4F-2072-4682-A397-B2B4D3CAAFE7}" type="presParOf" srcId="{21512B72-7348-4E92-BF81-CB4FD1679C4D}" destId="{E7E85FF7-56E1-43E3-86C3-2AA3CC6E1D1E}" srcOrd="3" destOrd="0" presId="urn:microsoft.com/office/officeart/2005/8/layout/pyramid1"/>
    <dgm:cxn modelId="{EC5D6DA1-BB5C-4BC9-91C3-EBF4ED10871D}" type="presParOf" srcId="{E7E85FF7-56E1-43E3-86C3-2AA3CC6E1D1E}" destId="{E6B6F248-6DAB-4375-967A-469B23FA2F05}" srcOrd="0" destOrd="0" presId="urn:microsoft.com/office/officeart/2005/8/layout/pyramid1"/>
    <dgm:cxn modelId="{5851E8C1-5627-4D0F-AF40-233DD5EF4D80}" type="presParOf" srcId="{E7E85FF7-56E1-43E3-86C3-2AA3CC6E1D1E}" destId="{FA248526-6E89-49CE-9B17-A97FDCBA8389}"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13B0F6-963B-462B-B535-ED9419E195EF}" type="doc">
      <dgm:prSet loTypeId="urn:microsoft.com/office/officeart/2005/8/layout/pyramid1" loCatId="pyramid" qsTypeId="urn:microsoft.com/office/officeart/2005/8/quickstyle/simple1" qsCatId="simple" csTypeId="urn:microsoft.com/office/officeart/2005/8/colors/accent1_2" csCatId="accent1" phldr="1"/>
      <dgm:spPr/>
    </dgm:pt>
    <dgm:pt modelId="{CFCCB348-D067-4D7F-A873-6F9815EE8827}">
      <dgm:prSet phldrT="[Text]" custT="1"/>
      <dgm:spPr>
        <a:solidFill>
          <a:srgbClr val="002060"/>
        </a:solidFill>
      </dgm:spPr>
      <dgm:t>
        <a:bodyPr/>
        <a:lstStyle/>
        <a:p>
          <a:endParaRPr lang="en-US" sz="3200" b="1" dirty="0"/>
        </a:p>
        <a:p>
          <a:r>
            <a:rPr lang="en-US" sz="2400" b="1" dirty="0">
              <a:solidFill>
                <a:srgbClr val="E0C359"/>
              </a:solidFill>
              <a:latin typeface="Calibri" panose="020F0502020204030204" pitchFamily="34" charset="0"/>
              <a:cs typeface="Calibri" panose="020F0502020204030204" pitchFamily="34" charset="0"/>
            </a:rPr>
            <a:t>Electives </a:t>
          </a:r>
        </a:p>
      </dgm:t>
    </dgm:pt>
    <dgm:pt modelId="{D878F75C-B21A-4851-9C11-ECA6F1838288}" type="parTrans" cxnId="{47BE80E9-9566-4A5B-8A59-773087868879}">
      <dgm:prSet/>
      <dgm:spPr/>
      <dgm:t>
        <a:bodyPr/>
        <a:lstStyle/>
        <a:p>
          <a:endParaRPr lang="en-US" sz="2000"/>
        </a:p>
      </dgm:t>
    </dgm:pt>
    <dgm:pt modelId="{8B60B658-D2F3-48D1-AB5A-77998F09F320}" type="sibTrans" cxnId="{47BE80E9-9566-4A5B-8A59-773087868879}">
      <dgm:prSet/>
      <dgm:spPr/>
      <dgm:t>
        <a:bodyPr/>
        <a:lstStyle/>
        <a:p>
          <a:endParaRPr lang="en-US" sz="2000"/>
        </a:p>
      </dgm:t>
    </dgm:pt>
    <dgm:pt modelId="{A21D8433-CBD2-4531-81A8-4412D2B0163C}">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CBS</a:t>
          </a:r>
        </a:p>
      </dgm:t>
    </dgm:pt>
    <dgm:pt modelId="{54C95AE4-AB63-4B93-A4B5-0D2DC81FAB64}" type="parTrans" cxnId="{576F2CDD-404A-4EA5-B684-47CA13E9494D}">
      <dgm:prSet/>
      <dgm:spPr/>
      <dgm:t>
        <a:bodyPr/>
        <a:lstStyle/>
        <a:p>
          <a:endParaRPr lang="en-US" sz="2000"/>
        </a:p>
      </dgm:t>
    </dgm:pt>
    <dgm:pt modelId="{4823D979-7C97-40DA-94C9-4431C60DEBFC}" type="sibTrans" cxnId="{576F2CDD-404A-4EA5-B684-47CA13E9494D}">
      <dgm:prSet/>
      <dgm:spPr/>
      <dgm:t>
        <a:bodyPr/>
        <a:lstStyle/>
        <a:p>
          <a:endParaRPr lang="en-US" sz="2000"/>
        </a:p>
      </dgm:t>
    </dgm:pt>
    <dgm:pt modelId="{9450D714-79F4-44FE-BEE1-DA0CF98F3DAF}">
      <dgm:prSet phldrT="[Text]" custT="1"/>
      <dgm:spPr>
        <a:solidFill>
          <a:srgbClr val="002060"/>
        </a:solidFill>
      </dgm:spPr>
      <dgm:t>
        <a:bodyPr/>
        <a:lstStyle/>
        <a:p>
          <a:r>
            <a:rPr lang="en-US" sz="4000" b="1" dirty="0">
              <a:solidFill>
                <a:srgbClr val="E0C359"/>
              </a:solidFill>
              <a:latin typeface="Calibri" panose="020F0502020204030204" pitchFamily="34" charset="0"/>
              <a:cs typeface="Calibri" panose="020F0502020204030204" pitchFamily="34" charset="0"/>
            </a:rPr>
            <a:t>University and GE</a:t>
          </a:r>
        </a:p>
      </dgm:t>
    </dgm:pt>
    <dgm:pt modelId="{AEF8247D-0DB1-42A3-9C48-2196E02F195D}" type="parTrans" cxnId="{F5DF7861-3F1B-4901-90B8-41825537354D}">
      <dgm:prSet/>
      <dgm:spPr/>
      <dgm:t>
        <a:bodyPr/>
        <a:lstStyle/>
        <a:p>
          <a:endParaRPr lang="en-US" sz="2000"/>
        </a:p>
      </dgm:t>
    </dgm:pt>
    <dgm:pt modelId="{E2A1E892-5DB6-41F1-8171-6DC9E386867C}" type="sibTrans" cxnId="{F5DF7861-3F1B-4901-90B8-41825537354D}">
      <dgm:prSet/>
      <dgm:spPr/>
      <dgm:t>
        <a:bodyPr/>
        <a:lstStyle/>
        <a:p>
          <a:endParaRPr lang="en-US" sz="2000"/>
        </a:p>
      </dgm:t>
    </dgm:pt>
    <dgm:pt modelId="{E945DA8D-D2E8-4BAF-987A-C3D693BC9A63}">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Major</a:t>
          </a:r>
        </a:p>
      </dgm:t>
    </dgm:pt>
    <dgm:pt modelId="{BAA729F3-32DC-4DC7-8C55-970EE8940DDE}" type="parTrans" cxnId="{58655A0E-2AEE-4AAD-B947-BEB676BBC91B}">
      <dgm:prSet/>
      <dgm:spPr/>
      <dgm:t>
        <a:bodyPr/>
        <a:lstStyle/>
        <a:p>
          <a:endParaRPr lang="en-US" sz="2000"/>
        </a:p>
      </dgm:t>
    </dgm:pt>
    <dgm:pt modelId="{BF66003A-3B3F-4B9B-81EF-33812A495CEE}" type="sibTrans" cxnId="{58655A0E-2AEE-4AAD-B947-BEB676BBC91B}">
      <dgm:prSet/>
      <dgm:spPr/>
      <dgm:t>
        <a:bodyPr/>
        <a:lstStyle/>
        <a:p>
          <a:endParaRPr lang="en-US" sz="2000"/>
        </a:p>
      </dgm:t>
    </dgm:pt>
    <dgm:pt modelId="{21512B72-7348-4E92-BF81-CB4FD1679C4D}" type="pres">
      <dgm:prSet presAssocID="{3113B0F6-963B-462B-B535-ED9419E195EF}" presName="Name0" presStyleCnt="0">
        <dgm:presLayoutVars>
          <dgm:dir/>
          <dgm:animLvl val="lvl"/>
          <dgm:resizeHandles val="exact"/>
        </dgm:presLayoutVars>
      </dgm:prSet>
      <dgm:spPr/>
    </dgm:pt>
    <dgm:pt modelId="{DCF186EE-C180-4B43-B783-0BFCF7E5A616}" type="pres">
      <dgm:prSet presAssocID="{CFCCB348-D067-4D7F-A873-6F9815EE8827}" presName="Name8" presStyleCnt="0"/>
      <dgm:spPr/>
    </dgm:pt>
    <dgm:pt modelId="{5B7E4903-2606-4A0B-BE02-3C409C822411}" type="pres">
      <dgm:prSet presAssocID="{CFCCB348-D067-4D7F-A873-6F9815EE8827}" presName="level" presStyleLbl="node1" presStyleIdx="0" presStyleCnt="4" custLinFactNeighborX="0" custLinFactNeighborY="-2824">
        <dgm:presLayoutVars>
          <dgm:chMax val="1"/>
          <dgm:bulletEnabled val="1"/>
        </dgm:presLayoutVars>
      </dgm:prSet>
      <dgm:spPr/>
    </dgm:pt>
    <dgm:pt modelId="{242F3E00-F026-489C-BFC2-85CBE46FFF13}" type="pres">
      <dgm:prSet presAssocID="{CFCCB348-D067-4D7F-A873-6F9815EE8827}" presName="levelTx" presStyleLbl="revTx" presStyleIdx="0" presStyleCnt="0">
        <dgm:presLayoutVars>
          <dgm:chMax val="1"/>
          <dgm:bulletEnabled val="1"/>
        </dgm:presLayoutVars>
      </dgm:prSet>
      <dgm:spPr/>
    </dgm:pt>
    <dgm:pt modelId="{A5594C08-AFF6-4E6D-AB45-DA0AEC1537F2}" type="pres">
      <dgm:prSet presAssocID="{A21D8433-CBD2-4531-81A8-4412D2B0163C}" presName="Name8" presStyleCnt="0"/>
      <dgm:spPr/>
    </dgm:pt>
    <dgm:pt modelId="{E363E5CC-34D6-4EDB-AE5D-BD93A6A47FD9}" type="pres">
      <dgm:prSet presAssocID="{A21D8433-CBD2-4531-81A8-4412D2B0163C}" presName="level" presStyleLbl="node1" presStyleIdx="1" presStyleCnt="4">
        <dgm:presLayoutVars>
          <dgm:chMax val="1"/>
          <dgm:bulletEnabled val="1"/>
        </dgm:presLayoutVars>
      </dgm:prSet>
      <dgm:spPr/>
    </dgm:pt>
    <dgm:pt modelId="{CFA276F2-086F-489C-925B-6D1CC6727681}" type="pres">
      <dgm:prSet presAssocID="{A21D8433-CBD2-4531-81A8-4412D2B0163C}" presName="levelTx" presStyleLbl="revTx" presStyleIdx="0" presStyleCnt="0">
        <dgm:presLayoutVars>
          <dgm:chMax val="1"/>
          <dgm:bulletEnabled val="1"/>
        </dgm:presLayoutVars>
      </dgm:prSet>
      <dgm:spPr/>
    </dgm:pt>
    <dgm:pt modelId="{3AADC0A2-6D01-4B47-8F0C-8DBC6A24F87C}" type="pres">
      <dgm:prSet presAssocID="{9450D714-79F4-44FE-BEE1-DA0CF98F3DAF}" presName="Name8" presStyleCnt="0"/>
      <dgm:spPr/>
    </dgm:pt>
    <dgm:pt modelId="{E4F9C0F2-9FF9-4981-B5CD-7A355740D4BA}" type="pres">
      <dgm:prSet presAssocID="{9450D714-79F4-44FE-BEE1-DA0CF98F3DAF}" presName="level" presStyleLbl="node1" presStyleIdx="2" presStyleCnt="4">
        <dgm:presLayoutVars>
          <dgm:chMax val="1"/>
          <dgm:bulletEnabled val="1"/>
        </dgm:presLayoutVars>
      </dgm:prSet>
      <dgm:spPr/>
    </dgm:pt>
    <dgm:pt modelId="{720B4346-247D-4942-BB94-7C2198465709}" type="pres">
      <dgm:prSet presAssocID="{9450D714-79F4-44FE-BEE1-DA0CF98F3DAF}" presName="levelTx" presStyleLbl="revTx" presStyleIdx="0" presStyleCnt="0">
        <dgm:presLayoutVars>
          <dgm:chMax val="1"/>
          <dgm:bulletEnabled val="1"/>
        </dgm:presLayoutVars>
      </dgm:prSet>
      <dgm:spPr/>
    </dgm:pt>
    <dgm:pt modelId="{E7E85FF7-56E1-43E3-86C3-2AA3CC6E1D1E}" type="pres">
      <dgm:prSet presAssocID="{E945DA8D-D2E8-4BAF-987A-C3D693BC9A63}" presName="Name8" presStyleCnt="0"/>
      <dgm:spPr/>
    </dgm:pt>
    <dgm:pt modelId="{E6B6F248-6DAB-4375-967A-469B23FA2F05}" type="pres">
      <dgm:prSet presAssocID="{E945DA8D-D2E8-4BAF-987A-C3D693BC9A63}" presName="level" presStyleLbl="node1" presStyleIdx="3" presStyleCnt="4">
        <dgm:presLayoutVars>
          <dgm:chMax val="1"/>
          <dgm:bulletEnabled val="1"/>
        </dgm:presLayoutVars>
      </dgm:prSet>
      <dgm:spPr/>
    </dgm:pt>
    <dgm:pt modelId="{FA248526-6E89-49CE-9B17-A97FDCBA8389}" type="pres">
      <dgm:prSet presAssocID="{E945DA8D-D2E8-4BAF-987A-C3D693BC9A63}" presName="levelTx" presStyleLbl="revTx" presStyleIdx="0" presStyleCnt="0">
        <dgm:presLayoutVars>
          <dgm:chMax val="1"/>
          <dgm:bulletEnabled val="1"/>
        </dgm:presLayoutVars>
      </dgm:prSet>
      <dgm:spPr/>
    </dgm:pt>
  </dgm:ptLst>
  <dgm:cxnLst>
    <dgm:cxn modelId="{58655A0E-2AEE-4AAD-B947-BEB676BBC91B}" srcId="{3113B0F6-963B-462B-B535-ED9419E195EF}" destId="{E945DA8D-D2E8-4BAF-987A-C3D693BC9A63}" srcOrd="3" destOrd="0" parTransId="{BAA729F3-32DC-4DC7-8C55-970EE8940DDE}" sibTransId="{BF66003A-3B3F-4B9B-81EF-33812A495CEE}"/>
    <dgm:cxn modelId="{CE904216-7124-478E-9CD4-7F0F9D8D8642}" type="presOf" srcId="{E945DA8D-D2E8-4BAF-987A-C3D693BC9A63}" destId="{E6B6F248-6DAB-4375-967A-469B23FA2F05}" srcOrd="0" destOrd="0" presId="urn:microsoft.com/office/officeart/2005/8/layout/pyramid1"/>
    <dgm:cxn modelId="{FBAF0517-4C23-41B0-836B-524EFABA9733}" type="presOf" srcId="{CFCCB348-D067-4D7F-A873-6F9815EE8827}" destId="{5B7E4903-2606-4A0B-BE02-3C409C822411}" srcOrd="0" destOrd="0" presId="urn:microsoft.com/office/officeart/2005/8/layout/pyramid1"/>
    <dgm:cxn modelId="{F5DF7861-3F1B-4901-90B8-41825537354D}" srcId="{3113B0F6-963B-462B-B535-ED9419E195EF}" destId="{9450D714-79F4-44FE-BEE1-DA0CF98F3DAF}" srcOrd="2" destOrd="0" parTransId="{AEF8247D-0DB1-42A3-9C48-2196E02F195D}" sibTransId="{E2A1E892-5DB6-41F1-8171-6DC9E386867C}"/>
    <dgm:cxn modelId="{36E22666-23A6-410B-B176-B60CE2D0E9F0}" type="presOf" srcId="{A21D8433-CBD2-4531-81A8-4412D2B0163C}" destId="{E363E5CC-34D6-4EDB-AE5D-BD93A6A47FD9}" srcOrd="0" destOrd="0" presId="urn:microsoft.com/office/officeart/2005/8/layout/pyramid1"/>
    <dgm:cxn modelId="{CB87F86B-6252-44DA-B849-7100765E139E}" type="presOf" srcId="{E945DA8D-D2E8-4BAF-987A-C3D693BC9A63}" destId="{FA248526-6E89-49CE-9B17-A97FDCBA8389}" srcOrd="1" destOrd="0" presId="urn:microsoft.com/office/officeart/2005/8/layout/pyramid1"/>
    <dgm:cxn modelId="{86A9CF53-65CD-4E55-BA66-EC0E36FE8786}" type="presOf" srcId="{CFCCB348-D067-4D7F-A873-6F9815EE8827}" destId="{242F3E00-F026-489C-BFC2-85CBE46FFF13}" srcOrd="1" destOrd="0" presId="urn:microsoft.com/office/officeart/2005/8/layout/pyramid1"/>
    <dgm:cxn modelId="{8DC0EBA2-74A4-4C7A-AE85-1A9A6DE25A54}" type="presOf" srcId="{9450D714-79F4-44FE-BEE1-DA0CF98F3DAF}" destId="{E4F9C0F2-9FF9-4981-B5CD-7A355740D4BA}" srcOrd="0" destOrd="0" presId="urn:microsoft.com/office/officeart/2005/8/layout/pyramid1"/>
    <dgm:cxn modelId="{2F861CCA-029E-49CD-BA4B-9CDB0479FA47}" type="presOf" srcId="{3113B0F6-963B-462B-B535-ED9419E195EF}" destId="{21512B72-7348-4E92-BF81-CB4FD1679C4D}" srcOrd="0" destOrd="0" presId="urn:microsoft.com/office/officeart/2005/8/layout/pyramid1"/>
    <dgm:cxn modelId="{CFBBDFDC-E986-4574-88BE-8A0EDC32E357}" type="presOf" srcId="{9450D714-79F4-44FE-BEE1-DA0CF98F3DAF}" destId="{720B4346-247D-4942-BB94-7C2198465709}" srcOrd="1" destOrd="0" presId="urn:microsoft.com/office/officeart/2005/8/layout/pyramid1"/>
    <dgm:cxn modelId="{576F2CDD-404A-4EA5-B684-47CA13E9494D}" srcId="{3113B0F6-963B-462B-B535-ED9419E195EF}" destId="{A21D8433-CBD2-4531-81A8-4412D2B0163C}" srcOrd="1" destOrd="0" parTransId="{54C95AE4-AB63-4B93-A4B5-0D2DC81FAB64}" sibTransId="{4823D979-7C97-40DA-94C9-4431C60DEBFC}"/>
    <dgm:cxn modelId="{B3289DE7-3DE4-4FF5-AC92-DEE8E3DDE99A}" type="presOf" srcId="{A21D8433-CBD2-4531-81A8-4412D2B0163C}" destId="{CFA276F2-086F-489C-925B-6D1CC6727681}" srcOrd="1" destOrd="0" presId="urn:microsoft.com/office/officeart/2005/8/layout/pyramid1"/>
    <dgm:cxn modelId="{47BE80E9-9566-4A5B-8A59-773087868879}" srcId="{3113B0F6-963B-462B-B535-ED9419E195EF}" destId="{CFCCB348-D067-4D7F-A873-6F9815EE8827}" srcOrd="0" destOrd="0" parTransId="{D878F75C-B21A-4851-9C11-ECA6F1838288}" sibTransId="{8B60B658-D2F3-48D1-AB5A-77998F09F320}"/>
    <dgm:cxn modelId="{01098EC1-A6C7-4683-A2FD-F0CDEA3FD499}" type="presParOf" srcId="{21512B72-7348-4E92-BF81-CB4FD1679C4D}" destId="{DCF186EE-C180-4B43-B783-0BFCF7E5A616}" srcOrd="0" destOrd="0" presId="urn:microsoft.com/office/officeart/2005/8/layout/pyramid1"/>
    <dgm:cxn modelId="{20393B85-9B4E-46BF-9F9D-A3B956565BF5}" type="presParOf" srcId="{DCF186EE-C180-4B43-B783-0BFCF7E5A616}" destId="{5B7E4903-2606-4A0B-BE02-3C409C822411}" srcOrd="0" destOrd="0" presId="urn:microsoft.com/office/officeart/2005/8/layout/pyramid1"/>
    <dgm:cxn modelId="{88FEFA35-D98F-4D69-BF20-548189F2EF63}" type="presParOf" srcId="{DCF186EE-C180-4B43-B783-0BFCF7E5A616}" destId="{242F3E00-F026-489C-BFC2-85CBE46FFF13}" srcOrd="1" destOrd="0" presId="urn:microsoft.com/office/officeart/2005/8/layout/pyramid1"/>
    <dgm:cxn modelId="{A0CB4F6C-B39F-4CF1-892B-D367FC938504}" type="presParOf" srcId="{21512B72-7348-4E92-BF81-CB4FD1679C4D}" destId="{A5594C08-AFF6-4E6D-AB45-DA0AEC1537F2}" srcOrd="1" destOrd="0" presId="urn:microsoft.com/office/officeart/2005/8/layout/pyramid1"/>
    <dgm:cxn modelId="{21D2AF64-7A7F-46DF-BB12-9BD16CCBA475}" type="presParOf" srcId="{A5594C08-AFF6-4E6D-AB45-DA0AEC1537F2}" destId="{E363E5CC-34D6-4EDB-AE5D-BD93A6A47FD9}" srcOrd="0" destOrd="0" presId="urn:microsoft.com/office/officeart/2005/8/layout/pyramid1"/>
    <dgm:cxn modelId="{08871409-FA21-45A1-90FF-AA39F76CF41A}" type="presParOf" srcId="{A5594C08-AFF6-4E6D-AB45-DA0AEC1537F2}" destId="{CFA276F2-086F-489C-925B-6D1CC6727681}" srcOrd="1" destOrd="0" presId="urn:microsoft.com/office/officeart/2005/8/layout/pyramid1"/>
    <dgm:cxn modelId="{D56E0756-99AA-4AE5-B140-4CB5B5D7E119}" type="presParOf" srcId="{21512B72-7348-4E92-BF81-CB4FD1679C4D}" destId="{3AADC0A2-6D01-4B47-8F0C-8DBC6A24F87C}" srcOrd="2" destOrd="0" presId="urn:microsoft.com/office/officeart/2005/8/layout/pyramid1"/>
    <dgm:cxn modelId="{C12E6883-0A69-4701-B214-281BA6DB9A7A}" type="presParOf" srcId="{3AADC0A2-6D01-4B47-8F0C-8DBC6A24F87C}" destId="{E4F9C0F2-9FF9-4981-B5CD-7A355740D4BA}" srcOrd="0" destOrd="0" presId="urn:microsoft.com/office/officeart/2005/8/layout/pyramid1"/>
    <dgm:cxn modelId="{2C8BE943-8774-4DAC-89E5-4FA9B875AB38}" type="presParOf" srcId="{3AADC0A2-6D01-4B47-8F0C-8DBC6A24F87C}" destId="{720B4346-247D-4942-BB94-7C2198465709}" srcOrd="1" destOrd="0" presId="urn:microsoft.com/office/officeart/2005/8/layout/pyramid1"/>
    <dgm:cxn modelId="{C94ABD4F-2072-4682-A397-B2B4D3CAAFE7}" type="presParOf" srcId="{21512B72-7348-4E92-BF81-CB4FD1679C4D}" destId="{E7E85FF7-56E1-43E3-86C3-2AA3CC6E1D1E}" srcOrd="3" destOrd="0" presId="urn:microsoft.com/office/officeart/2005/8/layout/pyramid1"/>
    <dgm:cxn modelId="{EC5D6DA1-BB5C-4BC9-91C3-EBF4ED10871D}" type="presParOf" srcId="{E7E85FF7-56E1-43E3-86C3-2AA3CC6E1D1E}" destId="{E6B6F248-6DAB-4375-967A-469B23FA2F05}" srcOrd="0" destOrd="0" presId="urn:microsoft.com/office/officeart/2005/8/layout/pyramid1"/>
    <dgm:cxn modelId="{5851E8C1-5627-4D0F-AF40-233DD5EF4D80}" type="presParOf" srcId="{E7E85FF7-56E1-43E3-86C3-2AA3CC6E1D1E}" destId="{FA248526-6E89-49CE-9B17-A97FDCBA838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13B0F6-963B-462B-B535-ED9419E195EF}" type="doc">
      <dgm:prSet loTypeId="urn:microsoft.com/office/officeart/2005/8/layout/pyramid1" loCatId="pyramid" qsTypeId="urn:microsoft.com/office/officeart/2005/8/quickstyle/simple1" qsCatId="simple" csTypeId="urn:microsoft.com/office/officeart/2005/8/colors/accent1_2" csCatId="accent1" phldr="1"/>
      <dgm:spPr/>
    </dgm:pt>
    <dgm:pt modelId="{CFCCB348-D067-4D7F-A873-6F9815EE8827}">
      <dgm:prSet phldrT="[Text]" custT="1"/>
      <dgm:spPr>
        <a:solidFill>
          <a:srgbClr val="002060"/>
        </a:solidFill>
      </dgm:spPr>
      <dgm:t>
        <a:bodyPr/>
        <a:lstStyle/>
        <a:p>
          <a:endParaRPr lang="en-US" sz="3200" b="1" dirty="0"/>
        </a:p>
        <a:p>
          <a:r>
            <a:rPr lang="en-US" sz="2400" b="1" dirty="0">
              <a:solidFill>
                <a:srgbClr val="E0C359"/>
              </a:solidFill>
              <a:latin typeface="Calibri" panose="020F0502020204030204" pitchFamily="34" charset="0"/>
              <a:cs typeface="Calibri" panose="020F0502020204030204" pitchFamily="34" charset="0"/>
            </a:rPr>
            <a:t>Electives </a:t>
          </a:r>
        </a:p>
      </dgm:t>
    </dgm:pt>
    <dgm:pt modelId="{D878F75C-B21A-4851-9C11-ECA6F1838288}" type="parTrans" cxnId="{47BE80E9-9566-4A5B-8A59-773087868879}">
      <dgm:prSet/>
      <dgm:spPr/>
      <dgm:t>
        <a:bodyPr/>
        <a:lstStyle/>
        <a:p>
          <a:endParaRPr lang="en-US" sz="2000"/>
        </a:p>
      </dgm:t>
    </dgm:pt>
    <dgm:pt modelId="{8B60B658-D2F3-48D1-AB5A-77998F09F320}" type="sibTrans" cxnId="{47BE80E9-9566-4A5B-8A59-773087868879}">
      <dgm:prSet/>
      <dgm:spPr/>
      <dgm:t>
        <a:bodyPr/>
        <a:lstStyle/>
        <a:p>
          <a:endParaRPr lang="en-US" sz="2000"/>
        </a:p>
      </dgm:t>
    </dgm:pt>
    <dgm:pt modelId="{A21D8433-CBD2-4531-81A8-4412D2B0163C}">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CBS</a:t>
          </a:r>
        </a:p>
      </dgm:t>
    </dgm:pt>
    <dgm:pt modelId="{54C95AE4-AB63-4B93-A4B5-0D2DC81FAB64}" type="parTrans" cxnId="{576F2CDD-404A-4EA5-B684-47CA13E9494D}">
      <dgm:prSet/>
      <dgm:spPr/>
      <dgm:t>
        <a:bodyPr/>
        <a:lstStyle/>
        <a:p>
          <a:endParaRPr lang="en-US" sz="2000"/>
        </a:p>
      </dgm:t>
    </dgm:pt>
    <dgm:pt modelId="{4823D979-7C97-40DA-94C9-4431C60DEBFC}" type="sibTrans" cxnId="{576F2CDD-404A-4EA5-B684-47CA13E9494D}">
      <dgm:prSet/>
      <dgm:spPr/>
      <dgm:t>
        <a:bodyPr/>
        <a:lstStyle/>
        <a:p>
          <a:endParaRPr lang="en-US" sz="2000"/>
        </a:p>
      </dgm:t>
    </dgm:pt>
    <dgm:pt modelId="{9450D714-79F4-44FE-BEE1-DA0CF98F3DAF}">
      <dgm:prSet phldrT="[Text]" custT="1"/>
      <dgm:spPr>
        <a:solidFill>
          <a:srgbClr val="002060"/>
        </a:solidFill>
      </dgm:spPr>
      <dgm:t>
        <a:bodyPr/>
        <a:lstStyle/>
        <a:p>
          <a:r>
            <a:rPr lang="en-US" sz="4000" b="1" dirty="0">
              <a:solidFill>
                <a:srgbClr val="E0C359"/>
              </a:solidFill>
              <a:latin typeface="Calibri" panose="020F0502020204030204" pitchFamily="34" charset="0"/>
              <a:cs typeface="Calibri" panose="020F0502020204030204" pitchFamily="34" charset="0"/>
            </a:rPr>
            <a:t>University and GE</a:t>
          </a:r>
        </a:p>
      </dgm:t>
    </dgm:pt>
    <dgm:pt modelId="{AEF8247D-0DB1-42A3-9C48-2196E02F195D}" type="parTrans" cxnId="{F5DF7861-3F1B-4901-90B8-41825537354D}">
      <dgm:prSet/>
      <dgm:spPr/>
      <dgm:t>
        <a:bodyPr/>
        <a:lstStyle/>
        <a:p>
          <a:endParaRPr lang="en-US" sz="2000"/>
        </a:p>
      </dgm:t>
    </dgm:pt>
    <dgm:pt modelId="{E2A1E892-5DB6-41F1-8171-6DC9E386867C}" type="sibTrans" cxnId="{F5DF7861-3F1B-4901-90B8-41825537354D}">
      <dgm:prSet/>
      <dgm:spPr/>
      <dgm:t>
        <a:bodyPr/>
        <a:lstStyle/>
        <a:p>
          <a:endParaRPr lang="en-US" sz="2000"/>
        </a:p>
      </dgm:t>
    </dgm:pt>
    <dgm:pt modelId="{E945DA8D-D2E8-4BAF-987A-C3D693BC9A63}">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Major</a:t>
          </a:r>
        </a:p>
      </dgm:t>
    </dgm:pt>
    <dgm:pt modelId="{BAA729F3-32DC-4DC7-8C55-970EE8940DDE}" type="parTrans" cxnId="{58655A0E-2AEE-4AAD-B947-BEB676BBC91B}">
      <dgm:prSet/>
      <dgm:spPr/>
      <dgm:t>
        <a:bodyPr/>
        <a:lstStyle/>
        <a:p>
          <a:endParaRPr lang="en-US" sz="2000"/>
        </a:p>
      </dgm:t>
    </dgm:pt>
    <dgm:pt modelId="{BF66003A-3B3F-4B9B-81EF-33812A495CEE}" type="sibTrans" cxnId="{58655A0E-2AEE-4AAD-B947-BEB676BBC91B}">
      <dgm:prSet/>
      <dgm:spPr/>
      <dgm:t>
        <a:bodyPr/>
        <a:lstStyle/>
        <a:p>
          <a:endParaRPr lang="en-US" sz="2000"/>
        </a:p>
      </dgm:t>
    </dgm:pt>
    <dgm:pt modelId="{21512B72-7348-4E92-BF81-CB4FD1679C4D}" type="pres">
      <dgm:prSet presAssocID="{3113B0F6-963B-462B-B535-ED9419E195EF}" presName="Name0" presStyleCnt="0">
        <dgm:presLayoutVars>
          <dgm:dir/>
          <dgm:animLvl val="lvl"/>
          <dgm:resizeHandles val="exact"/>
        </dgm:presLayoutVars>
      </dgm:prSet>
      <dgm:spPr/>
    </dgm:pt>
    <dgm:pt modelId="{DCF186EE-C180-4B43-B783-0BFCF7E5A616}" type="pres">
      <dgm:prSet presAssocID="{CFCCB348-D067-4D7F-A873-6F9815EE8827}" presName="Name8" presStyleCnt="0"/>
      <dgm:spPr/>
    </dgm:pt>
    <dgm:pt modelId="{5B7E4903-2606-4A0B-BE02-3C409C822411}" type="pres">
      <dgm:prSet presAssocID="{CFCCB348-D067-4D7F-A873-6F9815EE8827}" presName="level" presStyleLbl="node1" presStyleIdx="0" presStyleCnt="4" custLinFactNeighborX="0" custLinFactNeighborY="-2824">
        <dgm:presLayoutVars>
          <dgm:chMax val="1"/>
          <dgm:bulletEnabled val="1"/>
        </dgm:presLayoutVars>
      </dgm:prSet>
      <dgm:spPr/>
    </dgm:pt>
    <dgm:pt modelId="{242F3E00-F026-489C-BFC2-85CBE46FFF13}" type="pres">
      <dgm:prSet presAssocID="{CFCCB348-D067-4D7F-A873-6F9815EE8827}" presName="levelTx" presStyleLbl="revTx" presStyleIdx="0" presStyleCnt="0">
        <dgm:presLayoutVars>
          <dgm:chMax val="1"/>
          <dgm:bulletEnabled val="1"/>
        </dgm:presLayoutVars>
      </dgm:prSet>
      <dgm:spPr/>
    </dgm:pt>
    <dgm:pt modelId="{A5594C08-AFF6-4E6D-AB45-DA0AEC1537F2}" type="pres">
      <dgm:prSet presAssocID="{A21D8433-CBD2-4531-81A8-4412D2B0163C}" presName="Name8" presStyleCnt="0"/>
      <dgm:spPr/>
    </dgm:pt>
    <dgm:pt modelId="{E363E5CC-34D6-4EDB-AE5D-BD93A6A47FD9}" type="pres">
      <dgm:prSet presAssocID="{A21D8433-CBD2-4531-81A8-4412D2B0163C}" presName="level" presStyleLbl="node1" presStyleIdx="1" presStyleCnt="4">
        <dgm:presLayoutVars>
          <dgm:chMax val="1"/>
          <dgm:bulletEnabled val="1"/>
        </dgm:presLayoutVars>
      </dgm:prSet>
      <dgm:spPr/>
    </dgm:pt>
    <dgm:pt modelId="{CFA276F2-086F-489C-925B-6D1CC6727681}" type="pres">
      <dgm:prSet presAssocID="{A21D8433-CBD2-4531-81A8-4412D2B0163C}" presName="levelTx" presStyleLbl="revTx" presStyleIdx="0" presStyleCnt="0">
        <dgm:presLayoutVars>
          <dgm:chMax val="1"/>
          <dgm:bulletEnabled val="1"/>
        </dgm:presLayoutVars>
      </dgm:prSet>
      <dgm:spPr/>
    </dgm:pt>
    <dgm:pt modelId="{3AADC0A2-6D01-4B47-8F0C-8DBC6A24F87C}" type="pres">
      <dgm:prSet presAssocID="{9450D714-79F4-44FE-BEE1-DA0CF98F3DAF}" presName="Name8" presStyleCnt="0"/>
      <dgm:spPr/>
    </dgm:pt>
    <dgm:pt modelId="{E4F9C0F2-9FF9-4981-B5CD-7A355740D4BA}" type="pres">
      <dgm:prSet presAssocID="{9450D714-79F4-44FE-BEE1-DA0CF98F3DAF}" presName="level" presStyleLbl="node1" presStyleIdx="2" presStyleCnt="4">
        <dgm:presLayoutVars>
          <dgm:chMax val="1"/>
          <dgm:bulletEnabled val="1"/>
        </dgm:presLayoutVars>
      </dgm:prSet>
      <dgm:spPr/>
    </dgm:pt>
    <dgm:pt modelId="{720B4346-247D-4942-BB94-7C2198465709}" type="pres">
      <dgm:prSet presAssocID="{9450D714-79F4-44FE-BEE1-DA0CF98F3DAF}" presName="levelTx" presStyleLbl="revTx" presStyleIdx="0" presStyleCnt="0">
        <dgm:presLayoutVars>
          <dgm:chMax val="1"/>
          <dgm:bulletEnabled val="1"/>
        </dgm:presLayoutVars>
      </dgm:prSet>
      <dgm:spPr/>
    </dgm:pt>
    <dgm:pt modelId="{E7E85FF7-56E1-43E3-86C3-2AA3CC6E1D1E}" type="pres">
      <dgm:prSet presAssocID="{E945DA8D-D2E8-4BAF-987A-C3D693BC9A63}" presName="Name8" presStyleCnt="0"/>
      <dgm:spPr/>
    </dgm:pt>
    <dgm:pt modelId="{E6B6F248-6DAB-4375-967A-469B23FA2F05}" type="pres">
      <dgm:prSet presAssocID="{E945DA8D-D2E8-4BAF-987A-C3D693BC9A63}" presName="level" presStyleLbl="node1" presStyleIdx="3" presStyleCnt="4">
        <dgm:presLayoutVars>
          <dgm:chMax val="1"/>
          <dgm:bulletEnabled val="1"/>
        </dgm:presLayoutVars>
      </dgm:prSet>
      <dgm:spPr/>
    </dgm:pt>
    <dgm:pt modelId="{FA248526-6E89-49CE-9B17-A97FDCBA8389}" type="pres">
      <dgm:prSet presAssocID="{E945DA8D-D2E8-4BAF-987A-C3D693BC9A63}" presName="levelTx" presStyleLbl="revTx" presStyleIdx="0" presStyleCnt="0">
        <dgm:presLayoutVars>
          <dgm:chMax val="1"/>
          <dgm:bulletEnabled val="1"/>
        </dgm:presLayoutVars>
      </dgm:prSet>
      <dgm:spPr/>
    </dgm:pt>
  </dgm:ptLst>
  <dgm:cxnLst>
    <dgm:cxn modelId="{58655A0E-2AEE-4AAD-B947-BEB676BBC91B}" srcId="{3113B0F6-963B-462B-B535-ED9419E195EF}" destId="{E945DA8D-D2E8-4BAF-987A-C3D693BC9A63}" srcOrd="3" destOrd="0" parTransId="{BAA729F3-32DC-4DC7-8C55-970EE8940DDE}" sibTransId="{BF66003A-3B3F-4B9B-81EF-33812A495CEE}"/>
    <dgm:cxn modelId="{CE904216-7124-478E-9CD4-7F0F9D8D8642}" type="presOf" srcId="{E945DA8D-D2E8-4BAF-987A-C3D693BC9A63}" destId="{E6B6F248-6DAB-4375-967A-469B23FA2F05}" srcOrd="0" destOrd="0" presId="urn:microsoft.com/office/officeart/2005/8/layout/pyramid1"/>
    <dgm:cxn modelId="{FBAF0517-4C23-41B0-836B-524EFABA9733}" type="presOf" srcId="{CFCCB348-D067-4D7F-A873-6F9815EE8827}" destId="{5B7E4903-2606-4A0B-BE02-3C409C822411}" srcOrd="0" destOrd="0" presId="urn:microsoft.com/office/officeart/2005/8/layout/pyramid1"/>
    <dgm:cxn modelId="{F5DF7861-3F1B-4901-90B8-41825537354D}" srcId="{3113B0F6-963B-462B-B535-ED9419E195EF}" destId="{9450D714-79F4-44FE-BEE1-DA0CF98F3DAF}" srcOrd="2" destOrd="0" parTransId="{AEF8247D-0DB1-42A3-9C48-2196E02F195D}" sibTransId="{E2A1E892-5DB6-41F1-8171-6DC9E386867C}"/>
    <dgm:cxn modelId="{36E22666-23A6-410B-B176-B60CE2D0E9F0}" type="presOf" srcId="{A21D8433-CBD2-4531-81A8-4412D2B0163C}" destId="{E363E5CC-34D6-4EDB-AE5D-BD93A6A47FD9}" srcOrd="0" destOrd="0" presId="urn:microsoft.com/office/officeart/2005/8/layout/pyramid1"/>
    <dgm:cxn modelId="{CB87F86B-6252-44DA-B849-7100765E139E}" type="presOf" srcId="{E945DA8D-D2E8-4BAF-987A-C3D693BC9A63}" destId="{FA248526-6E89-49CE-9B17-A97FDCBA8389}" srcOrd="1" destOrd="0" presId="urn:microsoft.com/office/officeart/2005/8/layout/pyramid1"/>
    <dgm:cxn modelId="{86A9CF53-65CD-4E55-BA66-EC0E36FE8786}" type="presOf" srcId="{CFCCB348-D067-4D7F-A873-6F9815EE8827}" destId="{242F3E00-F026-489C-BFC2-85CBE46FFF13}" srcOrd="1" destOrd="0" presId="urn:microsoft.com/office/officeart/2005/8/layout/pyramid1"/>
    <dgm:cxn modelId="{8DC0EBA2-74A4-4C7A-AE85-1A9A6DE25A54}" type="presOf" srcId="{9450D714-79F4-44FE-BEE1-DA0CF98F3DAF}" destId="{E4F9C0F2-9FF9-4981-B5CD-7A355740D4BA}" srcOrd="0" destOrd="0" presId="urn:microsoft.com/office/officeart/2005/8/layout/pyramid1"/>
    <dgm:cxn modelId="{2F861CCA-029E-49CD-BA4B-9CDB0479FA47}" type="presOf" srcId="{3113B0F6-963B-462B-B535-ED9419E195EF}" destId="{21512B72-7348-4E92-BF81-CB4FD1679C4D}" srcOrd="0" destOrd="0" presId="urn:microsoft.com/office/officeart/2005/8/layout/pyramid1"/>
    <dgm:cxn modelId="{CFBBDFDC-E986-4574-88BE-8A0EDC32E357}" type="presOf" srcId="{9450D714-79F4-44FE-BEE1-DA0CF98F3DAF}" destId="{720B4346-247D-4942-BB94-7C2198465709}" srcOrd="1" destOrd="0" presId="urn:microsoft.com/office/officeart/2005/8/layout/pyramid1"/>
    <dgm:cxn modelId="{576F2CDD-404A-4EA5-B684-47CA13E9494D}" srcId="{3113B0F6-963B-462B-B535-ED9419E195EF}" destId="{A21D8433-CBD2-4531-81A8-4412D2B0163C}" srcOrd="1" destOrd="0" parTransId="{54C95AE4-AB63-4B93-A4B5-0D2DC81FAB64}" sibTransId="{4823D979-7C97-40DA-94C9-4431C60DEBFC}"/>
    <dgm:cxn modelId="{B3289DE7-3DE4-4FF5-AC92-DEE8E3DDE99A}" type="presOf" srcId="{A21D8433-CBD2-4531-81A8-4412D2B0163C}" destId="{CFA276F2-086F-489C-925B-6D1CC6727681}" srcOrd="1" destOrd="0" presId="urn:microsoft.com/office/officeart/2005/8/layout/pyramid1"/>
    <dgm:cxn modelId="{47BE80E9-9566-4A5B-8A59-773087868879}" srcId="{3113B0F6-963B-462B-B535-ED9419E195EF}" destId="{CFCCB348-D067-4D7F-A873-6F9815EE8827}" srcOrd="0" destOrd="0" parTransId="{D878F75C-B21A-4851-9C11-ECA6F1838288}" sibTransId="{8B60B658-D2F3-48D1-AB5A-77998F09F320}"/>
    <dgm:cxn modelId="{01098EC1-A6C7-4683-A2FD-F0CDEA3FD499}" type="presParOf" srcId="{21512B72-7348-4E92-BF81-CB4FD1679C4D}" destId="{DCF186EE-C180-4B43-B783-0BFCF7E5A616}" srcOrd="0" destOrd="0" presId="urn:microsoft.com/office/officeart/2005/8/layout/pyramid1"/>
    <dgm:cxn modelId="{20393B85-9B4E-46BF-9F9D-A3B956565BF5}" type="presParOf" srcId="{DCF186EE-C180-4B43-B783-0BFCF7E5A616}" destId="{5B7E4903-2606-4A0B-BE02-3C409C822411}" srcOrd="0" destOrd="0" presId="urn:microsoft.com/office/officeart/2005/8/layout/pyramid1"/>
    <dgm:cxn modelId="{88FEFA35-D98F-4D69-BF20-548189F2EF63}" type="presParOf" srcId="{DCF186EE-C180-4B43-B783-0BFCF7E5A616}" destId="{242F3E00-F026-489C-BFC2-85CBE46FFF13}" srcOrd="1" destOrd="0" presId="urn:microsoft.com/office/officeart/2005/8/layout/pyramid1"/>
    <dgm:cxn modelId="{A0CB4F6C-B39F-4CF1-892B-D367FC938504}" type="presParOf" srcId="{21512B72-7348-4E92-BF81-CB4FD1679C4D}" destId="{A5594C08-AFF6-4E6D-AB45-DA0AEC1537F2}" srcOrd="1" destOrd="0" presId="urn:microsoft.com/office/officeart/2005/8/layout/pyramid1"/>
    <dgm:cxn modelId="{21D2AF64-7A7F-46DF-BB12-9BD16CCBA475}" type="presParOf" srcId="{A5594C08-AFF6-4E6D-AB45-DA0AEC1537F2}" destId="{E363E5CC-34D6-4EDB-AE5D-BD93A6A47FD9}" srcOrd="0" destOrd="0" presId="urn:microsoft.com/office/officeart/2005/8/layout/pyramid1"/>
    <dgm:cxn modelId="{08871409-FA21-45A1-90FF-AA39F76CF41A}" type="presParOf" srcId="{A5594C08-AFF6-4E6D-AB45-DA0AEC1537F2}" destId="{CFA276F2-086F-489C-925B-6D1CC6727681}" srcOrd="1" destOrd="0" presId="urn:microsoft.com/office/officeart/2005/8/layout/pyramid1"/>
    <dgm:cxn modelId="{D56E0756-99AA-4AE5-B140-4CB5B5D7E119}" type="presParOf" srcId="{21512B72-7348-4E92-BF81-CB4FD1679C4D}" destId="{3AADC0A2-6D01-4B47-8F0C-8DBC6A24F87C}" srcOrd="2" destOrd="0" presId="urn:microsoft.com/office/officeart/2005/8/layout/pyramid1"/>
    <dgm:cxn modelId="{C12E6883-0A69-4701-B214-281BA6DB9A7A}" type="presParOf" srcId="{3AADC0A2-6D01-4B47-8F0C-8DBC6A24F87C}" destId="{E4F9C0F2-9FF9-4981-B5CD-7A355740D4BA}" srcOrd="0" destOrd="0" presId="urn:microsoft.com/office/officeart/2005/8/layout/pyramid1"/>
    <dgm:cxn modelId="{2C8BE943-8774-4DAC-89E5-4FA9B875AB38}" type="presParOf" srcId="{3AADC0A2-6D01-4B47-8F0C-8DBC6A24F87C}" destId="{720B4346-247D-4942-BB94-7C2198465709}" srcOrd="1" destOrd="0" presId="urn:microsoft.com/office/officeart/2005/8/layout/pyramid1"/>
    <dgm:cxn modelId="{C94ABD4F-2072-4682-A397-B2B4D3CAAFE7}" type="presParOf" srcId="{21512B72-7348-4E92-BF81-CB4FD1679C4D}" destId="{E7E85FF7-56E1-43E3-86C3-2AA3CC6E1D1E}" srcOrd="3" destOrd="0" presId="urn:microsoft.com/office/officeart/2005/8/layout/pyramid1"/>
    <dgm:cxn modelId="{EC5D6DA1-BB5C-4BC9-91C3-EBF4ED10871D}" type="presParOf" srcId="{E7E85FF7-56E1-43E3-86C3-2AA3CC6E1D1E}" destId="{E6B6F248-6DAB-4375-967A-469B23FA2F05}" srcOrd="0" destOrd="0" presId="urn:microsoft.com/office/officeart/2005/8/layout/pyramid1"/>
    <dgm:cxn modelId="{5851E8C1-5627-4D0F-AF40-233DD5EF4D80}" type="presParOf" srcId="{E7E85FF7-56E1-43E3-86C3-2AA3CC6E1D1E}" destId="{FA248526-6E89-49CE-9B17-A97FDCBA838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13B0F6-963B-462B-B535-ED9419E195EF}" type="doc">
      <dgm:prSet loTypeId="urn:microsoft.com/office/officeart/2005/8/layout/pyramid1" loCatId="pyramid" qsTypeId="urn:microsoft.com/office/officeart/2005/8/quickstyle/simple1" qsCatId="simple" csTypeId="urn:microsoft.com/office/officeart/2005/8/colors/accent1_2" csCatId="accent1" phldr="1"/>
      <dgm:spPr/>
    </dgm:pt>
    <dgm:pt modelId="{CFCCB348-D067-4D7F-A873-6F9815EE8827}">
      <dgm:prSet phldrT="[Text]" custT="1"/>
      <dgm:spPr>
        <a:solidFill>
          <a:srgbClr val="002060"/>
        </a:solidFill>
      </dgm:spPr>
      <dgm:t>
        <a:bodyPr/>
        <a:lstStyle/>
        <a:p>
          <a:endParaRPr lang="en-US" sz="3200" b="1" dirty="0"/>
        </a:p>
        <a:p>
          <a:r>
            <a:rPr lang="en-US" sz="2400" b="1" dirty="0">
              <a:solidFill>
                <a:srgbClr val="E0C359"/>
              </a:solidFill>
              <a:latin typeface="Calibri" panose="020F0502020204030204" pitchFamily="34" charset="0"/>
              <a:cs typeface="Calibri" panose="020F0502020204030204" pitchFamily="34" charset="0"/>
            </a:rPr>
            <a:t>Electives </a:t>
          </a:r>
        </a:p>
      </dgm:t>
    </dgm:pt>
    <dgm:pt modelId="{D878F75C-B21A-4851-9C11-ECA6F1838288}" type="parTrans" cxnId="{47BE80E9-9566-4A5B-8A59-773087868879}">
      <dgm:prSet/>
      <dgm:spPr/>
      <dgm:t>
        <a:bodyPr/>
        <a:lstStyle/>
        <a:p>
          <a:endParaRPr lang="en-US" sz="2000"/>
        </a:p>
      </dgm:t>
    </dgm:pt>
    <dgm:pt modelId="{8B60B658-D2F3-48D1-AB5A-77998F09F320}" type="sibTrans" cxnId="{47BE80E9-9566-4A5B-8A59-773087868879}">
      <dgm:prSet/>
      <dgm:spPr/>
      <dgm:t>
        <a:bodyPr/>
        <a:lstStyle/>
        <a:p>
          <a:endParaRPr lang="en-US" sz="2000"/>
        </a:p>
      </dgm:t>
    </dgm:pt>
    <dgm:pt modelId="{A21D8433-CBD2-4531-81A8-4412D2B0163C}">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CBS</a:t>
          </a:r>
        </a:p>
      </dgm:t>
    </dgm:pt>
    <dgm:pt modelId="{54C95AE4-AB63-4B93-A4B5-0D2DC81FAB64}" type="parTrans" cxnId="{576F2CDD-404A-4EA5-B684-47CA13E9494D}">
      <dgm:prSet/>
      <dgm:spPr/>
      <dgm:t>
        <a:bodyPr/>
        <a:lstStyle/>
        <a:p>
          <a:endParaRPr lang="en-US" sz="2000"/>
        </a:p>
      </dgm:t>
    </dgm:pt>
    <dgm:pt modelId="{4823D979-7C97-40DA-94C9-4431C60DEBFC}" type="sibTrans" cxnId="{576F2CDD-404A-4EA5-B684-47CA13E9494D}">
      <dgm:prSet/>
      <dgm:spPr/>
      <dgm:t>
        <a:bodyPr/>
        <a:lstStyle/>
        <a:p>
          <a:endParaRPr lang="en-US" sz="2000"/>
        </a:p>
      </dgm:t>
    </dgm:pt>
    <dgm:pt modelId="{9450D714-79F4-44FE-BEE1-DA0CF98F3DAF}">
      <dgm:prSet phldrT="[Text]" custT="1"/>
      <dgm:spPr>
        <a:solidFill>
          <a:srgbClr val="002060"/>
        </a:solidFill>
      </dgm:spPr>
      <dgm:t>
        <a:bodyPr/>
        <a:lstStyle/>
        <a:p>
          <a:r>
            <a:rPr lang="en-US" sz="4000" b="1" dirty="0">
              <a:solidFill>
                <a:srgbClr val="E0C359"/>
              </a:solidFill>
              <a:latin typeface="Calibri" panose="020F0502020204030204" pitchFamily="34" charset="0"/>
              <a:cs typeface="Calibri" panose="020F0502020204030204" pitchFamily="34" charset="0"/>
            </a:rPr>
            <a:t>University and GE</a:t>
          </a:r>
        </a:p>
      </dgm:t>
    </dgm:pt>
    <dgm:pt modelId="{AEF8247D-0DB1-42A3-9C48-2196E02F195D}" type="parTrans" cxnId="{F5DF7861-3F1B-4901-90B8-41825537354D}">
      <dgm:prSet/>
      <dgm:spPr/>
      <dgm:t>
        <a:bodyPr/>
        <a:lstStyle/>
        <a:p>
          <a:endParaRPr lang="en-US" sz="2000"/>
        </a:p>
      </dgm:t>
    </dgm:pt>
    <dgm:pt modelId="{E2A1E892-5DB6-41F1-8171-6DC9E386867C}" type="sibTrans" cxnId="{F5DF7861-3F1B-4901-90B8-41825537354D}">
      <dgm:prSet/>
      <dgm:spPr/>
      <dgm:t>
        <a:bodyPr/>
        <a:lstStyle/>
        <a:p>
          <a:endParaRPr lang="en-US" sz="2000"/>
        </a:p>
      </dgm:t>
    </dgm:pt>
    <dgm:pt modelId="{E945DA8D-D2E8-4BAF-987A-C3D693BC9A63}">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Major</a:t>
          </a:r>
        </a:p>
      </dgm:t>
    </dgm:pt>
    <dgm:pt modelId="{BAA729F3-32DC-4DC7-8C55-970EE8940DDE}" type="parTrans" cxnId="{58655A0E-2AEE-4AAD-B947-BEB676BBC91B}">
      <dgm:prSet/>
      <dgm:spPr/>
      <dgm:t>
        <a:bodyPr/>
        <a:lstStyle/>
        <a:p>
          <a:endParaRPr lang="en-US" sz="2000"/>
        </a:p>
      </dgm:t>
    </dgm:pt>
    <dgm:pt modelId="{BF66003A-3B3F-4B9B-81EF-33812A495CEE}" type="sibTrans" cxnId="{58655A0E-2AEE-4AAD-B947-BEB676BBC91B}">
      <dgm:prSet/>
      <dgm:spPr/>
      <dgm:t>
        <a:bodyPr/>
        <a:lstStyle/>
        <a:p>
          <a:endParaRPr lang="en-US" sz="2000"/>
        </a:p>
      </dgm:t>
    </dgm:pt>
    <dgm:pt modelId="{21512B72-7348-4E92-BF81-CB4FD1679C4D}" type="pres">
      <dgm:prSet presAssocID="{3113B0F6-963B-462B-B535-ED9419E195EF}" presName="Name0" presStyleCnt="0">
        <dgm:presLayoutVars>
          <dgm:dir/>
          <dgm:animLvl val="lvl"/>
          <dgm:resizeHandles val="exact"/>
        </dgm:presLayoutVars>
      </dgm:prSet>
      <dgm:spPr/>
    </dgm:pt>
    <dgm:pt modelId="{DCF186EE-C180-4B43-B783-0BFCF7E5A616}" type="pres">
      <dgm:prSet presAssocID="{CFCCB348-D067-4D7F-A873-6F9815EE8827}" presName="Name8" presStyleCnt="0"/>
      <dgm:spPr/>
    </dgm:pt>
    <dgm:pt modelId="{5B7E4903-2606-4A0B-BE02-3C409C822411}" type="pres">
      <dgm:prSet presAssocID="{CFCCB348-D067-4D7F-A873-6F9815EE8827}" presName="level" presStyleLbl="node1" presStyleIdx="0" presStyleCnt="4" custLinFactNeighborX="0" custLinFactNeighborY="-2824">
        <dgm:presLayoutVars>
          <dgm:chMax val="1"/>
          <dgm:bulletEnabled val="1"/>
        </dgm:presLayoutVars>
      </dgm:prSet>
      <dgm:spPr/>
    </dgm:pt>
    <dgm:pt modelId="{242F3E00-F026-489C-BFC2-85CBE46FFF13}" type="pres">
      <dgm:prSet presAssocID="{CFCCB348-D067-4D7F-A873-6F9815EE8827}" presName="levelTx" presStyleLbl="revTx" presStyleIdx="0" presStyleCnt="0">
        <dgm:presLayoutVars>
          <dgm:chMax val="1"/>
          <dgm:bulletEnabled val="1"/>
        </dgm:presLayoutVars>
      </dgm:prSet>
      <dgm:spPr/>
    </dgm:pt>
    <dgm:pt modelId="{A5594C08-AFF6-4E6D-AB45-DA0AEC1537F2}" type="pres">
      <dgm:prSet presAssocID="{A21D8433-CBD2-4531-81A8-4412D2B0163C}" presName="Name8" presStyleCnt="0"/>
      <dgm:spPr/>
    </dgm:pt>
    <dgm:pt modelId="{E363E5CC-34D6-4EDB-AE5D-BD93A6A47FD9}" type="pres">
      <dgm:prSet presAssocID="{A21D8433-CBD2-4531-81A8-4412D2B0163C}" presName="level" presStyleLbl="node1" presStyleIdx="1" presStyleCnt="4">
        <dgm:presLayoutVars>
          <dgm:chMax val="1"/>
          <dgm:bulletEnabled val="1"/>
        </dgm:presLayoutVars>
      </dgm:prSet>
      <dgm:spPr/>
    </dgm:pt>
    <dgm:pt modelId="{CFA276F2-086F-489C-925B-6D1CC6727681}" type="pres">
      <dgm:prSet presAssocID="{A21D8433-CBD2-4531-81A8-4412D2B0163C}" presName="levelTx" presStyleLbl="revTx" presStyleIdx="0" presStyleCnt="0">
        <dgm:presLayoutVars>
          <dgm:chMax val="1"/>
          <dgm:bulletEnabled val="1"/>
        </dgm:presLayoutVars>
      </dgm:prSet>
      <dgm:spPr/>
    </dgm:pt>
    <dgm:pt modelId="{3AADC0A2-6D01-4B47-8F0C-8DBC6A24F87C}" type="pres">
      <dgm:prSet presAssocID="{9450D714-79F4-44FE-BEE1-DA0CF98F3DAF}" presName="Name8" presStyleCnt="0"/>
      <dgm:spPr/>
    </dgm:pt>
    <dgm:pt modelId="{E4F9C0F2-9FF9-4981-B5CD-7A355740D4BA}" type="pres">
      <dgm:prSet presAssocID="{9450D714-79F4-44FE-BEE1-DA0CF98F3DAF}" presName="level" presStyleLbl="node1" presStyleIdx="2" presStyleCnt="4">
        <dgm:presLayoutVars>
          <dgm:chMax val="1"/>
          <dgm:bulletEnabled val="1"/>
        </dgm:presLayoutVars>
      </dgm:prSet>
      <dgm:spPr/>
    </dgm:pt>
    <dgm:pt modelId="{720B4346-247D-4942-BB94-7C2198465709}" type="pres">
      <dgm:prSet presAssocID="{9450D714-79F4-44FE-BEE1-DA0CF98F3DAF}" presName="levelTx" presStyleLbl="revTx" presStyleIdx="0" presStyleCnt="0">
        <dgm:presLayoutVars>
          <dgm:chMax val="1"/>
          <dgm:bulletEnabled val="1"/>
        </dgm:presLayoutVars>
      </dgm:prSet>
      <dgm:spPr/>
    </dgm:pt>
    <dgm:pt modelId="{E7E85FF7-56E1-43E3-86C3-2AA3CC6E1D1E}" type="pres">
      <dgm:prSet presAssocID="{E945DA8D-D2E8-4BAF-987A-C3D693BC9A63}" presName="Name8" presStyleCnt="0"/>
      <dgm:spPr/>
    </dgm:pt>
    <dgm:pt modelId="{E6B6F248-6DAB-4375-967A-469B23FA2F05}" type="pres">
      <dgm:prSet presAssocID="{E945DA8D-D2E8-4BAF-987A-C3D693BC9A63}" presName="level" presStyleLbl="node1" presStyleIdx="3" presStyleCnt="4">
        <dgm:presLayoutVars>
          <dgm:chMax val="1"/>
          <dgm:bulletEnabled val="1"/>
        </dgm:presLayoutVars>
      </dgm:prSet>
      <dgm:spPr/>
    </dgm:pt>
    <dgm:pt modelId="{FA248526-6E89-49CE-9B17-A97FDCBA8389}" type="pres">
      <dgm:prSet presAssocID="{E945DA8D-D2E8-4BAF-987A-C3D693BC9A63}" presName="levelTx" presStyleLbl="revTx" presStyleIdx="0" presStyleCnt="0">
        <dgm:presLayoutVars>
          <dgm:chMax val="1"/>
          <dgm:bulletEnabled val="1"/>
        </dgm:presLayoutVars>
      </dgm:prSet>
      <dgm:spPr/>
    </dgm:pt>
  </dgm:ptLst>
  <dgm:cxnLst>
    <dgm:cxn modelId="{58655A0E-2AEE-4AAD-B947-BEB676BBC91B}" srcId="{3113B0F6-963B-462B-B535-ED9419E195EF}" destId="{E945DA8D-D2E8-4BAF-987A-C3D693BC9A63}" srcOrd="3" destOrd="0" parTransId="{BAA729F3-32DC-4DC7-8C55-970EE8940DDE}" sibTransId="{BF66003A-3B3F-4B9B-81EF-33812A495CEE}"/>
    <dgm:cxn modelId="{CE904216-7124-478E-9CD4-7F0F9D8D8642}" type="presOf" srcId="{E945DA8D-D2E8-4BAF-987A-C3D693BC9A63}" destId="{E6B6F248-6DAB-4375-967A-469B23FA2F05}" srcOrd="0" destOrd="0" presId="urn:microsoft.com/office/officeart/2005/8/layout/pyramid1"/>
    <dgm:cxn modelId="{FBAF0517-4C23-41B0-836B-524EFABA9733}" type="presOf" srcId="{CFCCB348-D067-4D7F-A873-6F9815EE8827}" destId="{5B7E4903-2606-4A0B-BE02-3C409C822411}" srcOrd="0" destOrd="0" presId="urn:microsoft.com/office/officeart/2005/8/layout/pyramid1"/>
    <dgm:cxn modelId="{F5DF7861-3F1B-4901-90B8-41825537354D}" srcId="{3113B0F6-963B-462B-B535-ED9419E195EF}" destId="{9450D714-79F4-44FE-BEE1-DA0CF98F3DAF}" srcOrd="2" destOrd="0" parTransId="{AEF8247D-0DB1-42A3-9C48-2196E02F195D}" sibTransId="{E2A1E892-5DB6-41F1-8171-6DC9E386867C}"/>
    <dgm:cxn modelId="{36E22666-23A6-410B-B176-B60CE2D0E9F0}" type="presOf" srcId="{A21D8433-CBD2-4531-81A8-4412D2B0163C}" destId="{E363E5CC-34D6-4EDB-AE5D-BD93A6A47FD9}" srcOrd="0" destOrd="0" presId="urn:microsoft.com/office/officeart/2005/8/layout/pyramid1"/>
    <dgm:cxn modelId="{CB87F86B-6252-44DA-B849-7100765E139E}" type="presOf" srcId="{E945DA8D-D2E8-4BAF-987A-C3D693BC9A63}" destId="{FA248526-6E89-49CE-9B17-A97FDCBA8389}" srcOrd="1" destOrd="0" presId="urn:microsoft.com/office/officeart/2005/8/layout/pyramid1"/>
    <dgm:cxn modelId="{86A9CF53-65CD-4E55-BA66-EC0E36FE8786}" type="presOf" srcId="{CFCCB348-D067-4D7F-A873-6F9815EE8827}" destId="{242F3E00-F026-489C-BFC2-85CBE46FFF13}" srcOrd="1" destOrd="0" presId="urn:microsoft.com/office/officeart/2005/8/layout/pyramid1"/>
    <dgm:cxn modelId="{8DC0EBA2-74A4-4C7A-AE85-1A9A6DE25A54}" type="presOf" srcId="{9450D714-79F4-44FE-BEE1-DA0CF98F3DAF}" destId="{E4F9C0F2-9FF9-4981-B5CD-7A355740D4BA}" srcOrd="0" destOrd="0" presId="urn:microsoft.com/office/officeart/2005/8/layout/pyramid1"/>
    <dgm:cxn modelId="{2F861CCA-029E-49CD-BA4B-9CDB0479FA47}" type="presOf" srcId="{3113B0F6-963B-462B-B535-ED9419E195EF}" destId="{21512B72-7348-4E92-BF81-CB4FD1679C4D}" srcOrd="0" destOrd="0" presId="urn:microsoft.com/office/officeart/2005/8/layout/pyramid1"/>
    <dgm:cxn modelId="{CFBBDFDC-E986-4574-88BE-8A0EDC32E357}" type="presOf" srcId="{9450D714-79F4-44FE-BEE1-DA0CF98F3DAF}" destId="{720B4346-247D-4942-BB94-7C2198465709}" srcOrd="1" destOrd="0" presId="urn:microsoft.com/office/officeart/2005/8/layout/pyramid1"/>
    <dgm:cxn modelId="{576F2CDD-404A-4EA5-B684-47CA13E9494D}" srcId="{3113B0F6-963B-462B-B535-ED9419E195EF}" destId="{A21D8433-CBD2-4531-81A8-4412D2B0163C}" srcOrd="1" destOrd="0" parTransId="{54C95AE4-AB63-4B93-A4B5-0D2DC81FAB64}" sibTransId="{4823D979-7C97-40DA-94C9-4431C60DEBFC}"/>
    <dgm:cxn modelId="{B3289DE7-3DE4-4FF5-AC92-DEE8E3DDE99A}" type="presOf" srcId="{A21D8433-CBD2-4531-81A8-4412D2B0163C}" destId="{CFA276F2-086F-489C-925B-6D1CC6727681}" srcOrd="1" destOrd="0" presId="urn:microsoft.com/office/officeart/2005/8/layout/pyramid1"/>
    <dgm:cxn modelId="{47BE80E9-9566-4A5B-8A59-773087868879}" srcId="{3113B0F6-963B-462B-B535-ED9419E195EF}" destId="{CFCCB348-D067-4D7F-A873-6F9815EE8827}" srcOrd="0" destOrd="0" parTransId="{D878F75C-B21A-4851-9C11-ECA6F1838288}" sibTransId="{8B60B658-D2F3-48D1-AB5A-77998F09F320}"/>
    <dgm:cxn modelId="{01098EC1-A6C7-4683-A2FD-F0CDEA3FD499}" type="presParOf" srcId="{21512B72-7348-4E92-BF81-CB4FD1679C4D}" destId="{DCF186EE-C180-4B43-B783-0BFCF7E5A616}" srcOrd="0" destOrd="0" presId="urn:microsoft.com/office/officeart/2005/8/layout/pyramid1"/>
    <dgm:cxn modelId="{20393B85-9B4E-46BF-9F9D-A3B956565BF5}" type="presParOf" srcId="{DCF186EE-C180-4B43-B783-0BFCF7E5A616}" destId="{5B7E4903-2606-4A0B-BE02-3C409C822411}" srcOrd="0" destOrd="0" presId="urn:microsoft.com/office/officeart/2005/8/layout/pyramid1"/>
    <dgm:cxn modelId="{88FEFA35-D98F-4D69-BF20-548189F2EF63}" type="presParOf" srcId="{DCF186EE-C180-4B43-B783-0BFCF7E5A616}" destId="{242F3E00-F026-489C-BFC2-85CBE46FFF13}" srcOrd="1" destOrd="0" presId="urn:microsoft.com/office/officeart/2005/8/layout/pyramid1"/>
    <dgm:cxn modelId="{A0CB4F6C-B39F-4CF1-892B-D367FC938504}" type="presParOf" srcId="{21512B72-7348-4E92-BF81-CB4FD1679C4D}" destId="{A5594C08-AFF6-4E6D-AB45-DA0AEC1537F2}" srcOrd="1" destOrd="0" presId="urn:microsoft.com/office/officeart/2005/8/layout/pyramid1"/>
    <dgm:cxn modelId="{21D2AF64-7A7F-46DF-BB12-9BD16CCBA475}" type="presParOf" srcId="{A5594C08-AFF6-4E6D-AB45-DA0AEC1537F2}" destId="{E363E5CC-34D6-4EDB-AE5D-BD93A6A47FD9}" srcOrd="0" destOrd="0" presId="urn:microsoft.com/office/officeart/2005/8/layout/pyramid1"/>
    <dgm:cxn modelId="{08871409-FA21-45A1-90FF-AA39F76CF41A}" type="presParOf" srcId="{A5594C08-AFF6-4E6D-AB45-DA0AEC1537F2}" destId="{CFA276F2-086F-489C-925B-6D1CC6727681}" srcOrd="1" destOrd="0" presId="urn:microsoft.com/office/officeart/2005/8/layout/pyramid1"/>
    <dgm:cxn modelId="{D56E0756-99AA-4AE5-B140-4CB5B5D7E119}" type="presParOf" srcId="{21512B72-7348-4E92-BF81-CB4FD1679C4D}" destId="{3AADC0A2-6D01-4B47-8F0C-8DBC6A24F87C}" srcOrd="2" destOrd="0" presId="urn:microsoft.com/office/officeart/2005/8/layout/pyramid1"/>
    <dgm:cxn modelId="{C12E6883-0A69-4701-B214-281BA6DB9A7A}" type="presParOf" srcId="{3AADC0A2-6D01-4B47-8F0C-8DBC6A24F87C}" destId="{E4F9C0F2-9FF9-4981-B5CD-7A355740D4BA}" srcOrd="0" destOrd="0" presId="urn:microsoft.com/office/officeart/2005/8/layout/pyramid1"/>
    <dgm:cxn modelId="{2C8BE943-8774-4DAC-89E5-4FA9B875AB38}" type="presParOf" srcId="{3AADC0A2-6D01-4B47-8F0C-8DBC6A24F87C}" destId="{720B4346-247D-4942-BB94-7C2198465709}" srcOrd="1" destOrd="0" presId="urn:microsoft.com/office/officeart/2005/8/layout/pyramid1"/>
    <dgm:cxn modelId="{C94ABD4F-2072-4682-A397-B2B4D3CAAFE7}" type="presParOf" srcId="{21512B72-7348-4E92-BF81-CB4FD1679C4D}" destId="{E7E85FF7-56E1-43E3-86C3-2AA3CC6E1D1E}" srcOrd="3" destOrd="0" presId="urn:microsoft.com/office/officeart/2005/8/layout/pyramid1"/>
    <dgm:cxn modelId="{EC5D6DA1-BB5C-4BC9-91C3-EBF4ED10871D}" type="presParOf" srcId="{E7E85FF7-56E1-43E3-86C3-2AA3CC6E1D1E}" destId="{E6B6F248-6DAB-4375-967A-469B23FA2F05}" srcOrd="0" destOrd="0" presId="urn:microsoft.com/office/officeart/2005/8/layout/pyramid1"/>
    <dgm:cxn modelId="{5851E8C1-5627-4D0F-AF40-233DD5EF4D80}" type="presParOf" srcId="{E7E85FF7-56E1-43E3-86C3-2AA3CC6E1D1E}" destId="{FA248526-6E89-49CE-9B17-A97FDCBA838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13B0F6-963B-462B-B535-ED9419E195EF}" type="doc">
      <dgm:prSet loTypeId="urn:microsoft.com/office/officeart/2005/8/layout/pyramid1" loCatId="pyramid" qsTypeId="urn:microsoft.com/office/officeart/2005/8/quickstyle/simple1" qsCatId="simple" csTypeId="urn:microsoft.com/office/officeart/2005/8/colors/accent1_2" csCatId="accent1" phldr="1"/>
      <dgm:spPr/>
    </dgm:pt>
    <dgm:pt modelId="{CFCCB348-D067-4D7F-A873-6F9815EE8827}">
      <dgm:prSet phldrT="[Text]" custT="1"/>
      <dgm:spPr>
        <a:solidFill>
          <a:srgbClr val="002060"/>
        </a:solidFill>
      </dgm:spPr>
      <dgm:t>
        <a:bodyPr/>
        <a:lstStyle/>
        <a:p>
          <a:endParaRPr lang="en-US" sz="3200" b="1" dirty="0"/>
        </a:p>
        <a:p>
          <a:r>
            <a:rPr lang="en-US" sz="2400" b="1" dirty="0">
              <a:solidFill>
                <a:srgbClr val="E0C359"/>
              </a:solidFill>
              <a:latin typeface="Calibri" panose="020F0502020204030204" pitchFamily="34" charset="0"/>
              <a:cs typeface="Calibri" panose="020F0502020204030204" pitchFamily="34" charset="0"/>
            </a:rPr>
            <a:t>Electives </a:t>
          </a:r>
        </a:p>
      </dgm:t>
    </dgm:pt>
    <dgm:pt modelId="{D878F75C-B21A-4851-9C11-ECA6F1838288}" type="parTrans" cxnId="{47BE80E9-9566-4A5B-8A59-773087868879}">
      <dgm:prSet/>
      <dgm:spPr/>
      <dgm:t>
        <a:bodyPr/>
        <a:lstStyle/>
        <a:p>
          <a:endParaRPr lang="en-US" sz="2000"/>
        </a:p>
      </dgm:t>
    </dgm:pt>
    <dgm:pt modelId="{8B60B658-D2F3-48D1-AB5A-77998F09F320}" type="sibTrans" cxnId="{47BE80E9-9566-4A5B-8A59-773087868879}">
      <dgm:prSet/>
      <dgm:spPr/>
      <dgm:t>
        <a:bodyPr/>
        <a:lstStyle/>
        <a:p>
          <a:endParaRPr lang="en-US" sz="2000"/>
        </a:p>
      </dgm:t>
    </dgm:pt>
    <dgm:pt modelId="{A21D8433-CBD2-4531-81A8-4412D2B0163C}">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CBS</a:t>
          </a:r>
        </a:p>
      </dgm:t>
    </dgm:pt>
    <dgm:pt modelId="{54C95AE4-AB63-4B93-A4B5-0D2DC81FAB64}" type="parTrans" cxnId="{576F2CDD-404A-4EA5-B684-47CA13E9494D}">
      <dgm:prSet/>
      <dgm:spPr/>
      <dgm:t>
        <a:bodyPr/>
        <a:lstStyle/>
        <a:p>
          <a:endParaRPr lang="en-US" sz="2000"/>
        </a:p>
      </dgm:t>
    </dgm:pt>
    <dgm:pt modelId="{4823D979-7C97-40DA-94C9-4431C60DEBFC}" type="sibTrans" cxnId="{576F2CDD-404A-4EA5-B684-47CA13E9494D}">
      <dgm:prSet/>
      <dgm:spPr/>
      <dgm:t>
        <a:bodyPr/>
        <a:lstStyle/>
        <a:p>
          <a:endParaRPr lang="en-US" sz="2000"/>
        </a:p>
      </dgm:t>
    </dgm:pt>
    <dgm:pt modelId="{9450D714-79F4-44FE-BEE1-DA0CF98F3DAF}">
      <dgm:prSet phldrT="[Text]" custT="1"/>
      <dgm:spPr>
        <a:solidFill>
          <a:srgbClr val="002060"/>
        </a:solidFill>
      </dgm:spPr>
      <dgm:t>
        <a:bodyPr/>
        <a:lstStyle/>
        <a:p>
          <a:r>
            <a:rPr lang="en-US" sz="4000" b="1" dirty="0">
              <a:solidFill>
                <a:srgbClr val="E0C359"/>
              </a:solidFill>
              <a:latin typeface="Calibri" panose="020F0502020204030204" pitchFamily="34" charset="0"/>
              <a:cs typeface="Calibri" panose="020F0502020204030204" pitchFamily="34" charset="0"/>
            </a:rPr>
            <a:t>University and GE</a:t>
          </a:r>
        </a:p>
      </dgm:t>
    </dgm:pt>
    <dgm:pt modelId="{AEF8247D-0DB1-42A3-9C48-2196E02F195D}" type="parTrans" cxnId="{F5DF7861-3F1B-4901-90B8-41825537354D}">
      <dgm:prSet/>
      <dgm:spPr/>
      <dgm:t>
        <a:bodyPr/>
        <a:lstStyle/>
        <a:p>
          <a:endParaRPr lang="en-US" sz="2000"/>
        </a:p>
      </dgm:t>
    </dgm:pt>
    <dgm:pt modelId="{E2A1E892-5DB6-41F1-8171-6DC9E386867C}" type="sibTrans" cxnId="{F5DF7861-3F1B-4901-90B8-41825537354D}">
      <dgm:prSet/>
      <dgm:spPr/>
      <dgm:t>
        <a:bodyPr/>
        <a:lstStyle/>
        <a:p>
          <a:endParaRPr lang="en-US" sz="2000"/>
        </a:p>
      </dgm:t>
    </dgm:pt>
    <dgm:pt modelId="{E945DA8D-D2E8-4BAF-987A-C3D693BC9A63}">
      <dgm:prSet phldrT="[Text]" custT="1"/>
      <dgm:spPr>
        <a:solidFill>
          <a:srgbClr val="E0C359"/>
        </a:solidFill>
      </dgm:spPr>
      <dgm:t>
        <a:bodyPr/>
        <a:lstStyle/>
        <a:p>
          <a:r>
            <a:rPr lang="en-US" sz="4000" b="1" dirty="0">
              <a:solidFill>
                <a:srgbClr val="002060"/>
              </a:solidFill>
              <a:latin typeface="Calibri" panose="020F0502020204030204" pitchFamily="34" charset="0"/>
              <a:cs typeface="Calibri" panose="020F0502020204030204" pitchFamily="34" charset="0"/>
            </a:rPr>
            <a:t>Major</a:t>
          </a:r>
        </a:p>
      </dgm:t>
    </dgm:pt>
    <dgm:pt modelId="{BAA729F3-32DC-4DC7-8C55-970EE8940DDE}" type="parTrans" cxnId="{58655A0E-2AEE-4AAD-B947-BEB676BBC91B}">
      <dgm:prSet/>
      <dgm:spPr/>
      <dgm:t>
        <a:bodyPr/>
        <a:lstStyle/>
        <a:p>
          <a:endParaRPr lang="en-US" sz="2000"/>
        </a:p>
      </dgm:t>
    </dgm:pt>
    <dgm:pt modelId="{BF66003A-3B3F-4B9B-81EF-33812A495CEE}" type="sibTrans" cxnId="{58655A0E-2AEE-4AAD-B947-BEB676BBC91B}">
      <dgm:prSet/>
      <dgm:spPr/>
      <dgm:t>
        <a:bodyPr/>
        <a:lstStyle/>
        <a:p>
          <a:endParaRPr lang="en-US" sz="2000"/>
        </a:p>
      </dgm:t>
    </dgm:pt>
    <dgm:pt modelId="{21512B72-7348-4E92-BF81-CB4FD1679C4D}" type="pres">
      <dgm:prSet presAssocID="{3113B0F6-963B-462B-B535-ED9419E195EF}" presName="Name0" presStyleCnt="0">
        <dgm:presLayoutVars>
          <dgm:dir/>
          <dgm:animLvl val="lvl"/>
          <dgm:resizeHandles val="exact"/>
        </dgm:presLayoutVars>
      </dgm:prSet>
      <dgm:spPr/>
    </dgm:pt>
    <dgm:pt modelId="{DCF186EE-C180-4B43-B783-0BFCF7E5A616}" type="pres">
      <dgm:prSet presAssocID="{CFCCB348-D067-4D7F-A873-6F9815EE8827}" presName="Name8" presStyleCnt="0"/>
      <dgm:spPr/>
    </dgm:pt>
    <dgm:pt modelId="{5B7E4903-2606-4A0B-BE02-3C409C822411}" type="pres">
      <dgm:prSet presAssocID="{CFCCB348-D067-4D7F-A873-6F9815EE8827}" presName="level" presStyleLbl="node1" presStyleIdx="0" presStyleCnt="4" custLinFactNeighborX="0" custLinFactNeighborY="-2824">
        <dgm:presLayoutVars>
          <dgm:chMax val="1"/>
          <dgm:bulletEnabled val="1"/>
        </dgm:presLayoutVars>
      </dgm:prSet>
      <dgm:spPr/>
    </dgm:pt>
    <dgm:pt modelId="{242F3E00-F026-489C-BFC2-85CBE46FFF13}" type="pres">
      <dgm:prSet presAssocID="{CFCCB348-D067-4D7F-A873-6F9815EE8827}" presName="levelTx" presStyleLbl="revTx" presStyleIdx="0" presStyleCnt="0">
        <dgm:presLayoutVars>
          <dgm:chMax val="1"/>
          <dgm:bulletEnabled val="1"/>
        </dgm:presLayoutVars>
      </dgm:prSet>
      <dgm:spPr/>
    </dgm:pt>
    <dgm:pt modelId="{A5594C08-AFF6-4E6D-AB45-DA0AEC1537F2}" type="pres">
      <dgm:prSet presAssocID="{A21D8433-CBD2-4531-81A8-4412D2B0163C}" presName="Name8" presStyleCnt="0"/>
      <dgm:spPr/>
    </dgm:pt>
    <dgm:pt modelId="{E363E5CC-34D6-4EDB-AE5D-BD93A6A47FD9}" type="pres">
      <dgm:prSet presAssocID="{A21D8433-CBD2-4531-81A8-4412D2B0163C}" presName="level" presStyleLbl="node1" presStyleIdx="1" presStyleCnt="4">
        <dgm:presLayoutVars>
          <dgm:chMax val="1"/>
          <dgm:bulletEnabled val="1"/>
        </dgm:presLayoutVars>
      </dgm:prSet>
      <dgm:spPr/>
    </dgm:pt>
    <dgm:pt modelId="{CFA276F2-086F-489C-925B-6D1CC6727681}" type="pres">
      <dgm:prSet presAssocID="{A21D8433-CBD2-4531-81A8-4412D2B0163C}" presName="levelTx" presStyleLbl="revTx" presStyleIdx="0" presStyleCnt="0">
        <dgm:presLayoutVars>
          <dgm:chMax val="1"/>
          <dgm:bulletEnabled val="1"/>
        </dgm:presLayoutVars>
      </dgm:prSet>
      <dgm:spPr/>
    </dgm:pt>
    <dgm:pt modelId="{3AADC0A2-6D01-4B47-8F0C-8DBC6A24F87C}" type="pres">
      <dgm:prSet presAssocID="{9450D714-79F4-44FE-BEE1-DA0CF98F3DAF}" presName="Name8" presStyleCnt="0"/>
      <dgm:spPr/>
    </dgm:pt>
    <dgm:pt modelId="{E4F9C0F2-9FF9-4981-B5CD-7A355740D4BA}" type="pres">
      <dgm:prSet presAssocID="{9450D714-79F4-44FE-BEE1-DA0CF98F3DAF}" presName="level" presStyleLbl="node1" presStyleIdx="2" presStyleCnt="4">
        <dgm:presLayoutVars>
          <dgm:chMax val="1"/>
          <dgm:bulletEnabled val="1"/>
        </dgm:presLayoutVars>
      </dgm:prSet>
      <dgm:spPr/>
    </dgm:pt>
    <dgm:pt modelId="{720B4346-247D-4942-BB94-7C2198465709}" type="pres">
      <dgm:prSet presAssocID="{9450D714-79F4-44FE-BEE1-DA0CF98F3DAF}" presName="levelTx" presStyleLbl="revTx" presStyleIdx="0" presStyleCnt="0">
        <dgm:presLayoutVars>
          <dgm:chMax val="1"/>
          <dgm:bulletEnabled val="1"/>
        </dgm:presLayoutVars>
      </dgm:prSet>
      <dgm:spPr/>
    </dgm:pt>
    <dgm:pt modelId="{E7E85FF7-56E1-43E3-86C3-2AA3CC6E1D1E}" type="pres">
      <dgm:prSet presAssocID="{E945DA8D-D2E8-4BAF-987A-C3D693BC9A63}" presName="Name8" presStyleCnt="0"/>
      <dgm:spPr/>
    </dgm:pt>
    <dgm:pt modelId="{E6B6F248-6DAB-4375-967A-469B23FA2F05}" type="pres">
      <dgm:prSet presAssocID="{E945DA8D-D2E8-4BAF-987A-C3D693BC9A63}" presName="level" presStyleLbl="node1" presStyleIdx="3" presStyleCnt="4">
        <dgm:presLayoutVars>
          <dgm:chMax val="1"/>
          <dgm:bulletEnabled val="1"/>
        </dgm:presLayoutVars>
      </dgm:prSet>
      <dgm:spPr/>
    </dgm:pt>
    <dgm:pt modelId="{FA248526-6E89-49CE-9B17-A97FDCBA8389}" type="pres">
      <dgm:prSet presAssocID="{E945DA8D-D2E8-4BAF-987A-C3D693BC9A63}" presName="levelTx" presStyleLbl="revTx" presStyleIdx="0" presStyleCnt="0">
        <dgm:presLayoutVars>
          <dgm:chMax val="1"/>
          <dgm:bulletEnabled val="1"/>
        </dgm:presLayoutVars>
      </dgm:prSet>
      <dgm:spPr/>
    </dgm:pt>
  </dgm:ptLst>
  <dgm:cxnLst>
    <dgm:cxn modelId="{58655A0E-2AEE-4AAD-B947-BEB676BBC91B}" srcId="{3113B0F6-963B-462B-B535-ED9419E195EF}" destId="{E945DA8D-D2E8-4BAF-987A-C3D693BC9A63}" srcOrd="3" destOrd="0" parTransId="{BAA729F3-32DC-4DC7-8C55-970EE8940DDE}" sibTransId="{BF66003A-3B3F-4B9B-81EF-33812A495CEE}"/>
    <dgm:cxn modelId="{CE904216-7124-478E-9CD4-7F0F9D8D8642}" type="presOf" srcId="{E945DA8D-D2E8-4BAF-987A-C3D693BC9A63}" destId="{E6B6F248-6DAB-4375-967A-469B23FA2F05}" srcOrd="0" destOrd="0" presId="urn:microsoft.com/office/officeart/2005/8/layout/pyramid1"/>
    <dgm:cxn modelId="{FBAF0517-4C23-41B0-836B-524EFABA9733}" type="presOf" srcId="{CFCCB348-D067-4D7F-A873-6F9815EE8827}" destId="{5B7E4903-2606-4A0B-BE02-3C409C822411}" srcOrd="0" destOrd="0" presId="urn:microsoft.com/office/officeart/2005/8/layout/pyramid1"/>
    <dgm:cxn modelId="{F5DF7861-3F1B-4901-90B8-41825537354D}" srcId="{3113B0F6-963B-462B-B535-ED9419E195EF}" destId="{9450D714-79F4-44FE-BEE1-DA0CF98F3DAF}" srcOrd="2" destOrd="0" parTransId="{AEF8247D-0DB1-42A3-9C48-2196E02F195D}" sibTransId="{E2A1E892-5DB6-41F1-8171-6DC9E386867C}"/>
    <dgm:cxn modelId="{36E22666-23A6-410B-B176-B60CE2D0E9F0}" type="presOf" srcId="{A21D8433-CBD2-4531-81A8-4412D2B0163C}" destId="{E363E5CC-34D6-4EDB-AE5D-BD93A6A47FD9}" srcOrd="0" destOrd="0" presId="urn:microsoft.com/office/officeart/2005/8/layout/pyramid1"/>
    <dgm:cxn modelId="{CB87F86B-6252-44DA-B849-7100765E139E}" type="presOf" srcId="{E945DA8D-D2E8-4BAF-987A-C3D693BC9A63}" destId="{FA248526-6E89-49CE-9B17-A97FDCBA8389}" srcOrd="1" destOrd="0" presId="urn:microsoft.com/office/officeart/2005/8/layout/pyramid1"/>
    <dgm:cxn modelId="{86A9CF53-65CD-4E55-BA66-EC0E36FE8786}" type="presOf" srcId="{CFCCB348-D067-4D7F-A873-6F9815EE8827}" destId="{242F3E00-F026-489C-BFC2-85CBE46FFF13}" srcOrd="1" destOrd="0" presId="urn:microsoft.com/office/officeart/2005/8/layout/pyramid1"/>
    <dgm:cxn modelId="{8DC0EBA2-74A4-4C7A-AE85-1A9A6DE25A54}" type="presOf" srcId="{9450D714-79F4-44FE-BEE1-DA0CF98F3DAF}" destId="{E4F9C0F2-9FF9-4981-B5CD-7A355740D4BA}" srcOrd="0" destOrd="0" presId="urn:microsoft.com/office/officeart/2005/8/layout/pyramid1"/>
    <dgm:cxn modelId="{2F861CCA-029E-49CD-BA4B-9CDB0479FA47}" type="presOf" srcId="{3113B0F6-963B-462B-B535-ED9419E195EF}" destId="{21512B72-7348-4E92-BF81-CB4FD1679C4D}" srcOrd="0" destOrd="0" presId="urn:microsoft.com/office/officeart/2005/8/layout/pyramid1"/>
    <dgm:cxn modelId="{CFBBDFDC-E986-4574-88BE-8A0EDC32E357}" type="presOf" srcId="{9450D714-79F4-44FE-BEE1-DA0CF98F3DAF}" destId="{720B4346-247D-4942-BB94-7C2198465709}" srcOrd="1" destOrd="0" presId="urn:microsoft.com/office/officeart/2005/8/layout/pyramid1"/>
    <dgm:cxn modelId="{576F2CDD-404A-4EA5-B684-47CA13E9494D}" srcId="{3113B0F6-963B-462B-B535-ED9419E195EF}" destId="{A21D8433-CBD2-4531-81A8-4412D2B0163C}" srcOrd="1" destOrd="0" parTransId="{54C95AE4-AB63-4B93-A4B5-0D2DC81FAB64}" sibTransId="{4823D979-7C97-40DA-94C9-4431C60DEBFC}"/>
    <dgm:cxn modelId="{B3289DE7-3DE4-4FF5-AC92-DEE8E3DDE99A}" type="presOf" srcId="{A21D8433-CBD2-4531-81A8-4412D2B0163C}" destId="{CFA276F2-086F-489C-925B-6D1CC6727681}" srcOrd="1" destOrd="0" presId="urn:microsoft.com/office/officeart/2005/8/layout/pyramid1"/>
    <dgm:cxn modelId="{47BE80E9-9566-4A5B-8A59-773087868879}" srcId="{3113B0F6-963B-462B-B535-ED9419E195EF}" destId="{CFCCB348-D067-4D7F-A873-6F9815EE8827}" srcOrd="0" destOrd="0" parTransId="{D878F75C-B21A-4851-9C11-ECA6F1838288}" sibTransId="{8B60B658-D2F3-48D1-AB5A-77998F09F320}"/>
    <dgm:cxn modelId="{01098EC1-A6C7-4683-A2FD-F0CDEA3FD499}" type="presParOf" srcId="{21512B72-7348-4E92-BF81-CB4FD1679C4D}" destId="{DCF186EE-C180-4B43-B783-0BFCF7E5A616}" srcOrd="0" destOrd="0" presId="urn:microsoft.com/office/officeart/2005/8/layout/pyramid1"/>
    <dgm:cxn modelId="{20393B85-9B4E-46BF-9F9D-A3B956565BF5}" type="presParOf" srcId="{DCF186EE-C180-4B43-B783-0BFCF7E5A616}" destId="{5B7E4903-2606-4A0B-BE02-3C409C822411}" srcOrd="0" destOrd="0" presId="urn:microsoft.com/office/officeart/2005/8/layout/pyramid1"/>
    <dgm:cxn modelId="{88FEFA35-D98F-4D69-BF20-548189F2EF63}" type="presParOf" srcId="{DCF186EE-C180-4B43-B783-0BFCF7E5A616}" destId="{242F3E00-F026-489C-BFC2-85CBE46FFF13}" srcOrd="1" destOrd="0" presId="urn:microsoft.com/office/officeart/2005/8/layout/pyramid1"/>
    <dgm:cxn modelId="{A0CB4F6C-B39F-4CF1-892B-D367FC938504}" type="presParOf" srcId="{21512B72-7348-4E92-BF81-CB4FD1679C4D}" destId="{A5594C08-AFF6-4E6D-AB45-DA0AEC1537F2}" srcOrd="1" destOrd="0" presId="urn:microsoft.com/office/officeart/2005/8/layout/pyramid1"/>
    <dgm:cxn modelId="{21D2AF64-7A7F-46DF-BB12-9BD16CCBA475}" type="presParOf" srcId="{A5594C08-AFF6-4E6D-AB45-DA0AEC1537F2}" destId="{E363E5CC-34D6-4EDB-AE5D-BD93A6A47FD9}" srcOrd="0" destOrd="0" presId="urn:microsoft.com/office/officeart/2005/8/layout/pyramid1"/>
    <dgm:cxn modelId="{08871409-FA21-45A1-90FF-AA39F76CF41A}" type="presParOf" srcId="{A5594C08-AFF6-4E6D-AB45-DA0AEC1537F2}" destId="{CFA276F2-086F-489C-925B-6D1CC6727681}" srcOrd="1" destOrd="0" presId="urn:microsoft.com/office/officeart/2005/8/layout/pyramid1"/>
    <dgm:cxn modelId="{D56E0756-99AA-4AE5-B140-4CB5B5D7E119}" type="presParOf" srcId="{21512B72-7348-4E92-BF81-CB4FD1679C4D}" destId="{3AADC0A2-6D01-4B47-8F0C-8DBC6A24F87C}" srcOrd="2" destOrd="0" presId="urn:microsoft.com/office/officeart/2005/8/layout/pyramid1"/>
    <dgm:cxn modelId="{C12E6883-0A69-4701-B214-281BA6DB9A7A}" type="presParOf" srcId="{3AADC0A2-6D01-4B47-8F0C-8DBC6A24F87C}" destId="{E4F9C0F2-9FF9-4981-B5CD-7A355740D4BA}" srcOrd="0" destOrd="0" presId="urn:microsoft.com/office/officeart/2005/8/layout/pyramid1"/>
    <dgm:cxn modelId="{2C8BE943-8774-4DAC-89E5-4FA9B875AB38}" type="presParOf" srcId="{3AADC0A2-6D01-4B47-8F0C-8DBC6A24F87C}" destId="{720B4346-247D-4942-BB94-7C2198465709}" srcOrd="1" destOrd="0" presId="urn:microsoft.com/office/officeart/2005/8/layout/pyramid1"/>
    <dgm:cxn modelId="{C94ABD4F-2072-4682-A397-B2B4D3CAAFE7}" type="presParOf" srcId="{21512B72-7348-4E92-BF81-CB4FD1679C4D}" destId="{E7E85FF7-56E1-43E3-86C3-2AA3CC6E1D1E}" srcOrd="3" destOrd="0" presId="urn:microsoft.com/office/officeart/2005/8/layout/pyramid1"/>
    <dgm:cxn modelId="{EC5D6DA1-BB5C-4BC9-91C3-EBF4ED10871D}" type="presParOf" srcId="{E7E85FF7-56E1-43E3-86C3-2AA3CC6E1D1E}" destId="{E6B6F248-6DAB-4375-967A-469B23FA2F05}" srcOrd="0" destOrd="0" presId="urn:microsoft.com/office/officeart/2005/8/layout/pyramid1"/>
    <dgm:cxn modelId="{5851E8C1-5627-4D0F-AF40-233DD5EF4D80}" type="presParOf" srcId="{E7E85FF7-56E1-43E3-86C3-2AA3CC6E1D1E}" destId="{FA248526-6E89-49CE-9B17-A97FDCBA838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E4903-2606-4A0B-BE02-3C409C822411}">
      <dsp:nvSpPr>
        <dsp:cNvPr id="0" name=""/>
        <dsp:cNvSpPr/>
      </dsp:nvSpPr>
      <dsp:spPr>
        <a:xfrm>
          <a:off x="2396582" y="0"/>
          <a:ext cx="1597722"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2400" b="1" kern="1200" dirty="0">
              <a:solidFill>
                <a:srgbClr val="E0C359"/>
              </a:solidFill>
              <a:latin typeface="Calibri" panose="020F0502020204030204" pitchFamily="34" charset="0"/>
              <a:cs typeface="Calibri" panose="020F0502020204030204" pitchFamily="34" charset="0"/>
            </a:rPr>
            <a:t>Electives </a:t>
          </a:r>
        </a:p>
      </dsp:txBody>
      <dsp:txXfrm>
        <a:off x="2396582" y="0"/>
        <a:ext cx="1597722" cy="1094646"/>
      </dsp:txXfrm>
    </dsp:sp>
    <dsp:sp modelId="{E363E5CC-34D6-4EDB-AE5D-BD93A6A47FD9}">
      <dsp:nvSpPr>
        <dsp:cNvPr id="0" name=""/>
        <dsp:cNvSpPr/>
      </dsp:nvSpPr>
      <dsp:spPr>
        <a:xfrm>
          <a:off x="1597722" y="1094646"/>
          <a:ext cx="3195444"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CBS</a:t>
          </a:r>
        </a:p>
      </dsp:txBody>
      <dsp:txXfrm>
        <a:off x="2156924" y="1094646"/>
        <a:ext cx="2077038" cy="1094646"/>
      </dsp:txXfrm>
    </dsp:sp>
    <dsp:sp modelId="{E4F9C0F2-9FF9-4981-B5CD-7A355740D4BA}">
      <dsp:nvSpPr>
        <dsp:cNvPr id="0" name=""/>
        <dsp:cNvSpPr/>
      </dsp:nvSpPr>
      <dsp:spPr>
        <a:xfrm>
          <a:off x="798861" y="2189293"/>
          <a:ext cx="4793165"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E0C359"/>
              </a:solidFill>
              <a:latin typeface="Calibri" panose="020F0502020204030204" pitchFamily="34" charset="0"/>
              <a:cs typeface="Calibri" panose="020F0502020204030204" pitchFamily="34" charset="0"/>
            </a:rPr>
            <a:t>University and GE</a:t>
          </a:r>
        </a:p>
      </dsp:txBody>
      <dsp:txXfrm>
        <a:off x="1637665" y="2189293"/>
        <a:ext cx="3115557" cy="1094646"/>
      </dsp:txXfrm>
    </dsp:sp>
    <dsp:sp modelId="{E6B6F248-6DAB-4375-967A-469B23FA2F05}">
      <dsp:nvSpPr>
        <dsp:cNvPr id="0" name=""/>
        <dsp:cNvSpPr/>
      </dsp:nvSpPr>
      <dsp:spPr>
        <a:xfrm>
          <a:off x="0" y="3283939"/>
          <a:ext cx="6390888"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Major</a:t>
          </a:r>
        </a:p>
      </dsp:txBody>
      <dsp:txXfrm>
        <a:off x="1118405" y="3283939"/>
        <a:ext cx="4154077" cy="1094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E4903-2606-4A0B-BE02-3C409C822411}">
      <dsp:nvSpPr>
        <dsp:cNvPr id="0" name=""/>
        <dsp:cNvSpPr/>
      </dsp:nvSpPr>
      <dsp:spPr>
        <a:xfrm>
          <a:off x="2396582" y="0"/>
          <a:ext cx="1597722"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2400" b="1" kern="1200" dirty="0">
              <a:solidFill>
                <a:srgbClr val="E0C359"/>
              </a:solidFill>
              <a:latin typeface="Calibri" panose="020F0502020204030204" pitchFamily="34" charset="0"/>
              <a:cs typeface="Calibri" panose="020F0502020204030204" pitchFamily="34" charset="0"/>
            </a:rPr>
            <a:t>Electives </a:t>
          </a:r>
        </a:p>
      </dsp:txBody>
      <dsp:txXfrm>
        <a:off x="2396582" y="0"/>
        <a:ext cx="1597722" cy="1094646"/>
      </dsp:txXfrm>
    </dsp:sp>
    <dsp:sp modelId="{E363E5CC-34D6-4EDB-AE5D-BD93A6A47FD9}">
      <dsp:nvSpPr>
        <dsp:cNvPr id="0" name=""/>
        <dsp:cNvSpPr/>
      </dsp:nvSpPr>
      <dsp:spPr>
        <a:xfrm>
          <a:off x="1597722" y="1094646"/>
          <a:ext cx="3195444"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CBS</a:t>
          </a:r>
        </a:p>
      </dsp:txBody>
      <dsp:txXfrm>
        <a:off x="2156924" y="1094646"/>
        <a:ext cx="2077038" cy="1094646"/>
      </dsp:txXfrm>
    </dsp:sp>
    <dsp:sp modelId="{E4F9C0F2-9FF9-4981-B5CD-7A355740D4BA}">
      <dsp:nvSpPr>
        <dsp:cNvPr id="0" name=""/>
        <dsp:cNvSpPr/>
      </dsp:nvSpPr>
      <dsp:spPr>
        <a:xfrm>
          <a:off x="798861" y="2189293"/>
          <a:ext cx="4793165"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E0C359"/>
              </a:solidFill>
              <a:latin typeface="Calibri" panose="020F0502020204030204" pitchFamily="34" charset="0"/>
              <a:cs typeface="Calibri" panose="020F0502020204030204" pitchFamily="34" charset="0"/>
            </a:rPr>
            <a:t>University and GE</a:t>
          </a:r>
        </a:p>
      </dsp:txBody>
      <dsp:txXfrm>
        <a:off x="1637665" y="2189293"/>
        <a:ext cx="3115557" cy="1094646"/>
      </dsp:txXfrm>
    </dsp:sp>
    <dsp:sp modelId="{E6B6F248-6DAB-4375-967A-469B23FA2F05}">
      <dsp:nvSpPr>
        <dsp:cNvPr id="0" name=""/>
        <dsp:cNvSpPr/>
      </dsp:nvSpPr>
      <dsp:spPr>
        <a:xfrm>
          <a:off x="0" y="3283939"/>
          <a:ext cx="6390888"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Major</a:t>
          </a:r>
        </a:p>
      </dsp:txBody>
      <dsp:txXfrm>
        <a:off x="1118405" y="3283939"/>
        <a:ext cx="4154077" cy="1094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E4903-2606-4A0B-BE02-3C409C822411}">
      <dsp:nvSpPr>
        <dsp:cNvPr id="0" name=""/>
        <dsp:cNvSpPr/>
      </dsp:nvSpPr>
      <dsp:spPr>
        <a:xfrm>
          <a:off x="2396582" y="0"/>
          <a:ext cx="1597722"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2400" b="1" kern="1200" dirty="0">
              <a:solidFill>
                <a:srgbClr val="E0C359"/>
              </a:solidFill>
              <a:latin typeface="Calibri" panose="020F0502020204030204" pitchFamily="34" charset="0"/>
              <a:cs typeface="Calibri" panose="020F0502020204030204" pitchFamily="34" charset="0"/>
            </a:rPr>
            <a:t>Electives </a:t>
          </a:r>
        </a:p>
      </dsp:txBody>
      <dsp:txXfrm>
        <a:off x="2396582" y="0"/>
        <a:ext cx="1597722" cy="1094646"/>
      </dsp:txXfrm>
    </dsp:sp>
    <dsp:sp modelId="{E363E5CC-34D6-4EDB-AE5D-BD93A6A47FD9}">
      <dsp:nvSpPr>
        <dsp:cNvPr id="0" name=""/>
        <dsp:cNvSpPr/>
      </dsp:nvSpPr>
      <dsp:spPr>
        <a:xfrm>
          <a:off x="1597722" y="1094646"/>
          <a:ext cx="3195444"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CBS</a:t>
          </a:r>
        </a:p>
      </dsp:txBody>
      <dsp:txXfrm>
        <a:off x="2156924" y="1094646"/>
        <a:ext cx="2077038" cy="1094646"/>
      </dsp:txXfrm>
    </dsp:sp>
    <dsp:sp modelId="{E4F9C0F2-9FF9-4981-B5CD-7A355740D4BA}">
      <dsp:nvSpPr>
        <dsp:cNvPr id="0" name=""/>
        <dsp:cNvSpPr/>
      </dsp:nvSpPr>
      <dsp:spPr>
        <a:xfrm>
          <a:off x="798861" y="2189293"/>
          <a:ext cx="4793165"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E0C359"/>
              </a:solidFill>
              <a:latin typeface="Calibri" panose="020F0502020204030204" pitchFamily="34" charset="0"/>
              <a:cs typeface="Calibri" panose="020F0502020204030204" pitchFamily="34" charset="0"/>
            </a:rPr>
            <a:t>University and GE</a:t>
          </a:r>
        </a:p>
      </dsp:txBody>
      <dsp:txXfrm>
        <a:off x="1637665" y="2189293"/>
        <a:ext cx="3115557" cy="1094646"/>
      </dsp:txXfrm>
    </dsp:sp>
    <dsp:sp modelId="{E6B6F248-6DAB-4375-967A-469B23FA2F05}">
      <dsp:nvSpPr>
        <dsp:cNvPr id="0" name=""/>
        <dsp:cNvSpPr/>
      </dsp:nvSpPr>
      <dsp:spPr>
        <a:xfrm>
          <a:off x="0" y="3283939"/>
          <a:ext cx="6390888"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Major</a:t>
          </a:r>
        </a:p>
      </dsp:txBody>
      <dsp:txXfrm>
        <a:off x="1118405" y="3283939"/>
        <a:ext cx="4154077" cy="10946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E4903-2606-4A0B-BE02-3C409C822411}">
      <dsp:nvSpPr>
        <dsp:cNvPr id="0" name=""/>
        <dsp:cNvSpPr/>
      </dsp:nvSpPr>
      <dsp:spPr>
        <a:xfrm>
          <a:off x="2396582" y="0"/>
          <a:ext cx="1597722"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2400" b="1" kern="1200" dirty="0">
              <a:solidFill>
                <a:srgbClr val="E0C359"/>
              </a:solidFill>
              <a:latin typeface="Calibri" panose="020F0502020204030204" pitchFamily="34" charset="0"/>
              <a:cs typeface="Calibri" panose="020F0502020204030204" pitchFamily="34" charset="0"/>
            </a:rPr>
            <a:t>Electives </a:t>
          </a:r>
        </a:p>
      </dsp:txBody>
      <dsp:txXfrm>
        <a:off x="2396582" y="0"/>
        <a:ext cx="1597722" cy="1094646"/>
      </dsp:txXfrm>
    </dsp:sp>
    <dsp:sp modelId="{E363E5CC-34D6-4EDB-AE5D-BD93A6A47FD9}">
      <dsp:nvSpPr>
        <dsp:cNvPr id="0" name=""/>
        <dsp:cNvSpPr/>
      </dsp:nvSpPr>
      <dsp:spPr>
        <a:xfrm>
          <a:off x="1597722" y="1094646"/>
          <a:ext cx="3195444"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CBS</a:t>
          </a:r>
        </a:p>
      </dsp:txBody>
      <dsp:txXfrm>
        <a:off x="2156924" y="1094646"/>
        <a:ext cx="2077038" cy="1094646"/>
      </dsp:txXfrm>
    </dsp:sp>
    <dsp:sp modelId="{E4F9C0F2-9FF9-4981-B5CD-7A355740D4BA}">
      <dsp:nvSpPr>
        <dsp:cNvPr id="0" name=""/>
        <dsp:cNvSpPr/>
      </dsp:nvSpPr>
      <dsp:spPr>
        <a:xfrm>
          <a:off x="798861" y="2189293"/>
          <a:ext cx="4793165"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E0C359"/>
              </a:solidFill>
              <a:latin typeface="Calibri" panose="020F0502020204030204" pitchFamily="34" charset="0"/>
              <a:cs typeface="Calibri" panose="020F0502020204030204" pitchFamily="34" charset="0"/>
            </a:rPr>
            <a:t>University and GE</a:t>
          </a:r>
        </a:p>
      </dsp:txBody>
      <dsp:txXfrm>
        <a:off x="1637665" y="2189293"/>
        <a:ext cx="3115557" cy="1094646"/>
      </dsp:txXfrm>
    </dsp:sp>
    <dsp:sp modelId="{E6B6F248-6DAB-4375-967A-469B23FA2F05}">
      <dsp:nvSpPr>
        <dsp:cNvPr id="0" name=""/>
        <dsp:cNvSpPr/>
      </dsp:nvSpPr>
      <dsp:spPr>
        <a:xfrm>
          <a:off x="0" y="3283939"/>
          <a:ext cx="6390888"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Major</a:t>
          </a:r>
        </a:p>
      </dsp:txBody>
      <dsp:txXfrm>
        <a:off x="1118405" y="3283939"/>
        <a:ext cx="4154077" cy="10946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E4903-2606-4A0B-BE02-3C409C822411}">
      <dsp:nvSpPr>
        <dsp:cNvPr id="0" name=""/>
        <dsp:cNvSpPr/>
      </dsp:nvSpPr>
      <dsp:spPr>
        <a:xfrm>
          <a:off x="2396582" y="0"/>
          <a:ext cx="1597722"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2400" b="1" kern="1200" dirty="0">
              <a:solidFill>
                <a:srgbClr val="E0C359"/>
              </a:solidFill>
              <a:latin typeface="Calibri" panose="020F0502020204030204" pitchFamily="34" charset="0"/>
              <a:cs typeface="Calibri" panose="020F0502020204030204" pitchFamily="34" charset="0"/>
            </a:rPr>
            <a:t>Electives </a:t>
          </a:r>
        </a:p>
      </dsp:txBody>
      <dsp:txXfrm>
        <a:off x="2396582" y="0"/>
        <a:ext cx="1597722" cy="1094646"/>
      </dsp:txXfrm>
    </dsp:sp>
    <dsp:sp modelId="{E363E5CC-34D6-4EDB-AE5D-BD93A6A47FD9}">
      <dsp:nvSpPr>
        <dsp:cNvPr id="0" name=""/>
        <dsp:cNvSpPr/>
      </dsp:nvSpPr>
      <dsp:spPr>
        <a:xfrm>
          <a:off x="1597722" y="1094646"/>
          <a:ext cx="3195444"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CBS</a:t>
          </a:r>
        </a:p>
      </dsp:txBody>
      <dsp:txXfrm>
        <a:off x="2156924" y="1094646"/>
        <a:ext cx="2077038" cy="1094646"/>
      </dsp:txXfrm>
    </dsp:sp>
    <dsp:sp modelId="{E4F9C0F2-9FF9-4981-B5CD-7A355740D4BA}">
      <dsp:nvSpPr>
        <dsp:cNvPr id="0" name=""/>
        <dsp:cNvSpPr/>
      </dsp:nvSpPr>
      <dsp:spPr>
        <a:xfrm>
          <a:off x="798861" y="2189293"/>
          <a:ext cx="4793165" cy="1094646"/>
        </a:xfrm>
        <a:prstGeom prst="trapezoid">
          <a:avLst>
            <a:gd name="adj" fmla="val 72979"/>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E0C359"/>
              </a:solidFill>
              <a:latin typeface="Calibri" panose="020F0502020204030204" pitchFamily="34" charset="0"/>
              <a:cs typeface="Calibri" panose="020F0502020204030204" pitchFamily="34" charset="0"/>
            </a:rPr>
            <a:t>University and GE</a:t>
          </a:r>
        </a:p>
      </dsp:txBody>
      <dsp:txXfrm>
        <a:off x="1637665" y="2189293"/>
        <a:ext cx="3115557" cy="1094646"/>
      </dsp:txXfrm>
    </dsp:sp>
    <dsp:sp modelId="{E6B6F248-6DAB-4375-967A-469B23FA2F05}">
      <dsp:nvSpPr>
        <dsp:cNvPr id="0" name=""/>
        <dsp:cNvSpPr/>
      </dsp:nvSpPr>
      <dsp:spPr>
        <a:xfrm>
          <a:off x="0" y="3283939"/>
          <a:ext cx="6390888" cy="1094646"/>
        </a:xfrm>
        <a:prstGeom prst="trapezoid">
          <a:avLst>
            <a:gd name="adj" fmla="val 72979"/>
          </a:avLst>
        </a:prstGeom>
        <a:solidFill>
          <a:srgbClr val="E0C3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Calibri" panose="020F0502020204030204" pitchFamily="34" charset="0"/>
              <a:cs typeface="Calibri" panose="020F0502020204030204" pitchFamily="34" charset="0"/>
            </a:rPr>
            <a:t>Major</a:t>
          </a:r>
        </a:p>
      </dsp:txBody>
      <dsp:txXfrm>
        <a:off x="1118405" y="3283939"/>
        <a:ext cx="4154077" cy="109464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11699" cy="461804"/>
          </a:xfrm>
          <a:prstGeom prst="rect">
            <a:avLst/>
          </a:prstGeom>
          <a:noFill/>
          <a:ln>
            <a:noFill/>
          </a:ln>
        </p:spPr>
        <p:txBody>
          <a:bodyPr spcFirstLastPara="1" wrap="square" lIns="92431" tIns="46203" rIns="92431" bIns="46203"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69" y="0"/>
            <a:ext cx="3011699" cy="461804"/>
          </a:xfrm>
          <a:prstGeom prst="rect">
            <a:avLst/>
          </a:prstGeom>
          <a:noFill/>
          <a:ln>
            <a:noFill/>
          </a:ln>
        </p:spPr>
        <p:txBody>
          <a:bodyPr spcFirstLastPara="1" wrap="square" lIns="92431" tIns="46203" rIns="92431" bIns="46203"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lstStyle>
            <a:lvl1pPr marL="457200" marR="0" lvl="0"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669"/>
            <a:ext cx="3011699" cy="461804"/>
          </a:xfrm>
          <a:prstGeom prst="rect">
            <a:avLst/>
          </a:prstGeom>
          <a:noFill/>
          <a:ln>
            <a:noFill/>
          </a:ln>
        </p:spPr>
        <p:txBody>
          <a:bodyPr spcFirstLastPara="1" wrap="square" lIns="92431" tIns="46203" rIns="92431" bIns="46203"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3" name="Google Shape;173;p1: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Advisor introductions</a:t>
            </a:r>
            <a:endParaRPr dirty="0"/>
          </a:p>
        </p:txBody>
      </p:sp>
      <p:sp>
        <p:nvSpPr>
          <p:cNvPr id="174" name="Google Shape;174;p1: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a:t>
            </a:fld>
            <a:endParaRPr sz="1200">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Consider participating in a CBS mentoring program called Mentor Collective! You should have received an email during the week of July 15th with details about how to participate. Please follow those instructions to get involved. (share more information about the benefits of participating in a mentoring program)</a:t>
            </a:r>
          </a:p>
          <a:p>
            <a:endParaRPr lang="en-US" b="1" dirty="0">
              <a:solidFill>
                <a:srgbClr val="FF0000"/>
              </a:solidFill>
            </a:endParaRPr>
          </a:p>
          <a:p>
            <a:r>
              <a:rPr lang="en-US" b="1" dirty="0">
                <a:solidFill>
                  <a:srgbClr val="FF0000"/>
                </a:solidFill>
              </a:rPr>
              <a:t>What’s a mentor? What is “learn the ropes”?</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1629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5: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One more introduction we want to make is of our </a:t>
            </a:r>
            <a:r>
              <a:rPr lang="en-US" baseline="0" dirty="0"/>
              <a:t>new First-Year Academic Advising mascot. Meet Merle the Squirrel! Look out for emails throughout your first year from Merle about important first-year tips, deadlines, and suggestions!</a:t>
            </a:r>
            <a:endParaRPr dirty="0"/>
          </a:p>
        </p:txBody>
      </p:sp>
      <p:sp>
        <p:nvSpPr>
          <p:cNvPr id="213" name="Google Shape;213;p5: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11</a:t>
            </a:fld>
            <a:endParaRPr/>
          </a:p>
        </p:txBody>
      </p:sp>
    </p:spTree>
    <p:extLst>
      <p:ext uri="{BB962C8B-B14F-4D97-AF65-F5344CB8AC3E}">
        <p14:creationId xmlns:p14="http://schemas.microsoft.com/office/powerpoint/2010/main" val="3991181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534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5: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Now you know a little more about us, we want to hear from you. </a:t>
            </a:r>
            <a:r>
              <a:rPr lang="en-US" b="1" dirty="0"/>
              <a:t>By a show of hands, who is from the Sacramento region? Bay area? Other NorCal locations? Central CA? SoCal? </a:t>
            </a:r>
            <a:r>
              <a:rPr lang="en-US" b="1" dirty="0" err="1"/>
              <a:t>NotCal</a:t>
            </a:r>
            <a:r>
              <a:rPr lang="en-US" b="1" dirty="0"/>
              <a:t>? Which countries?</a:t>
            </a:r>
          </a:p>
          <a:p>
            <a:pPr marL="0" indent="0"/>
            <a:endParaRPr b="1" dirty="0"/>
          </a:p>
          <a:p>
            <a:pPr marL="0" indent="0"/>
            <a:r>
              <a:rPr lang="en-US" dirty="0"/>
              <a:t>The</a:t>
            </a:r>
            <a:r>
              <a:rPr lang="en-US" baseline="0" dirty="0"/>
              <a:t> purpose of o</a:t>
            </a:r>
            <a:r>
              <a:rPr lang="en-US" dirty="0"/>
              <a:t>ur presentation is to help you gain a better understanding of your home College and advising services here at UC Davis. This includes getting to know your peers who are part of the College of Biological Sciences. We would like to give you the opportunity to meet someone new. </a:t>
            </a:r>
            <a:r>
              <a:rPr lang="en-US" b="1" dirty="0"/>
              <a:t>Please find someone (this can be groups of three) you don’t already know and take a few minutes or so to meet a potential new friend within CBS </a:t>
            </a:r>
            <a:r>
              <a:rPr lang="en-US" dirty="0"/>
              <a:t>by sharing the following details about yourself: name, one thing that interests you about majoring in the College of Biological Sciences, what you are looking forward to most about your first quarter, and one of the most recent books you’ve read or TV shows you binge-watched. [define binge-watched]</a:t>
            </a:r>
            <a:endParaRPr dirty="0"/>
          </a:p>
        </p:txBody>
      </p:sp>
      <p:sp>
        <p:nvSpPr>
          <p:cNvPr id="213" name="Google Shape;213;p5: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8: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defTabSz="924458">
              <a:defRPr/>
            </a:pPr>
            <a:r>
              <a:rPr lang="en-US" dirty="0"/>
              <a:t>To better understand how advisement works in the College of Biological Sciences, we want to first discuss the expectations for UC Davis students as you are preparing to transition to UC Davis. There are four main categories that impact your academic success we would like to focus on: Time Management, Academic Planning, Seeking Help, and Degree Requirements. While each category differs, the expectations all relate to student responsibility. </a:t>
            </a:r>
            <a:endParaRPr lang="en-US" b="0" u="none" dirty="0"/>
          </a:p>
          <a:p>
            <a:pPr marL="0" indent="0"/>
            <a:endParaRPr lang="en-US" b="0" u="none" dirty="0"/>
          </a:p>
          <a:p>
            <a:pPr marL="0" indent="0"/>
            <a:r>
              <a:rPr lang="en-US" b="0" u="none" dirty="0"/>
              <a:t>As you can see here, we will briefly describe each category of expectations as it relates to your </a:t>
            </a:r>
            <a:r>
              <a:rPr lang="en-US" b="1" u="none" dirty="0"/>
              <a:t>responsibility.</a:t>
            </a:r>
            <a:r>
              <a:rPr lang="en-US" b="0" u="none" dirty="0"/>
              <a:t> </a:t>
            </a:r>
            <a:endParaRPr dirty="0"/>
          </a:p>
          <a:p>
            <a:pPr marL="0" indent="0"/>
            <a:endParaRPr b="0" u="none" dirty="0"/>
          </a:p>
          <a:p>
            <a:pPr marL="0" indent="0"/>
            <a:r>
              <a:rPr lang="en-US" b="0" u="none" dirty="0"/>
              <a:t>For example, students are responsible for managing their time. While you may be in class “only” 15 hours a week, you will be expected to spend approximately 2-3 hours per enrolled unit, per week, outside of class. You’ll also need to make time for attending </a:t>
            </a:r>
            <a:r>
              <a:rPr lang="en-US" b="1" u="none" dirty="0"/>
              <a:t>office hours</a:t>
            </a:r>
            <a:r>
              <a:rPr lang="en-US" b="0" u="none" dirty="0"/>
              <a:t>, tutoring,</a:t>
            </a:r>
            <a:r>
              <a:rPr lang="en-US" b="0" u="none" baseline="0" dirty="0"/>
              <a:t> </a:t>
            </a:r>
            <a:r>
              <a:rPr lang="en-US" b="0" u="none" dirty="0"/>
              <a:t>advising meetings and campus workshops of interest. Being a full-time student is more than a full-time job! </a:t>
            </a:r>
            <a:endParaRPr dirty="0"/>
          </a:p>
          <a:p>
            <a:pPr marL="0" indent="0"/>
            <a:endParaRPr b="0" u="none" dirty="0"/>
          </a:p>
          <a:p>
            <a:pPr marL="0" indent="0"/>
            <a:r>
              <a:rPr lang="en-US" b="0" u="none" dirty="0"/>
              <a:t>With regard to academic planning, your instructors will provide a syllabus for each course. This is a contract between you and the instructor. The instructor provides you detailed information about course expectations, policies, guidelines, and grading. You are expected to read the syllabus and refer to it whenever you should have a question about the course. It is also a tool for you to use when planning how you will use your time each week to complete course requirements. You are not only responsible for planning how you will use your time, you are responsible for creating your own schedule for every quarter. It is also crucially important to meet with a BASC major advisor throughout your undergraduate experience, but you MUST meet with a BASC major advisor in the fall for mandatory advising. You will discuss important information related to your degree requirements and available supportive resources. You also will not be able to enroll in a future quarter without completing mandatory advising.</a:t>
            </a:r>
            <a:endParaRPr dirty="0"/>
          </a:p>
          <a:p>
            <a:pPr marL="0" indent="0"/>
            <a:endParaRPr b="0" u="none" dirty="0"/>
          </a:p>
          <a:p>
            <a:pPr marL="0" indent="0"/>
            <a:r>
              <a:rPr lang="en-US" b="0" u="none" dirty="0"/>
              <a:t>Last, but certainly not least, UC Davis expects its students to reach out for help when they need it. There is no shame, and certainly no harm, in asking questions and expressing that you need help. UC Davis has developed many supportive services on campus to help you achieve academic success, including an entire success center devoted to you! We will review where to find more information about these services soon. Please make sure to utilize campus resources while you are here!</a:t>
            </a:r>
            <a:endParaRPr dirty="0"/>
          </a:p>
          <a:p>
            <a:pPr marL="0" indent="0"/>
            <a:endParaRPr b="1" dirty="0"/>
          </a:p>
          <a:p>
            <a:pPr marL="0" indent="0"/>
            <a:endParaRPr dirty="0"/>
          </a:p>
        </p:txBody>
      </p:sp>
      <p:sp>
        <p:nvSpPr>
          <p:cNvPr id="248" name="Google Shape;248;p8: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0: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Review expectations of both students</a:t>
            </a:r>
            <a:r>
              <a:rPr lang="en-US" baseline="0" dirty="0"/>
              <a:t> and of BASC advisors—</a:t>
            </a:r>
            <a:r>
              <a:rPr lang="en-US" b="1" baseline="0" dirty="0"/>
              <a:t>they parallel one another</a:t>
            </a:r>
            <a:r>
              <a:rPr lang="en-US" baseline="0" dirty="0"/>
              <a:t>. Also, </a:t>
            </a:r>
            <a:r>
              <a:rPr lang="en-US" dirty="0"/>
              <a:t>Reminder Meme about needing to</a:t>
            </a:r>
            <a:r>
              <a:rPr lang="en-US" baseline="0" dirty="0"/>
              <a:t> complete</a:t>
            </a:r>
            <a:r>
              <a:rPr lang="en-US" dirty="0"/>
              <a:t> mandatory advising before spring quarter enrollment—will have advising hold preventing spring registration.</a:t>
            </a:r>
            <a:endParaRPr dirty="0"/>
          </a:p>
          <a:p>
            <a:pPr marL="0" indent="0"/>
            <a:endParaRPr dirty="0"/>
          </a:p>
        </p:txBody>
      </p:sp>
      <p:sp>
        <p:nvSpPr>
          <p:cNvPr id="280" name="Google Shape;280;p10: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15</a:t>
            </a:fld>
            <a:endParaRPr/>
          </a:p>
        </p:txBody>
      </p:sp>
    </p:spTree>
    <p:extLst>
      <p:ext uri="{BB962C8B-B14F-4D97-AF65-F5344CB8AC3E}">
        <p14:creationId xmlns:p14="http://schemas.microsoft.com/office/powerpoint/2010/main" val="1722235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determined</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9307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86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 show of hands,</a:t>
            </a:r>
            <a:r>
              <a:rPr lang="en-US" baseline="0" dirty="0"/>
              <a:t> </a:t>
            </a:r>
            <a:r>
              <a:rPr lang="en-US" dirty="0"/>
              <a:t>who thinks</a:t>
            </a:r>
            <a:r>
              <a:rPr lang="en-US" baseline="0" dirty="0"/>
              <a:t> the answer is A? B? C? D? E?</a:t>
            </a:r>
          </a:p>
          <a:p>
            <a:endParaRPr lang="en-US" baseline="0" dirty="0"/>
          </a:p>
          <a:p>
            <a:r>
              <a:rPr lang="en-US" baseline="0" dirty="0"/>
              <a:t>Answer: E</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657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a:t>
            </a:r>
            <a:r>
              <a:rPr lang="en-US" baseline="0" dirty="0"/>
              <a:t> a show of hands, who thinks it is True? False? </a:t>
            </a:r>
          </a:p>
          <a:p>
            <a:endParaRPr lang="en-US" baseline="0" dirty="0"/>
          </a:p>
          <a:p>
            <a:r>
              <a:rPr lang="en-US" baseline="0" dirty="0"/>
              <a:t>Answer: True</a:t>
            </a:r>
          </a:p>
          <a:p>
            <a:endParaRPr lang="en-US" baseline="0" dirty="0"/>
          </a:p>
          <a:p>
            <a:r>
              <a:rPr lang="en-US" dirty="0"/>
              <a:t>MEME: Encourage students to avoid waiting</a:t>
            </a:r>
            <a:r>
              <a:rPr lang="en-US" baseline="0" dirty="0"/>
              <a:t> last minute to schedule MA appointment</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563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2: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endParaRPr dirty="0"/>
          </a:p>
        </p:txBody>
      </p:sp>
      <p:sp>
        <p:nvSpPr>
          <p:cNvPr id="181" name="Google Shape;181;p2: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 show of hands, who thinks</a:t>
            </a:r>
            <a:r>
              <a:rPr lang="en-US" baseline="0" dirty="0"/>
              <a:t> it is A? B? C? D? </a:t>
            </a:r>
          </a:p>
          <a:p>
            <a:endParaRPr lang="en-US" baseline="0" dirty="0"/>
          </a:p>
          <a:p>
            <a:r>
              <a:rPr lang="en-US" baseline="0" dirty="0"/>
              <a:t>Answer: B</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2722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2: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4 colleges</a:t>
            </a:r>
            <a:r>
              <a:rPr lang="en-US" baseline="0" dirty="0"/>
              <a:t> in the University. </a:t>
            </a:r>
            <a:r>
              <a:rPr lang="en-US" dirty="0"/>
              <a:t>Review CBS Quick facts before jumping</a:t>
            </a:r>
            <a:r>
              <a:rPr lang="en-US" baseline="0" dirty="0"/>
              <a:t> into degree requirements</a:t>
            </a:r>
            <a:endParaRPr dirty="0"/>
          </a:p>
          <a:p>
            <a:pPr marL="0" indent="0"/>
            <a:endParaRPr dirty="0"/>
          </a:p>
          <a:p>
            <a:pPr marL="0" indent="0"/>
            <a:endParaRPr dirty="0"/>
          </a:p>
        </p:txBody>
      </p:sp>
      <p:sp>
        <p:nvSpPr>
          <p:cNvPr id="301" name="Google Shape;301;p12: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3: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b="0" u="none" dirty="0"/>
              <a:t>Our College offers many majors within different degrees, but each degree has four components: Major, University and GE,</a:t>
            </a:r>
            <a:r>
              <a:rPr lang="en-US" b="0" u="none" baseline="0" dirty="0"/>
              <a:t> C</a:t>
            </a:r>
            <a:r>
              <a:rPr lang="en-US" b="0" u="none" dirty="0"/>
              <a:t>ollege of Biological Sciences Requirements, and Electives. </a:t>
            </a:r>
          </a:p>
          <a:p>
            <a:pPr marL="0" indent="0"/>
            <a:endParaRPr lang="en-US" b="0" u="none" dirty="0"/>
          </a:p>
          <a:p>
            <a:pPr marL="0" indent="0"/>
            <a:r>
              <a:rPr lang="en-US" b="0" u="none" dirty="0"/>
              <a:t>Each degree requires 180 units. This means students need to complete about 15 units every quarter for the next twelve quarters to reach 180 units. Each student’s plan will look different depending on many factors such as transfer units, AP/IB credit, IGETC, and potential summer sessions, but an important takeaway from this information is that there are four components to your degree. </a:t>
            </a:r>
          </a:p>
          <a:p>
            <a:pPr marL="0" indent="0"/>
            <a:endParaRPr lang="en-US" b="0" u="none" dirty="0"/>
          </a:p>
          <a:p>
            <a:pPr marL="0" indent="0"/>
            <a:r>
              <a:rPr lang="en-US" b="0" u="none" dirty="0"/>
              <a:t>Each degree consists of more than major requirements and requires at minimum 180 units.</a:t>
            </a:r>
            <a:endParaRPr dirty="0"/>
          </a:p>
          <a:p>
            <a:pPr marL="0" indent="0"/>
            <a:endParaRPr dirty="0"/>
          </a:p>
        </p:txBody>
      </p:sp>
      <p:sp>
        <p:nvSpPr>
          <p:cNvPr id="314" name="Google Shape;314;p13: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4: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Let’s first talk about</a:t>
            </a:r>
            <a:r>
              <a:rPr lang="en-US" baseline="0" dirty="0"/>
              <a:t> the major requirements. Depending on your chosen CBS major, you may be required to complete 73-125 units of specific major coursework. Any course you take to fulfill a CBS major requirement CANNOT be selected to take P/NP. If the course is a letter-graded course, you must take the major course for a letter-grade. The minimum required CBS Major GPA is 2.0.</a:t>
            </a:r>
            <a:endParaRPr dirty="0"/>
          </a:p>
        </p:txBody>
      </p:sp>
      <p:sp>
        <p:nvSpPr>
          <p:cNvPr id="330" name="Google Shape;330;p14: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23</a:t>
            </a:fld>
            <a:endParaRPr/>
          </a:p>
        </p:txBody>
      </p:sp>
    </p:spTree>
    <p:extLst>
      <p:ext uri="{BB962C8B-B14F-4D97-AF65-F5344CB8AC3E}">
        <p14:creationId xmlns:p14="http://schemas.microsoft.com/office/powerpoint/2010/main" val="3151487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4: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University and GE requirements make up another large</a:t>
            </a:r>
            <a:r>
              <a:rPr lang="en-US" baseline="0" dirty="0"/>
              <a:t> portion of your degree here at UC Davis. </a:t>
            </a:r>
            <a:r>
              <a:rPr lang="en-US" b="1" baseline="0" dirty="0"/>
              <a:t>In addition to ELWR and AHI, </a:t>
            </a:r>
            <a:r>
              <a:rPr lang="en-US" baseline="0" dirty="0"/>
              <a:t>you must complete two large sections of GE: Topical Breadth and Core Literacies (we will share more details about this later in our presentation). You also must have a 2.0 cumulative UC GPA to be in good academic standing and to graduate.</a:t>
            </a:r>
          </a:p>
          <a:p>
            <a:pPr marL="0" indent="0"/>
            <a:endParaRPr lang="en-US" baseline="0" dirty="0"/>
          </a:p>
          <a:p>
            <a:pPr marL="0" indent="0"/>
            <a:r>
              <a:rPr lang="en-US" baseline="0" dirty="0"/>
              <a:t>Int’l </a:t>
            </a:r>
            <a:r>
              <a:rPr lang="en-US" baseline="0" dirty="0" err="1"/>
              <a:t>stds</a:t>
            </a:r>
            <a:r>
              <a:rPr lang="en-US" baseline="0" dirty="0"/>
              <a:t>: Don’t forget the AHI requirement! Not the same as ACGH. Several options; doesn’t have to be US History.</a:t>
            </a:r>
            <a:endParaRPr dirty="0"/>
          </a:p>
        </p:txBody>
      </p:sp>
      <p:sp>
        <p:nvSpPr>
          <p:cNvPr id="330" name="Google Shape;330;p14: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24</a:t>
            </a:fld>
            <a:endParaRPr/>
          </a:p>
        </p:txBody>
      </p:sp>
    </p:spTree>
    <p:extLst>
      <p:ext uri="{BB962C8B-B14F-4D97-AF65-F5344CB8AC3E}">
        <p14:creationId xmlns:p14="http://schemas.microsoft.com/office/powerpoint/2010/main" val="352714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indent="-231115" defTabSz="924458">
              <a:defRPr/>
            </a:pPr>
            <a:r>
              <a:rPr lang="en-US" dirty="0"/>
              <a:t>There</a:t>
            </a:r>
            <a:r>
              <a:rPr lang="en-US" baseline="0" dirty="0"/>
              <a:t> are many ways to satisfy ELWR (ACT, SAT, AP, IB, and AWPE). </a:t>
            </a:r>
            <a:r>
              <a:rPr lang="en-US" b="1" baseline="0" dirty="0"/>
              <a:t>Please review this chart. </a:t>
            </a:r>
          </a:p>
          <a:p>
            <a:pPr marL="462229" indent="-231115" defTabSz="924458">
              <a:defRPr/>
            </a:pPr>
            <a:endParaRPr lang="en-US" b="1" baseline="0" dirty="0"/>
          </a:p>
          <a:p>
            <a:pPr marL="462229" indent="-231115" defTabSz="924458">
              <a:defRPr/>
            </a:pPr>
            <a:r>
              <a:rPr lang="en-US" b="1" baseline="0" dirty="0"/>
              <a:t>ELWR is not the same as Lower and Upper Division Comp req! WLD 57 available through Winter 2020 for National students.</a:t>
            </a:r>
          </a:p>
          <a:p>
            <a:pPr marL="462229" indent="-231115" defTabSz="924458">
              <a:defRPr/>
            </a:pPr>
            <a:endParaRPr lang="en-US" b="1" baseline="0" dirty="0"/>
          </a:p>
          <a:p>
            <a:pPr marL="462229" indent="-231115" defTabSz="924458">
              <a:defRPr/>
            </a:pPr>
            <a:endParaRPr lang="en-US" baseline="0" dirty="0"/>
          </a:p>
          <a:p>
            <a:pPr marL="462229" indent="-231115" defTabSz="924458">
              <a:defRPr/>
            </a:pPr>
            <a:endParaRPr lang="en-US" baseline="0" dirty="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1825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7868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4: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The</a:t>
            </a:r>
            <a:r>
              <a:rPr lang="en-US" baseline="0" dirty="0"/>
              <a:t> CBS requirements consist of 8 units of English Composition, at least 64 upper division units, and a minimum of 2.0 GPA in major and depth units to graduate. If you are working toward a Bachelor of Arts degree, you will also need foreign language.</a:t>
            </a:r>
            <a:endParaRPr dirty="0"/>
          </a:p>
        </p:txBody>
      </p:sp>
      <p:sp>
        <p:nvSpPr>
          <p:cNvPr id="330" name="Google Shape;330;p14: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review</a:t>
            </a:r>
            <a:r>
              <a:rPr lang="en-US" baseline="0" dirty="0"/>
              <a:t> CBS Core Curriculum and consider mentioning AB first quarter coursework if advising for AB major(s)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784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4: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Electives are also part of your degree and often to help you reach the</a:t>
            </a:r>
            <a:r>
              <a:rPr lang="en-US" baseline="0" dirty="0"/>
              <a:t> minimum units needed for the degree. Elective units may be utilized for exploration, study abroad, or even an additional academic program. However, it is important to discuss your interest in any additional academic programs with your advisor during mandatory advising this fall or early winter quarter as there are some additional guidelines that must be followed, including a unit cap.</a:t>
            </a:r>
            <a:endParaRPr dirty="0"/>
          </a:p>
        </p:txBody>
      </p:sp>
      <p:sp>
        <p:nvSpPr>
          <p:cNvPr id="330" name="Google Shape;330;p14: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29</a:t>
            </a:fld>
            <a:endParaRPr/>
          </a:p>
        </p:txBody>
      </p:sp>
    </p:spTree>
    <p:extLst>
      <p:ext uri="{BB962C8B-B14F-4D97-AF65-F5344CB8AC3E}">
        <p14:creationId xmlns:p14="http://schemas.microsoft.com/office/powerpoint/2010/main" val="76896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3: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buClr>
                <a:schemeClr val="dk1"/>
              </a:buClr>
              <a:buSzPts val="1600"/>
            </a:pPr>
            <a:r>
              <a:rPr lang="en-US" dirty="0"/>
              <a:t>You might be wondering who we are? We are the Biology Academic Success.</a:t>
            </a:r>
            <a:r>
              <a:rPr lang="en-US" baseline="0" dirty="0"/>
              <a:t> </a:t>
            </a:r>
            <a:r>
              <a:rPr lang="en-US" b="1" dirty="0"/>
              <a:t>Our office is located in the Lab Sciences Building right next to Bio Brew</a:t>
            </a:r>
            <a:r>
              <a:rPr lang="en-US" dirty="0"/>
              <a:t>. Our team consists of many staff members and we are all proud to be professional Aggies!</a:t>
            </a:r>
          </a:p>
          <a:p>
            <a:pPr marL="0" indent="0">
              <a:buClr>
                <a:schemeClr val="dk1"/>
              </a:buClr>
              <a:buSzPts val="1600"/>
            </a:pPr>
            <a:endParaRPr lang="en-US" dirty="0"/>
          </a:p>
          <a:p>
            <a:pPr marL="0" indent="0">
              <a:buClr>
                <a:schemeClr val="dk1"/>
              </a:buClr>
              <a:buSzPts val="1600"/>
            </a:pPr>
            <a:r>
              <a:rPr lang="en-US" b="1" dirty="0"/>
              <a:t>We’re your GPS system!</a:t>
            </a:r>
            <a:endParaRPr b="1" dirty="0"/>
          </a:p>
        </p:txBody>
      </p:sp>
      <p:sp>
        <p:nvSpPr>
          <p:cNvPr id="190" name="Google Shape;190;p3: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bet I scared you when I told you the number of hours of GEs you need, but it’s not as</a:t>
            </a:r>
            <a:r>
              <a:rPr lang="en-US" baseline="0" dirty="0"/>
              <a:t> bad as it seems. </a:t>
            </a:r>
            <a:r>
              <a:rPr lang="en-US" dirty="0"/>
              <a:t>Reiterate that CBS students will have SE covered by major requirements,</a:t>
            </a:r>
            <a:r>
              <a:rPr lang="en-US" baseline="0" dirty="0"/>
              <a:t> but will need a combined total of at least 32 units of AH and SS. First quarter schedules will most likely have at least one, if not more AH/SS GE courses included.</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5578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Literacies is the other portion of GE. Inform students that many of these requirements will also</a:t>
            </a:r>
            <a:r>
              <a:rPr lang="en-US" baseline="0" dirty="0"/>
              <a:t> be fulfilled by their major AND a course that fulfills Topical Breadth could fulfill one Core Literacy requirement if the chosen course includes both components. </a:t>
            </a:r>
            <a:r>
              <a:rPr lang="en-US" b="1" baseline="0" dirty="0"/>
              <a:t>Emphasize double dipping is allowed, but not triple dipping AND English Composition cannot double count with anything else. </a:t>
            </a:r>
            <a:r>
              <a:rPr lang="en-US" baseline="0" dirty="0"/>
              <a:t>Continue the focus on choosing GE AH or SS for fall quarter and reassure students that more information about GE will be shared during mandatory advising during fall or early winter quarter.</a:t>
            </a:r>
          </a:p>
          <a:p>
            <a:endParaRPr lang="en-US" baseline="0" dirty="0"/>
          </a:p>
          <a:p>
            <a:r>
              <a:rPr lang="en-US" b="1" baseline="0" dirty="0"/>
              <a:t>Note GE and FRS list on BASC site under Student Resources, then Newly Admitted Students.</a:t>
            </a:r>
            <a:endParaRPr lang="en-US" b="1"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5318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6: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6: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b="1" dirty="0"/>
              <a:t>Ask students to form</a:t>
            </a:r>
            <a:r>
              <a:rPr lang="en-US" b="1" baseline="0" dirty="0"/>
              <a:t> pairs or triads and pull up the BASC website on one laptop. </a:t>
            </a:r>
            <a:r>
              <a:rPr lang="en-US" baseline="0" dirty="0"/>
              <a:t>Share that the next activity will require some teamwork as they get familiar with utilizing there one-stop-shop advising website. Directions to get students set-up and comfortable using the BASC website: </a:t>
            </a:r>
          </a:p>
          <a:p>
            <a:pPr marL="0" indent="0"/>
            <a:endParaRPr lang="en-US" baseline="0" dirty="0"/>
          </a:p>
          <a:p>
            <a:pPr marL="0" indent="0"/>
            <a:r>
              <a:rPr lang="en-US" b="1" baseline="0" dirty="0"/>
              <a:t>Ask students to scroll over each main tab to see sub-sections. </a:t>
            </a:r>
          </a:p>
          <a:p>
            <a:pPr marL="0" indent="0"/>
            <a:r>
              <a:rPr lang="en-US" baseline="0" dirty="0"/>
              <a:t>-Point out the Schedule an Appointment sub-section under Academic Advising. </a:t>
            </a:r>
          </a:p>
          <a:p>
            <a:pPr marL="0" indent="0"/>
            <a:r>
              <a:rPr lang="en-US" baseline="0" dirty="0"/>
              <a:t>-Inform students that all CBS majors are included under the Majors and Minors tab and they can view more information by selecting a major, including a GE chart. </a:t>
            </a:r>
          </a:p>
          <a:p>
            <a:pPr marL="0" indent="0"/>
            <a:r>
              <a:rPr lang="en-US" baseline="0" dirty="0"/>
              <a:t>-Share with students that there are helpful resources under the student resources tab and they will want to explore the newly admitted students, current students, and international students sub-sections for more information. </a:t>
            </a:r>
          </a:p>
          <a:p>
            <a:pPr marL="0" indent="0"/>
            <a:r>
              <a:rPr lang="en-US" baseline="0" dirty="0"/>
              <a:t>--</a:t>
            </a:r>
            <a:r>
              <a:rPr lang="en-US" b="1" baseline="0" dirty="0"/>
              <a:t>The International page under Student Resources includes the online academic advising and registration presentation sent out during the summer.</a:t>
            </a:r>
            <a:endParaRPr lang="en-US" baseline="0" dirty="0"/>
          </a:p>
          <a:p>
            <a:pPr marL="0" indent="0"/>
            <a:r>
              <a:rPr lang="en-US" baseline="0" dirty="0"/>
              <a:t>-Finally, share with students that they can find bios of all BASC related advisors (staff, faculty, peer advisors) under the about us section along with contact information. </a:t>
            </a:r>
            <a:endParaRPr dirty="0"/>
          </a:p>
        </p:txBody>
      </p:sp>
      <p:sp>
        <p:nvSpPr>
          <p:cNvPr id="360" name="Google Shape;360;p16: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6: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6: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Ask</a:t>
            </a:r>
            <a:r>
              <a:rPr lang="en-US" baseline="0" dirty="0"/>
              <a:t> students to work in their pairs or triads to find the answers to these four questions and as soon as they have the answers to all 4, raise their hands to share--The team may get a prize! (CBS swag)</a:t>
            </a:r>
          </a:p>
          <a:p>
            <a:pPr marL="0" indent="0"/>
            <a:endParaRPr lang="en-US" baseline="0" dirty="0"/>
          </a:p>
          <a:p>
            <a:pPr marL="0" indent="0"/>
            <a:r>
              <a:rPr lang="en-US" baseline="0" dirty="0"/>
              <a:t>KEY: </a:t>
            </a:r>
          </a:p>
          <a:p>
            <a:pPr marL="346672" indent="-346672">
              <a:buAutoNum type="arabicParenR"/>
            </a:pPr>
            <a:r>
              <a:rPr lang="en-US" baseline="0" dirty="0"/>
              <a:t>20</a:t>
            </a:r>
          </a:p>
          <a:p>
            <a:pPr marL="346672" indent="-346672">
              <a:buAutoNum type="arabicParenR"/>
            </a:pPr>
            <a:r>
              <a:rPr lang="en-US" baseline="0" dirty="0"/>
              <a:t>32</a:t>
            </a:r>
          </a:p>
          <a:p>
            <a:pPr marL="346672" indent="-346672">
              <a:buAutoNum type="arabicParenR"/>
            </a:pPr>
            <a:r>
              <a:rPr lang="en-US" baseline="0" dirty="0"/>
              <a:t>Be Academically Successful</a:t>
            </a:r>
          </a:p>
          <a:p>
            <a:pPr marL="346672" indent="-346672">
              <a:buAutoNum type="arabicParenR"/>
            </a:pPr>
            <a:endParaRPr dirty="0"/>
          </a:p>
        </p:txBody>
      </p:sp>
      <p:sp>
        <p:nvSpPr>
          <p:cNvPr id="360" name="Google Shape;360;p16: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33</a:t>
            </a:fld>
            <a:endParaRPr/>
          </a:p>
        </p:txBody>
      </p:sp>
    </p:spTree>
    <p:extLst>
      <p:ext uri="{BB962C8B-B14F-4D97-AF65-F5344CB8AC3E}">
        <p14:creationId xmlns:p14="http://schemas.microsoft.com/office/powerpoint/2010/main" val="3156269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indent="-231115" defTabSz="924458">
              <a:defRPr/>
            </a:pPr>
            <a:r>
              <a:rPr lang="en-US" b="1" dirty="0">
                <a:solidFill>
                  <a:schemeClr val="bg2"/>
                </a:solidFill>
                <a:latin typeface="Calibri" panose="020F0502020204030204" pitchFamily="34" charset="0"/>
                <a:cs typeface="Calibri" panose="020F0502020204030204" pitchFamily="34" charset="0"/>
              </a:rPr>
              <a:t>Give direction to students to find their MAT Placement Score and Trig Sub-Score in OASIS. </a:t>
            </a:r>
          </a:p>
          <a:p>
            <a:pPr marL="462229" indent="-231115" defTabSz="924458">
              <a:defRPr/>
            </a:pPr>
            <a:endParaRPr lang="en-US" b="1" i="1" dirty="0">
              <a:solidFill>
                <a:schemeClr val="bg2"/>
              </a:solidFill>
              <a:latin typeface="Calibri" panose="020F0502020204030204" pitchFamily="34" charset="0"/>
              <a:cs typeface="Calibri" panose="020F0502020204030204" pitchFamily="34" charset="0"/>
            </a:endParaRPr>
          </a:p>
          <a:p>
            <a:pPr marL="462229" indent="-231115" defTabSz="924458">
              <a:defRPr/>
            </a:pPr>
            <a:r>
              <a:rPr lang="en-US" i="1" dirty="0">
                <a:solidFill>
                  <a:schemeClr val="bg2"/>
                </a:solidFill>
                <a:latin typeface="Calibri" panose="020F0502020204030204" pitchFamily="34" charset="0"/>
                <a:cs typeface="Calibri" panose="020F0502020204030204" pitchFamily="34" charset="0"/>
              </a:rPr>
              <a:t>*MAT 21M only recommended for students with 5 on AP Calculus exam (preferably BC) and are interested in abstract math. Student should consult with advisor before registering. </a:t>
            </a:r>
            <a:r>
              <a:rPr lang="en-US" b="1" i="1" dirty="0">
                <a:solidFill>
                  <a:schemeClr val="bg2"/>
                </a:solidFill>
                <a:latin typeface="Calibri" panose="020F0502020204030204" pitchFamily="34" charset="0"/>
                <a:cs typeface="Calibri" panose="020F0502020204030204" pitchFamily="34" charset="0"/>
              </a:rPr>
              <a:t>Satisfies 21AB but not pre-med.</a:t>
            </a:r>
          </a:p>
          <a:p>
            <a:endParaRPr lang="en-US" dirty="0"/>
          </a:p>
          <a:p>
            <a:r>
              <a:rPr lang="en-US" b="1" dirty="0"/>
              <a:t>IB scores: Student must skip; cannot take for credit.</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1038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indent="-231115" defTabSz="924458">
              <a:defRPr/>
            </a:pPr>
            <a:r>
              <a:rPr lang="en-US" i="1" dirty="0">
                <a:solidFill>
                  <a:schemeClr val="bg2"/>
                </a:solidFill>
                <a:latin typeface="Calibri" panose="020F0502020204030204" pitchFamily="34" charset="0"/>
                <a:cs typeface="Calibri" panose="020F0502020204030204" pitchFamily="34" charset="0"/>
              </a:rPr>
              <a:t>Must successfully complete CPE with 24+ to enroll in CHE 2A—no exceptions. We encourage all of our students to get started in CHE (that includes WLD 41C) in the first year. </a:t>
            </a:r>
            <a:r>
              <a:rPr lang="en-US" b="1" i="1" dirty="0">
                <a:solidFill>
                  <a:schemeClr val="bg2"/>
                </a:solidFill>
                <a:latin typeface="Calibri" panose="020F0502020204030204" pitchFamily="34" charset="0"/>
                <a:cs typeface="Calibri" panose="020F0502020204030204" pitchFamily="34" charset="0"/>
              </a:rPr>
              <a:t>41C only offered in fall.</a:t>
            </a:r>
          </a:p>
          <a:p>
            <a:pPr marL="462229" indent="-231115" defTabSz="924458">
              <a:defRPr/>
            </a:pPr>
            <a:endParaRPr lang="en-US" b="1" i="1" dirty="0">
              <a:solidFill>
                <a:schemeClr val="bg2"/>
              </a:solidFill>
              <a:latin typeface="Calibri" panose="020F0502020204030204" pitchFamily="34" charset="0"/>
              <a:cs typeface="Calibri" panose="020F0502020204030204" pitchFamily="34" charset="0"/>
            </a:endParaRPr>
          </a:p>
          <a:p>
            <a:pPr marL="462229" indent="-231115" defTabSz="924458">
              <a:defRPr/>
            </a:pPr>
            <a:r>
              <a:rPr lang="en-US" b="1" i="1" dirty="0">
                <a:solidFill>
                  <a:schemeClr val="bg2"/>
                </a:solidFill>
                <a:latin typeface="Calibri" panose="020F0502020204030204" pitchFamily="34" charset="0"/>
                <a:cs typeface="Calibri" panose="020F0502020204030204" pitchFamily="34" charset="0"/>
              </a:rPr>
              <a:t>Give students direction to see score in OASIS (should be posted 5-7 days after taking exam).</a:t>
            </a:r>
            <a:endParaRPr lang="en-US" b="1" dirty="0">
              <a:solidFill>
                <a:schemeClr val="bg2"/>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6D1527B7-AF99-4450-AC15-B1A18256BEBD}" type="slidenum">
              <a:rPr lang="en-US" smtClean="0"/>
              <a:t>35</a:t>
            </a:fld>
            <a:endParaRPr lang="en-US"/>
          </a:p>
        </p:txBody>
      </p:sp>
    </p:spTree>
    <p:extLst>
      <p:ext uri="{BB962C8B-B14F-4D97-AF65-F5344CB8AC3E}">
        <p14:creationId xmlns:p14="http://schemas.microsoft.com/office/powerpoint/2010/main" val="1141613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Circle one</a:t>
            </a:r>
            <a:r>
              <a:rPr lang="en-US" b="1" baseline="0" dirty="0"/>
              <a:t> set of courses under the Recommended Beginning Major Courses section of your worksheet. </a:t>
            </a:r>
            <a:r>
              <a:rPr lang="en-US" baseline="0" dirty="0"/>
              <a:t>As a reminder, if you are unable to get both recommended major courses or feel more comfortable starting with one, that is okay. If the hope is to gain enrollment in a major course that is full, you will have the opportunity to waitlist during Pass 2. Pass 2 begins August 26</a:t>
            </a:r>
            <a:r>
              <a:rPr lang="en-US" baseline="30000" dirty="0"/>
              <a:t>th</a:t>
            </a:r>
          </a:p>
          <a:p>
            <a:endParaRPr lang="en-US" baseline="0" dirty="0"/>
          </a:p>
          <a:p>
            <a:r>
              <a:rPr lang="en-US" baseline="0" dirty="0"/>
              <a:t>-If students have questions about starting with BIS 2A instead of 2B who have not received a 4 or 5 on AP </a:t>
            </a:r>
            <a:r>
              <a:rPr lang="en-US" baseline="0" dirty="0" err="1"/>
              <a:t>Chem</a:t>
            </a:r>
            <a:r>
              <a:rPr lang="en-US" baseline="0" dirty="0"/>
              <a:t> exam, share the preferred sequence is BIS 2B, 2C and then 2A.</a:t>
            </a:r>
          </a:p>
          <a:p>
            <a:endParaRPr lang="en-US" baseline="0" dirty="0"/>
          </a:p>
          <a:p>
            <a:r>
              <a:rPr lang="en-US" baseline="0" dirty="0"/>
              <a:t>-Encourage students to begin MAT 17A or MAT 21A as well as CHE 2A even if they have AP/IB credit</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1819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what your schedule should</a:t>
            </a:r>
            <a:r>
              <a:rPr lang="en-US" baseline="0" dirty="0"/>
              <a:t> consist of for your first quarter. There are three options as you see here between Plan A, B, and C. with a campus expectation of 15 units, on average, per quarter. If possible, attempt for Plan A, but if that doesn’t work or you don’t feel comfortable with that plan, try for Plan B. If both Plan A and Plan B do not work, Plan C will also work for fall.  Non-major courses might consist of a first-year seminar or simply a course you are interested in taking that doesn’t satisfy major or GE requirements. Do NOT plan to take three major courses in your first quarter. It is NOT recommended due to the course load.</a:t>
            </a:r>
          </a:p>
          <a:p>
            <a:endParaRPr lang="en-US" baseline="0" dirty="0"/>
          </a:p>
          <a:p>
            <a:r>
              <a:rPr lang="en-US" baseline="0" dirty="0"/>
              <a:t>Plan C also works for students who think they might </a:t>
            </a:r>
            <a:r>
              <a:rPr lang="en-US" baseline="0" dirty="0" err="1"/>
              <a:t>CoM</a:t>
            </a:r>
            <a:r>
              <a:rPr lang="en-US" baseline="0" dirty="0"/>
              <a:t> out of the college.</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2586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 better idea of what your fall schedule might consist of, we</a:t>
            </a:r>
            <a:r>
              <a:rPr lang="en-US" baseline="0" dirty="0"/>
              <a:t> want to review the number of units to take. UC Davis recommends all students to complete, on average, 15 units per quarter to reach 180 units at the end of four years. However, it is not recommended enrolling in more than 15 units. Enrolling in 15 units keeps you on track to make degree progress and gives you a slight safety net to still be enrolled in 12 units to meet minimum progress and financial aid requirements should you need to drop a course.</a:t>
            </a:r>
          </a:p>
          <a:p>
            <a:endParaRPr lang="en-US" b="1" baseline="0" dirty="0"/>
          </a:p>
          <a:p>
            <a:r>
              <a:rPr lang="en-US" b="1" baseline="0" dirty="0"/>
              <a:t>**If you are on a student visa, you must be registered for at least 12 units each quarter; at least 9 units must be on-ground, so limited number of online courses. WR 39A counts as online. If you have any questions about this, please contact SISS.</a:t>
            </a:r>
            <a:endParaRPr lang="en-US" baseline="0" dirty="0"/>
          </a:p>
          <a:p>
            <a:endParaRPr lang="en-US" baseline="0" dirty="0"/>
          </a:p>
          <a:p>
            <a:r>
              <a:rPr lang="en-US" baseline="0" dirty="0"/>
              <a:t>It is important to begin your UC Davis experience with a manageable course load that sets you up for success. The quarter system moves very quickly and it is common for first year students to find themselves on academic probation or even dismissed if they take on too much. Remember a minimum 2.0 cumulative and quarter UC GPA is needed and at least 12 units must be successfully completed each quarter. </a:t>
            </a:r>
            <a:r>
              <a:rPr lang="en-US" b="1" baseline="0" dirty="0"/>
              <a:t>ANIMATION: We want you to avoid unnecessary academic stress, but rather have an enjoyable and manageable first quarter. </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0903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CCC:</a:t>
            </a:r>
            <a:r>
              <a:rPr lang="en-US" baseline="0" dirty="0"/>
              <a:t> Work with your adviser to see which courses you’ve already completed as equivalents so you don’t take them again at UCD (you won’t receive credit twice). </a:t>
            </a:r>
          </a:p>
          <a:p>
            <a:endParaRPr lang="en-US" baseline="0" dirty="0"/>
          </a:p>
          <a:p>
            <a:r>
              <a:rPr lang="en-US" baseline="0" dirty="0"/>
              <a:t>Check pre-</a:t>
            </a:r>
            <a:r>
              <a:rPr lang="en-US" baseline="0" dirty="0" err="1"/>
              <a:t>reqs</a:t>
            </a:r>
            <a:r>
              <a:rPr lang="en-US" baseline="0" dirty="0"/>
              <a:t> in Schedule Builder or General Catalog.</a:t>
            </a:r>
          </a:p>
          <a:p>
            <a:endParaRPr lang="en-US" baseline="0" dirty="0"/>
          </a:p>
          <a:p>
            <a:r>
              <a:rPr lang="en-US" baseline="0" dirty="0"/>
              <a:t>AP/IB: Check to be sure course can be taken here or not.</a:t>
            </a:r>
          </a:p>
          <a:p>
            <a:endParaRPr lang="en-US" baseline="0" dirty="0"/>
          </a:p>
          <a:p>
            <a:r>
              <a:rPr lang="en-US" baseline="0" dirty="0"/>
              <a:t>Be sure to drop waitlisted course if you do not get in.</a:t>
            </a:r>
            <a:endParaRPr lang="en-US" dirty="0"/>
          </a:p>
        </p:txBody>
      </p:sp>
      <p:sp>
        <p:nvSpPr>
          <p:cNvPr id="4" name="Slide Number Placeholder 3"/>
          <p:cNvSpPr>
            <a:spLocks noGrp="1"/>
          </p:cNvSpPr>
          <p:nvPr>
            <p:ph type="sldNum" sz="quarter" idx="10"/>
          </p:nvPr>
        </p:nvSpPr>
        <p:spPr/>
        <p:txBody>
          <a:bodyPr/>
          <a:lstStyle/>
          <a:p>
            <a:fld id="{6D1527B7-AF99-4450-AC15-B1A18256BEBD}" type="slidenum">
              <a:rPr lang="en-US" smtClean="0"/>
              <a:t>39</a:t>
            </a:fld>
            <a:endParaRPr lang="en-US"/>
          </a:p>
        </p:txBody>
      </p:sp>
    </p:spTree>
    <p:extLst>
      <p:ext uri="{BB962C8B-B14F-4D97-AF65-F5344CB8AC3E}">
        <p14:creationId xmlns:p14="http://schemas.microsoft.com/office/powerpoint/2010/main" val="8337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BASC</a:t>
            </a:r>
            <a:r>
              <a:rPr lang="en-US" baseline="0" dirty="0"/>
              <a:t> has dedicated advisors to help international students excel at UC Davis. </a:t>
            </a:r>
          </a:p>
          <a:p>
            <a:endParaRPr lang="en-US" baseline="0" dirty="0"/>
          </a:p>
          <a:p>
            <a:r>
              <a:rPr lang="en-US" b="1" baseline="0" dirty="0"/>
              <a:t>For National students, major advisors are available. Yasmine is also an NPB advisor.</a:t>
            </a:r>
            <a:endParaRPr lang="en-US" b="1" dirty="0"/>
          </a:p>
        </p:txBody>
      </p:sp>
      <p:sp>
        <p:nvSpPr>
          <p:cNvPr id="4" name="Slide Number Placeholder 3"/>
          <p:cNvSpPr>
            <a:spLocks noGrp="1"/>
          </p:cNvSpPr>
          <p:nvPr>
            <p:ph type="sldNum" sz="quarter" idx="10"/>
          </p:nvPr>
        </p:nvSpPr>
        <p:spPr/>
        <p:txBody>
          <a:bodyPr/>
          <a:lstStyle/>
          <a:p>
            <a:fld id="{6D1527B7-AF99-4450-AC15-B1A18256BEBD}" type="slidenum">
              <a:rPr lang="en-US" smtClean="0"/>
              <a:t>4</a:t>
            </a:fld>
            <a:endParaRPr lang="en-US"/>
          </a:p>
        </p:txBody>
      </p:sp>
    </p:spTree>
    <p:extLst>
      <p:ext uri="{BB962C8B-B14F-4D97-AF65-F5344CB8AC3E}">
        <p14:creationId xmlns:p14="http://schemas.microsoft.com/office/powerpoint/2010/main" val="1685785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First year CBS students are encouraged to enroll in BIS 5 for 1 unit during the fall. (further explain BIS 5 benefits)</a:t>
            </a:r>
          </a:p>
          <a:p>
            <a:r>
              <a:rPr lang="en-US" dirty="0"/>
              <a:t>Please</a:t>
            </a:r>
            <a:r>
              <a:rPr lang="en-US" baseline="0" dirty="0"/>
              <a:t> take a picture or write down the CRN 5 digit numbers as you will need the CRN to add the course in Schedule Builder.</a:t>
            </a:r>
            <a:r>
              <a:rPr lang="en-US" dirty="0"/>
              <a:t> </a:t>
            </a:r>
          </a:p>
          <a:p>
            <a:endParaRPr lang="en-US" baseline="0" dirty="0"/>
          </a:p>
          <a:p>
            <a:r>
              <a:rPr lang="en-US" b="1" baseline="0" dirty="0"/>
              <a:t>All sections are on seat release for each FYO session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BIS 5 Section 003 CRN 63958- Mon 4:10-5:00pm 176 Everson ( 192 max) </a:t>
            </a:r>
          </a:p>
          <a:p>
            <a:r>
              <a:rPr lang="en-US" dirty="0"/>
              <a:t>BIS 5 Section 001 CRN 34302- Wed 4:10-5:00pm 176 Everson (192 max) </a:t>
            </a:r>
          </a:p>
          <a:p>
            <a:r>
              <a:rPr lang="en-US" dirty="0"/>
              <a:t>BIS 5 Section 002 CRN 34303- Wed 5:10-6:00pm 176 Everson ( 192 max) </a:t>
            </a:r>
          </a:p>
          <a:p>
            <a:r>
              <a:rPr lang="en-US" dirty="0"/>
              <a:t>BIS 5 Section 004 CRN 63959- Friday 9:00-9:50am Wellman 2 (204 max) </a:t>
            </a:r>
          </a:p>
          <a:p>
            <a:r>
              <a:rPr lang="en-US" dirty="0"/>
              <a:t>BIS 5 Section 005 CRN 63960- Friday 10:00-10:50am Young 198 ( 296 max) </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2756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 show of hands, who think</a:t>
            </a:r>
            <a:r>
              <a:rPr lang="en-US" baseline="0" dirty="0"/>
              <a:t> this is true? False? </a:t>
            </a:r>
          </a:p>
          <a:p>
            <a:endParaRPr lang="en-US" baseline="0" dirty="0"/>
          </a:p>
          <a:p>
            <a:r>
              <a:rPr lang="en-US" baseline="0" dirty="0"/>
              <a:t>Answer: </a:t>
            </a:r>
            <a:r>
              <a:rPr lang="en-US" dirty="0"/>
              <a:t>False, CBS students often need many units</a:t>
            </a:r>
            <a:r>
              <a:rPr lang="en-US" baseline="0" dirty="0"/>
              <a:t> of AH and SS topical breadth along with various core literacies, including English composition.</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29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 show of hands, who thinks</a:t>
            </a:r>
            <a:r>
              <a:rPr lang="en-US" baseline="0" dirty="0"/>
              <a:t> the answer is A? B? C? </a:t>
            </a:r>
          </a:p>
          <a:p>
            <a:endParaRPr lang="en-US" baseline="0" dirty="0"/>
          </a:p>
          <a:p>
            <a:r>
              <a:rPr lang="en-US" dirty="0"/>
              <a:t>Key: B</a:t>
            </a:r>
          </a:p>
          <a:p>
            <a:endParaRPr lang="en-US" dirty="0"/>
          </a:p>
          <a:p>
            <a:r>
              <a:rPr lang="en-US" dirty="0"/>
              <a:t>UC</a:t>
            </a:r>
            <a:r>
              <a:rPr lang="en-US" baseline="0" dirty="0"/>
              <a:t> Davis recommends enrollment in 15 units per quarter in an effort to work toward on-time degree completion and have a safety net should circumstances result in your need to drop a course during the quarter. Students must complete at least 12 units per quarter to meet Minimum Progress requirements to maintain good academic standing at UC Davis. 12 units are also required to maintain full-time status for financial aid purposes. </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4376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 show of hands, who things the answer is A? B?</a:t>
            </a:r>
            <a:r>
              <a:rPr lang="en-US" baseline="0" dirty="0"/>
              <a:t> C? D? </a:t>
            </a:r>
          </a:p>
          <a:p>
            <a:endParaRPr lang="en-US" baseline="0" dirty="0"/>
          </a:p>
          <a:p>
            <a:r>
              <a:rPr lang="en-US" dirty="0"/>
              <a:t>Key: D </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You will be able to waitlist during Pass 2</a:t>
            </a:r>
            <a:r>
              <a:rPr lang="en-US" baseline="0" dirty="0">
                <a:sym typeface="Wingdings" panose="05000000000000000000" pitchFamily="2" charset="2"/>
              </a:rPr>
              <a:t> should you want to try to enroll in a course that is full. It is important to always be enrolled in a minimum of 12 units even while </a:t>
            </a:r>
            <a:r>
              <a:rPr lang="en-US" baseline="0" dirty="0" err="1">
                <a:sym typeface="Wingdings" panose="05000000000000000000" pitchFamily="2" charset="2"/>
              </a:rPr>
              <a:t>waitlisting</a:t>
            </a:r>
            <a:r>
              <a:rPr lang="en-US" baseline="0" dirty="0">
                <a:sym typeface="Wingdings" panose="05000000000000000000" pitchFamily="2" charset="2"/>
              </a:rPr>
              <a:t>, not including the units from waitlisted courses. It is strongly encouraged to plan for alternate courses as you are developing a schedule in Schedule Builder.</a:t>
            </a:r>
            <a:endParaRPr lang="en-US" dirty="0">
              <a:sym typeface="Wingdings" panose="05000000000000000000" pitchFamily="2" charset="2"/>
            </a:endParaRP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7227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We are now going to practice finding GE courses using Schedule Builder. Please pair up or form groups of threes to complete this activity. After</a:t>
            </a:r>
            <a:r>
              <a:rPr lang="en-US" baseline="0" dirty="0"/>
              <a:t> you log-in to Schedule Builder, select fall 2019 quarter, then select add/search for courses, followed by selecting show advanced options. Raise your hand when you are on the advanced option screen.</a:t>
            </a:r>
            <a:endParaRPr dirty="0"/>
          </a:p>
        </p:txBody>
      </p:sp>
      <p:sp>
        <p:nvSpPr>
          <p:cNvPr id="349" name="Google Shape;349;p15: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44</a:t>
            </a:fld>
            <a:endParaRPr/>
          </a:p>
        </p:txBody>
      </p:sp>
    </p:spTree>
    <p:extLst>
      <p:ext uri="{BB962C8B-B14F-4D97-AF65-F5344CB8AC3E}">
        <p14:creationId xmlns:p14="http://schemas.microsoft.com/office/powerpoint/2010/main" val="3104341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The advanced option screen should like this.</a:t>
            </a:r>
            <a:r>
              <a:rPr lang="en-US" baseline="0" dirty="0"/>
              <a:t> Take note of all the different filters (i.e. course level, include only open courses, and New GE Options—mainly Topical Breadth). When searching, please only search lower division, 0-99, courses. </a:t>
            </a:r>
          </a:p>
          <a:p>
            <a:pPr marL="0" indent="0"/>
            <a:endParaRPr lang="en-US" baseline="0" dirty="0"/>
          </a:p>
          <a:p>
            <a:pPr marL="0" indent="0"/>
            <a:r>
              <a:rPr lang="en-US" baseline="0" dirty="0"/>
              <a:t>Make sure everyone has gotten to this screen before moving onto the next slide/activity.</a:t>
            </a:r>
            <a:endParaRPr dirty="0"/>
          </a:p>
        </p:txBody>
      </p:sp>
      <p:sp>
        <p:nvSpPr>
          <p:cNvPr id="349" name="Google Shape;349;p15: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45</a:t>
            </a:fld>
            <a:endParaRPr/>
          </a:p>
        </p:txBody>
      </p:sp>
    </p:spTree>
    <p:extLst>
      <p:ext uri="{BB962C8B-B14F-4D97-AF65-F5344CB8AC3E}">
        <p14:creationId xmlns:p14="http://schemas.microsoft.com/office/powerpoint/2010/main" val="3104420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6: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6: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Continue</a:t>
            </a:r>
            <a:r>
              <a:rPr lang="en-US" baseline="0" dirty="0"/>
              <a:t> to work in your pairs or triads to find the answers to these three questions. As soon as you have the answers to all three questions, raise your hands to share. If your team is correct, you may get a prize (CBS/BASC swag or candy?)</a:t>
            </a:r>
          </a:p>
          <a:p>
            <a:pPr marL="0" indent="0"/>
            <a:endParaRPr lang="en-US" baseline="0" dirty="0"/>
          </a:p>
          <a:p>
            <a:pPr marL="0" indent="0"/>
            <a:r>
              <a:rPr lang="en-US" baseline="0" dirty="0"/>
              <a:t>KEY: </a:t>
            </a:r>
          </a:p>
          <a:p>
            <a:pPr marL="346672" indent="-346672" defTabSz="924458">
              <a:buFont typeface="Arial"/>
              <a:buAutoNum type="arabicParenR"/>
              <a:defRPr/>
            </a:pPr>
            <a:r>
              <a:rPr lang="en-US" baseline="0" dirty="0"/>
              <a:t>CLA 010Y Greek, Roman, and Near Eastern Mythology; </a:t>
            </a:r>
            <a:r>
              <a:rPr lang="en-US" dirty="0"/>
              <a:t>AH,VL,WC</a:t>
            </a:r>
            <a:endParaRPr lang="en-US" baseline="0" dirty="0"/>
          </a:p>
          <a:p>
            <a:pPr marL="346672" indent="-346672" defTabSz="924458">
              <a:buFont typeface="Arial"/>
              <a:buAutoNum type="arabicParenR"/>
              <a:defRPr/>
            </a:pPr>
            <a:r>
              <a:rPr lang="en-US" baseline="0" dirty="0"/>
              <a:t>AAS 010 African-American Culture and Society; </a:t>
            </a:r>
            <a:r>
              <a:rPr lang="en-US" dirty="0"/>
              <a:t>DD,SS,ACGH,WE</a:t>
            </a:r>
            <a:endParaRPr lang="en-US" baseline="0" dirty="0"/>
          </a:p>
          <a:p>
            <a:pPr marL="346672" indent="-346672">
              <a:buAutoNum type="arabicParenR"/>
            </a:pPr>
            <a:r>
              <a:rPr lang="en-US" baseline="0" dirty="0"/>
              <a:t>WMS 020 Cultural Representations of Gender; </a:t>
            </a:r>
            <a:r>
              <a:rPr lang="en-US" dirty="0"/>
              <a:t>AH,DD,SS,VL,WC,ACGH,WE</a:t>
            </a:r>
          </a:p>
          <a:p>
            <a:pPr marL="346672" indent="-346672">
              <a:buAutoNum type="arabicParenR"/>
            </a:pPr>
            <a:endParaRPr lang="en-US" baseline="0" dirty="0"/>
          </a:p>
          <a:p>
            <a:pPr marL="0" indent="0"/>
            <a:r>
              <a:rPr lang="en-US" baseline="0" dirty="0"/>
              <a:t>Remind students that they will need AH and SS units as CBS majors along with some core literacy units, but focus on AH and SS for today. Inform students of the double-dipping rule between Topical Breadth and Core Literacies; one course can satisfy one requirement in each large section of GE, but no more than one.</a:t>
            </a:r>
          </a:p>
        </p:txBody>
      </p:sp>
      <p:sp>
        <p:nvSpPr>
          <p:cNvPr id="360" name="Google Shape;360;p16: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46</a:t>
            </a:fld>
            <a:endParaRPr/>
          </a:p>
        </p:txBody>
      </p:sp>
    </p:spTree>
    <p:extLst>
      <p:ext uri="{BB962C8B-B14F-4D97-AF65-F5344CB8AC3E}">
        <p14:creationId xmlns:p14="http://schemas.microsoft.com/office/powerpoint/2010/main" val="4248900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9: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Please </a:t>
            </a:r>
            <a:r>
              <a:rPr lang="en-US" baseline="0" dirty="0"/>
              <a:t>take note of some important fall dates that we don’t want you to miss. (Share each date and the importance of the date)</a:t>
            </a:r>
            <a:endParaRPr dirty="0"/>
          </a:p>
        </p:txBody>
      </p:sp>
      <p:sp>
        <p:nvSpPr>
          <p:cNvPr id="394" name="Google Shape;394;p19: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695008" y="4387136"/>
            <a:ext cx="5560060" cy="4156234"/>
          </a:xfrm>
          <a:prstGeom prst="rect">
            <a:avLst/>
          </a:prstGeom>
          <a:noFill/>
          <a:ln>
            <a:noFill/>
          </a:ln>
        </p:spPr>
        <p:txBody>
          <a:bodyPr spcFirstLastPara="1" wrap="square" lIns="92431" tIns="46203" rIns="92431" bIns="46203" anchor="t" anchorCtr="0">
            <a:noAutofit/>
          </a:bodyPr>
          <a:lstStyle/>
          <a:p>
            <a:pPr marL="0" indent="0"/>
            <a:r>
              <a:rPr lang="en-US" dirty="0"/>
              <a:t>What</a:t>
            </a:r>
            <a:r>
              <a:rPr lang="en-US" baseline="0" dirty="0"/>
              <a:t> questions do you have so far? We are here to help!</a:t>
            </a:r>
            <a:endParaRPr dirty="0"/>
          </a:p>
        </p:txBody>
      </p:sp>
      <p:sp>
        <p:nvSpPr>
          <p:cNvPr id="349" name="Google Shape;349;p15:notes"/>
          <p:cNvSpPr txBox="1">
            <a:spLocks noGrp="1"/>
          </p:cNvSpPr>
          <p:nvPr>
            <p:ph type="sldNum" idx="12"/>
          </p:nvPr>
        </p:nvSpPr>
        <p:spPr>
          <a:xfrm>
            <a:off x="3936769" y="8772669"/>
            <a:ext cx="3011699" cy="461804"/>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a:pPr algn="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Before leaving today,</a:t>
            </a:r>
            <a:r>
              <a:rPr lang="en-US" baseline="0" dirty="0"/>
              <a:t> please check the following (go through question by question on slide). Please also remember to bring your half-sheet to our group session tomorrow or take a picture! </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460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a:t>
            </a:r>
            <a:r>
              <a:rPr lang="en-US" baseline="0" dirty="0"/>
              <a:t> some details about faculty advising and peer advising.  </a:t>
            </a:r>
            <a:r>
              <a:rPr lang="en-US" b="1" baseline="0" dirty="0"/>
              <a:t>So many resources to help you succeed!</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6441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answered no to any of the three questions</a:t>
            </a:r>
            <a:r>
              <a:rPr lang="en-US" baseline="0" dirty="0"/>
              <a:t> on the previous slide, you may want to consider a brief 15 minute advising appointment tomorrow morning during breakout sessions. (Review reasons a student might come in for one-on-one advising during Day 2 and reasons not to schedule a 15 minute appointment)</a:t>
            </a:r>
          </a:p>
          <a:p>
            <a:endParaRPr lang="en-US" baseline="0" dirty="0"/>
          </a:p>
          <a:p>
            <a:endParaRPr lang="en-US" baseline="0" dirty="0"/>
          </a:p>
          <a:p>
            <a:r>
              <a:rPr lang="en-US" baseline="0" dirty="0"/>
              <a:t>As a reminder, group advising from 3:30-5pm tomorrow afternoon is required. A 15 minute advising appointment is optional.</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449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our embedded CBS counselor, Megan Brown! </a:t>
            </a:r>
          </a:p>
          <a:p>
            <a:endParaRPr lang="en-US" baseline="0" dirty="0"/>
          </a:p>
          <a:p>
            <a:r>
              <a:rPr lang="en-US" b="1" baseline="0" dirty="0"/>
              <a:t>Transition period of your lives: stress-related issues, anxiety, relationships.</a:t>
            </a:r>
            <a:endParaRPr lang="en-US" b="1"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4737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BASC works closely with SISS.</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3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225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HPA as a</a:t>
            </a:r>
            <a:r>
              <a:rPr lang="en-US" baseline="0" dirty="0"/>
              <a:t> beneficial campus resource</a:t>
            </a:r>
          </a:p>
          <a:p>
            <a:endParaRPr lang="en-US" baseline="0" dirty="0"/>
          </a:p>
          <a:p>
            <a:r>
              <a:rPr lang="en-US" b="1" baseline="0" dirty="0"/>
              <a:t>How many plan to pursue health-related professions?</a:t>
            </a:r>
            <a:endParaRPr lang="en-US" b="1"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00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162" y="2130426"/>
            <a:ext cx="10360501" cy="1470025"/>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828324" y="3886200"/>
            <a:ext cx="8532178" cy="1752600"/>
          </a:xfrm>
          <a:prstGeom prst="rect">
            <a:avLst/>
          </a:prstGeom>
          <a:noFill/>
          <a:ln>
            <a:noFill/>
          </a:ln>
        </p:spPr>
        <p:txBody>
          <a:bodyPr spcFirstLastPara="1" wrap="square" lIns="121875" tIns="60925" rIns="121875" bIns="60925" anchor="t" anchorCtr="0"/>
          <a:lstStyle>
            <a:lvl1pPr lvl="0" algn="ctr">
              <a:spcBef>
                <a:spcPts val="860"/>
              </a:spcBef>
              <a:spcAft>
                <a:spcPts val="0"/>
              </a:spcAft>
              <a:buClr>
                <a:srgbClr val="888888"/>
              </a:buClr>
              <a:buSzPts val="4300"/>
              <a:buNone/>
              <a:defRPr>
                <a:solidFill>
                  <a:srgbClr val="888888"/>
                </a:solidFill>
              </a:defRPr>
            </a:lvl1pPr>
            <a:lvl2pPr lvl="1" algn="ctr">
              <a:spcBef>
                <a:spcPts val="740"/>
              </a:spcBef>
              <a:spcAft>
                <a:spcPts val="0"/>
              </a:spcAft>
              <a:buClr>
                <a:srgbClr val="888888"/>
              </a:buClr>
              <a:buSzPts val="3700"/>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40"/>
              </a:spcBef>
              <a:spcAft>
                <a:spcPts val="0"/>
              </a:spcAft>
              <a:buClr>
                <a:srgbClr val="888888"/>
              </a:buClr>
              <a:buSzPts val="2700"/>
              <a:buNone/>
              <a:defRPr>
                <a:solidFill>
                  <a:srgbClr val="888888"/>
                </a:solidFill>
              </a:defRPr>
            </a:lvl4pPr>
            <a:lvl5pPr lvl="4" algn="ctr">
              <a:spcBef>
                <a:spcPts val="540"/>
              </a:spcBef>
              <a:spcAft>
                <a:spcPts val="0"/>
              </a:spcAft>
              <a:buClr>
                <a:srgbClr val="888888"/>
              </a:buClr>
              <a:buSzPts val="27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a:endParaRPr/>
          </a:p>
        </p:txBody>
      </p:sp>
      <p:sp>
        <p:nvSpPr>
          <p:cNvPr id="18" name="Google Shape;18;p2"/>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831431" y="-1621789"/>
            <a:ext cx="4525963" cy="10969943"/>
          </a:xfrm>
          <a:prstGeom prst="rect">
            <a:avLst/>
          </a:prstGeom>
          <a:noFill/>
          <a:ln>
            <a:noFill/>
          </a:ln>
        </p:spPr>
        <p:txBody>
          <a:bodyPr spcFirstLastPara="1" wrap="square" lIns="121875" tIns="60925" rIns="121875" bIns="609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2379" y="1829159"/>
            <a:ext cx="5851525" cy="2742486"/>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695833" y="-811754"/>
            <a:ext cx="5851525" cy="8024310"/>
          </a:xfrm>
          <a:prstGeom prst="rect">
            <a:avLst/>
          </a:prstGeom>
          <a:noFill/>
          <a:ln>
            <a:noFill/>
          </a:ln>
        </p:spPr>
        <p:txBody>
          <a:bodyPr spcFirstLastPara="1" wrap="square" lIns="121875" tIns="60925" rIns="121875" bIns="609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4"/>
        <p:cNvGrpSpPr/>
        <p:nvPr/>
      </p:nvGrpSpPr>
      <p:grpSpPr>
        <a:xfrm>
          <a:off x="0" y="0"/>
          <a:ext cx="0" cy="0"/>
          <a:chOff x="0" y="0"/>
          <a:chExt cx="0" cy="0"/>
        </a:xfrm>
      </p:grpSpPr>
      <p:sp>
        <p:nvSpPr>
          <p:cNvPr id="85" name="Google Shape;85;p13"/>
          <p:cNvSpPr txBox="1">
            <a:spLocks noGrp="1"/>
          </p:cNvSpPr>
          <p:nvPr>
            <p:ph type="body" idx="1"/>
          </p:nvPr>
        </p:nvSpPr>
        <p:spPr>
          <a:xfrm>
            <a:off x="609441" y="1143000"/>
            <a:ext cx="5385514" cy="1031875"/>
          </a:xfrm>
          <a:prstGeom prst="rect">
            <a:avLst/>
          </a:prstGeom>
          <a:noFill/>
          <a:ln>
            <a:noFill/>
          </a:ln>
        </p:spPr>
        <p:txBody>
          <a:bodyPr spcFirstLastPara="1" wrap="square" lIns="121875" tIns="60925" rIns="121875" bIns="60925" anchor="b" anchorCtr="0"/>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86" name="Google Shape;86;p13"/>
          <p:cNvSpPr txBox="1">
            <a:spLocks noGrp="1"/>
          </p:cNvSpPr>
          <p:nvPr>
            <p:ph type="body" idx="2"/>
          </p:nvPr>
        </p:nvSpPr>
        <p:spPr>
          <a:xfrm>
            <a:off x="609441" y="2174875"/>
            <a:ext cx="5385514" cy="3951288"/>
          </a:xfrm>
          <a:prstGeom prst="rect">
            <a:avLst/>
          </a:prstGeom>
          <a:noFill/>
          <a:ln>
            <a:noFill/>
          </a:ln>
        </p:spPr>
        <p:txBody>
          <a:bodyPr spcFirstLastPara="1" wrap="square" lIns="121875" tIns="60925" rIns="121875" bIns="60925" anchor="t" anchorCtr="0"/>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87" name="Google Shape;87;p13"/>
          <p:cNvSpPr txBox="1">
            <a:spLocks noGrp="1"/>
          </p:cNvSpPr>
          <p:nvPr>
            <p:ph type="body" idx="3"/>
          </p:nvPr>
        </p:nvSpPr>
        <p:spPr>
          <a:xfrm>
            <a:off x="6191756" y="1143000"/>
            <a:ext cx="5387630" cy="1031875"/>
          </a:xfrm>
          <a:prstGeom prst="rect">
            <a:avLst/>
          </a:prstGeom>
          <a:noFill/>
          <a:ln>
            <a:noFill/>
          </a:ln>
        </p:spPr>
        <p:txBody>
          <a:bodyPr spcFirstLastPara="1" wrap="square" lIns="121875" tIns="60925" rIns="121875" bIns="60925" anchor="b" anchorCtr="0"/>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88" name="Google Shape;88;p13"/>
          <p:cNvSpPr txBox="1">
            <a:spLocks noGrp="1"/>
          </p:cNvSpPr>
          <p:nvPr>
            <p:ph type="body" idx="4"/>
          </p:nvPr>
        </p:nvSpPr>
        <p:spPr>
          <a:xfrm>
            <a:off x="6191756" y="2174875"/>
            <a:ext cx="5387630" cy="3951288"/>
          </a:xfrm>
          <a:prstGeom prst="rect">
            <a:avLst/>
          </a:prstGeom>
          <a:noFill/>
          <a:ln>
            <a:noFill/>
          </a:ln>
        </p:spPr>
        <p:txBody>
          <a:bodyPr spcFirstLastPara="1" wrap="square" lIns="121875" tIns="60925" rIns="121875" bIns="60925" anchor="t" anchorCtr="0"/>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89" name="Google Shape;89;p13"/>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marR="0" lvl="0" indent="0" algn="r">
              <a:spcBef>
                <a:spcPts val="0"/>
              </a:spcBef>
              <a:buNone/>
              <a:defRPr sz="1600">
                <a:solidFill>
                  <a:srgbClr val="1F497D"/>
                </a:solidFill>
                <a:latin typeface="Helvetica Neue"/>
                <a:ea typeface="Helvetica Neue"/>
                <a:cs typeface="Helvetica Neue"/>
                <a:sym typeface="Helvetica Neue"/>
              </a:defRPr>
            </a:lvl1pPr>
            <a:lvl2pPr marL="0" marR="0" lvl="1" indent="0" algn="r">
              <a:spcBef>
                <a:spcPts val="0"/>
              </a:spcBef>
              <a:buNone/>
              <a:defRPr sz="1600">
                <a:solidFill>
                  <a:srgbClr val="1F497D"/>
                </a:solidFill>
                <a:latin typeface="Helvetica Neue"/>
                <a:ea typeface="Helvetica Neue"/>
                <a:cs typeface="Helvetica Neue"/>
                <a:sym typeface="Helvetica Neue"/>
              </a:defRPr>
            </a:lvl2pPr>
            <a:lvl3pPr marL="0" marR="0" lvl="2" indent="0" algn="r">
              <a:spcBef>
                <a:spcPts val="0"/>
              </a:spcBef>
              <a:buNone/>
              <a:defRPr sz="1600">
                <a:solidFill>
                  <a:srgbClr val="1F497D"/>
                </a:solidFill>
                <a:latin typeface="Helvetica Neue"/>
                <a:ea typeface="Helvetica Neue"/>
                <a:cs typeface="Helvetica Neue"/>
                <a:sym typeface="Helvetica Neue"/>
              </a:defRPr>
            </a:lvl3pPr>
            <a:lvl4pPr marL="0" marR="0" lvl="3" indent="0" algn="r">
              <a:spcBef>
                <a:spcPts val="0"/>
              </a:spcBef>
              <a:buNone/>
              <a:defRPr sz="1600">
                <a:solidFill>
                  <a:srgbClr val="1F497D"/>
                </a:solidFill>
                <a:latin typeface="Helvetica Neue"/>
                <a:ea typeface="Helvetica Neue"/>
                <a:cs typeface="Helvetica Neue"/>
                <a:sym typeface="Helvetica Neue"/>
              </a:defRPr>
            </a:lvl4pPr>
            <a:lvl5pPr marL="0" marR="0" lvl="4" indent="0" algn="r">
              <a:spcBef>
                <a:spcPts val="0"/>
              </a:spcBef>
              <a:buNone/>
              <a:defRPr sz="1600">
                <a:solidFill>
                  <a:srgbClr val="1F497D"/>
                </a:solidFill>
                <a:latin typeface="Helvetica Neue"/>
                <a:ea typeface="Helvetica Neue"/>
                <a:cs typeface="Helvetica Neue"/>
                <a:sym typeface="Helvetica Neue"/>
              </a:defRPr>
            </a:lvl5pPr>
            <a:lvl6pPr marL="0" marR="0" lvl="5" indent="0" algn="r">
              <a:spcBef>
                <a:spcPts val="0"/>
              </a:spcBef>
              <a:buNone/>
              <a:defRPr sz="1600">
                <a:solidFill>
                  <a:srgbClr val="1F497D"/>
                </a:solidFill>
                <a:latin typeface="Helvetica Neue"/>
                <a:ea typeface="Helvetica Neue"/>
                <a:cs typeface="Helvetica Neue"/>
                <a:sym typeface="Helvetica Neue"/>
              </a:defRPr>
            </a:lvl6pPr>
            <a:lvl7pPr marL="0" marR="0" lvl="6" indent="0" algn="r">
              <a:spcBef>
                <a:spcPts val="0"/>
              </a:spcBef>
              <a:buNone/>
              <a:defRPr sz="1600">
                <a:solidFill>
                  <a:srgbClr val="1F497D"/>
                </a:solidFill>
                <a:latin typeface="Helvetica Neue"/>
                <a:ea typeface="Helvetica Neue"/>
                <a:cs typeface="Helvetica Neue"/>
                <a:sym typeface="Helvetica Neue"/>
              </a:defRPr>
            </a:lvl7pPr>
            <a:lvl8pPr marL="0" marR="0" lvl="7" indent="0" algn="r">
              <a:spcBef>
                <a:spcPts val="0"/>
              </a:spcBef>
              <a:buNone/>
              <a:defRPr sz="1600">
                <a:solidFill>
                  <a:srgbClr val="1F497D"/>
                </a:solidFill>
                <a:latin typeface="Helvetica Neue"/>
                <a:ea typeface="Helvetica Neue"/>
                <a:cs typeface="Helvetica Neue"/>
                <a:sym typeface="Helvetica Neue"/>
              </a:defRPr>
            </a:lvl8pPr>
            <a:lvl9pPr marL="0" marR="0" lvl="8" indent="0" algn="r">
              <a:spcBef>
                <a:spcPts val="0"/>
              </a:spcBef>
              <a:buNone/>
              <a:defRPr sz="1600">
                <a:solidFill>
                  <a:srgbClr val="1F497D"/>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609441" y="1600201"/>
            <a:ext cx="10969943" cy="4525963"/>
          </a:xfrm>
          <a:prstGeom prst="rect">
            <a:avLst/>
          </a:prstGeom>
          <a:noFill/>
          <a:ln>
            <a:noFill/>
          </a:ln>
        </p:spPr>
        <p:txBody>
          <a:bodyPr spcFirstLastPara="1" wrap="square" lIns="121875" tIns="60925" rIns="121875" bIns="609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15"/>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6"/>
          <p:cNvSpPr txBox="1">
            <a:spLocks noGrp="1"/>
          </p:cNvSpPr>
          <p:nvPr>
            <p:ph type="body" idx="1"/>
          </p:nvPr>
        </p:nvSpPr>
        <p:spPr>
          <a:xfrm>
            <a:off x="609441" y="1600201"/>
            <a:ext cx="5383398" cy="4525963"/>
          </a:xfrm>
          <a:prstGeom prst="rect">
            <a:avLst/>
          </a:prstGeom>
          <a:noFill/>
          <a:ln>
            <a:noFill/>
          </a:ln>
        </p:spPr>
        <p:txBody>
          <a:bodyPr spcFirstLastPara="1" wrap="square" lIns="121875" tIns="60925" rIns="121875" bIns="60925" anchor="t" anchorCtr="0"/>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05" name="Google Shape;105;p16"/>
          <p:cNvSpPr txBox="1">
            <a:spLocks noGrp="1"/>
          </p:cNvSpPr>
          <p:nvPr>
            <p:ph type="body" idx="2"/>
          </p:nvPr>
        </p:nvSpPr>
        <p:spPr>
          <a:xfrm>
            <a:off x="6195986" y="1600201"/>
            <a:ext cx="5383398" cy="4525963"/>
          </a:xfrm>
          <a:prstGeom prst="rect">
            <a:avLst/>
          </a:prstGeom>
          <a:noFill/>
          <a:ln>
            <a:noFill/>
          </a:ln>
        </p:spPr>
        <p:txBody>
          <a:bodyPr spcFirstLastPara="1" wrap="square" lIns="121875" tIns="60925" rIns="121875" bIns="60925" anchor="t" anchorCtr="0"/>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06" name="Google Shape;106;p16"/>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7"/>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7"/>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3"/>
        <p:cNvGrpSpPr/>
        <p:nvPr/>
      </p:nvGrpSpPr>
      <p:grpSpPr>
        <a:xfrm>
          <a:off x="0" y="0"/>
          <a:ext cx="0" cy="0"/>
          <a:chOff x="0" y="0"/>
          <a:chExt cx="0" cy="0"/>
        </a:xfrm>
      </p:grpSpPr>
      <p:sp>
        <p:nvSpPr>
          <p:cNvPr id="124" name="Google Shape;124;p19"/>
          <p:cNvSpPr txBox="1">
            <a:spLocks noGrp="1"/>
          </p:cNvSpPr>
          <p:nvPr>
            <p:ph type="ctrTitle"/>
          </p:nvPr>
        </p:nvSpPr>
        <p:spPr>
          <a:xfrm>
            <a:off x="914162" y="2130426"/>
            <a:ext cx="10360501" cy="1470025"/>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19"/>
          <p:cNvSpPr txBox="1">
            <a:spLocks noGrp="1"/>
          </p:cNvSpPr>
          <p:nvPr>
            <p:ph type="subTitle" idx="1"/>
          </p:nvPr>
        </p:nvSpPr>
        <p:spPr>
          <a:xfrm>
            <a:off x="1828324" y="3886200"/>
            <a:ext cx="8532178" cy="1752600"/>
          </a:xfrm>
          <a:prstGeom prst="rect">
            <a:avLst/>
          </a:prstGeom>
          <a:noFill/>
          <a:ln>
            <a:noFill/>
          </a:ln>
        </p:spPr>
        <p:txBody>
          <a:bodyPr spcFirstLastPara="1" wrap="square" lIns="121875" tIns="60925" rIns="121875" bIns="60925" anchor="t" anchorCtr="0"/>
          <a:lstStyle>
            <a:lvl1pPr lvl="0" algn="ctr">
              <a:spcBef>
                <a:spcPts val="860"/>
              </a:spcBef>
              <a:spcAft>
                <a:spcPts val="0"/>
              </a:spcAft>
              <a:buClr>
                <a:srgbClr val="888888"/>
              </a:buClr>
              <a:buSzPts val="4300"/>
              <a:buNone/>
              <a:defRPr>
                <a:solidFill>
                  <a:srgbClr val="888888"/>
                </a:solidFill>
              </a:defRPr>
            </a:lvl1pPr>
            <a:lvl2pPr lvl="1" algn="ctr">
              <a:spcBef>
                <a:spcPts val="740"/>
              </a:spcBef>
              <a:spcAft>
                <a:spcPts val="0"/>
              </a:spcAft>
              <a:buClr>
                <a:srgbClr val="888888"/>
              </a:buClr>
              <a:buSzPts val="3700"/>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40"/>
              </a:spcBef>
              <a:spcAft>
                <a:spcPts val="0"/>
              </a:spcAft>
              <a:buClr>
                <a:srgbClr val="888888"/>
              </a:buClr>
              <a:buSzPts val="2700"/>
              <a:buNone/>
              <a:defRPr>
                <a:solidFill>
                  <a:srgbClr val="888888"/>
                </a:solidFill>
              </a:defRPr>
            </a:lvl4pPr>
            <a:lvl5pPr lvl="4" algn="ctr">
              <a:spcBef>
                <a:spcPts val="540"/>
              </a:spcBef>
              <a:spcAft>
                <a:spcPts val="0"/>
              </a:spcAft>
              <a:buClr>
                <a:srgbClr val="888888"/>
              </a:buClr>
              <a:buSzPts val="27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a:endParaRPr/>
          </a:p>
        </p:txBody>
      </p:sp>
      <p:sp>
        <p:nvSpPr>
          <p:cNvPr id="126" name="Google Shape;126;p19"/>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9"/>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962833" y="4406901"/>
            <a:ext cx="10360501" cy="1362075"/>
          </a:xfrm>
          <a:prstGeom prst="rect">
            <a:avLst/>
          </a:prstGeom>
          <a:noFill/>
          <a:ln>
            <a:noFill/>
          </a:ln>
        </p:spPr>
        <p:txBody>
          <a:bodyPr spcFirstLastPara="1" wrap="square" lIns="121875" tIns="60925" rIns="121875" bIns="60925" anchor="t" anchorCtr="0"/>
          <a:lstStyle>
            <a:lvl1pPr lvl="0" algn="l">
              <a:spcBef>
                <a:spcPts val="0"/>
              </a:spcBef>
              <a:spcAft>
                <a:spcPts val="0"/>
              </a:spcAft>
              <a:buClr>
                <a:schemeClr val="dk1"/>
              </a:buClr>
              <a:buSzPts val="5300"/>
              <a:buFont typeface="Calibri"/>
              <a:buNone/>
              <a:defRPr sz="53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0"/>
          <p:cNvSpPr txBox="1">
            <a:spLocks noGrp="1"/>
          </p:cNvSpPr>
          <p:nvPr>
            <p:ph type="body" idx="1"/>
          </p:nvPr>
        </p:nvSpPr>
        <p:spPr>
          <a:xfrm>
            <a:off x="962833" y="2906713"/>
            <a:ext cx="10360501" cy="1500187"/>
          </a:xfrm>
          <a:prstGeom prst="rect">
            <a:avLst/>
          </a:prstGeom>
          <a:noFill/>
          <a:ln>
            <a:noFill/>
          </a:ln>
        </p:spPr>
        <p:txBody>
          <a:bodyPr spcFirstLastPara="1" wrap="square" lIns="121875" tIns="60925" rIns="121875" bIns="60925" anchor="b" anchorCtr="0"/>
          <a:lstStyle>
            <a:lvl1pPr marL="457200" lvl="0" indent="-228600" algn="l">
              <a:spcBef>
                <a:spcPts val="540"/>
              </a:spcBef>
              <a:spcAft>
                <a:spcPts val="0"/>
              </a:spcAft>
              <a:buClr>
                <a:srgbClr val="888888"/>
              </a:buClr>
              <a:buSzPts val="2700"/>
              <a:buNone/>
              <a:defRPr sz="2700">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0"/>
              </a:spcBef>
              <a:spcAft>
                <a:spcPts val="0"/>
              </a:spcAft>
              <a:buClr>
                <a:srgbClr val="888888"/>
              </a:buClr>
              <a:buSzPts val="2100"/>
              <a:buNone/>
              <a:defRPr sz="2100">
                <a:solidFill>
                  <a:srgbClr val="888888"/>
                </a:solidFill>
              </a:defRPr>
            </a:lvl3pPr>
            <a:lvl4pPr marL="1828800" lvl="3" indent="-228600" algn="l">
              <a:spcBef>
                <a:spcPts val="380"/>
              </a:spcBef>
              <a:spcAft>
                <a:spcPts val="0"/>
              </a:spcAft>
              <a:buClr>
                <a:srgbClr val="888888"/>
              </a:buClr>
              <a:buSzPts val="1900"/>
              <a:buNone/>
              <a:defRPr sz="1900">
                <a:solidFill>
                  <a:srgbClr val="888888"/>
                </a:solidFill>
              </a:defRPr>
            </a:lvl4pPr>
            <a:lvl5pPr marL="2286000" lvl="4" indent="-228600" algn="l">
              <a:spcBef>
                <a:spcPts val="380"/>
              </a:spcBef>
              <a:spcAft>
                <a:spcPts val="0"/>
              </a:spcAft>
              <a:buClr>
                <a:srgbClr val="888888"/>
              </a:buClr>
              <a:buSzPts val="1900"/>
              <a:buNone/>
              <a:defRPr sz="1900">
                <a:solidFill>
                  <a:srgbClr val="888888"/>
                </a:solidFill>
              </a:defRPr>
            </a:lvl5pPr>
            <a:lvl6pPr marL="2743200" lvl="5" indent="-228600" algn="l">
              <a:spcBef>
                <a:spcPts val="380"/>
              </a:spcBef>
              <a:spcAft>
                <a:spcPts val="0"/>
              </a:spcAft>
              <a:buClr>
                <a:srgbClr val="888888"/>
              </a:buClr>
              <a:buSzPts val="1900"/>
              <a:buNone/>
              <a:defRPr sz="1900">
                <a:solidFill>
                  <a:srgbClr val="888888"/>
                </a:solidFill>
              </a:defRPr>
            </a:lvl6pPr>
            <a:lvl7pPr marL="3200400" lvl="6" indent="-228600" algn="l">
              <a:spcBef>
                <a:spcPts val="380"/>
              </a:spcBef>
              <a:spcAft>
                <a:spcPts val="0"/>
              </a:spcAft>
              <a:buClr>
                <a:srgbClr val="888888"/>
              </a:buClr>
              <a:buSzPts val="1900"/>
              <a:buNone/>
              <a:defRPr sz="1900">
                <a:solidFill>
                  <a:srgbClr val="888888"/>
                </a:solidFill>
              </a:defRPr>
            </a:lvl7pPr>
            <a:lvl8pPr marL="3657600" lvl="7" indent="-228600" algn="l">
              <a:spcBef>
                <a:spcPts val="380"/>
              </a:spcBef>
              <a:spcAft>
                <a:spcPts val="0"/>
              </a:spcAft>
              <a:buClr>
                <a:srgbClr val="888888"/>
              </a:buClr>
              <a:buSzPts val="1900"/>
              <a:buNone/>
              <a:defRPr sz="1900">
                <a:solidFill>
                  <a:srgbClr val="888888"/>
                </a:solidFill>
              </a:defRPr>
            </a:lvl8pPr>
            <a:lvl9pPr marL="4114800" lvl="8" indent="-228600" algn="l">
              <a:spcBef>
                <a:spcPts val="380"/>
              </a:spcBef>
              <a:spcAft>
                <a:spcPts val="0"/>
              </a:spcAft>
              <a:buClr>
                <a:srgbClr val="888888"/>
              </a:buClr>
              <a:buSzPts val="1900"/>
              <a:buNone/>
              <a:defRPr sz="1900">
                <a:solidFill>
                  <a:srgbClr val="888888"/>
                </a:solidFill>
              </a:defRPr>
            </a:lvl9pPr>
          </a:lstStyle>
          <a:p>
            <a:endParaRPr/>
          </a:p>
        </p:txBody>
      </p:sp>
      <p:sp>
        <p:nvSpPr>
          <p:cNvPr id="132" name="Google Shape;132;p20"/>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0"/>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0"/>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p21"/>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1"/>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1"/>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609443" y="273049"/>
            <a:ext cx="4010039" cy="1162051"/>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2"/>
          <p:cNvSpPr txBox="1">
            <a:spLocks noGrp="1"/>
          </p:cNvSpPr>
          <p:nvPr>
            <p:ph type="body" idx="1"/>
          </p:nvPr>
        </p:nvSpPr>
        <p:spPr>
          <a:xfrm>
            <a:off x="4765492" y="273052"/>
            <a:ext cx="6813892" cy="5853113"/>
          </a:xfrm>
          <a:prstGeom prst="rect">
            <a:avLst/>
          </a:prstGeom>
          <a:noFill/>
          <a:ln>
            <a:noFill/>
          </a:ln>
        </p:spPr>
        <p:txBody>
          <a:bodyPr spcFirstLastPara="1" wrap="square" lIns="121875" tIns="60925" rIns="121875" bIns="60925" anchor="t" anchorCtr="0"/>
          <a:lstStyle>
            <a:lvl1pPr marL="457200" lvl="0" indent="-501650" algn="l">
              <a:spcBef>
                <a:spcPts val="860"/>
              </a:spcBef>
              <a:spcAft>
                <a:spcPts val="0"/>
              </a:spcAft>
              <a:buClr>
                <a:schemeClr val="dk1"/>
              </a:buClr>
              <a:buSzPts val="4300"/>
              <a:buChar char="•"/>
              <a:defRPr sz="4300"/>
            </a:lvl1pPr>
            <a:lvl2pPr marL="914400" lvl="1" indent="-463550" algn="l">
              <a:spcBef>
                <a:spcPts val="740"/>
              </a:spcBef>
              <a:spcAft>
                <a:spcPts val="0"/>
              </a:spcAft>
              <a:buClr>
                <a:schemeClr val="dk1"/>
              </a:buClr>
              <a:buSzPts val="3700"/>
              <a:buChar char="–"/>
              <a:defRPr sz="3700"/>
            </a:lvl2pPr>
            <a:lvl3pPr marL="1371600" lvl="2" indent="-431800" algn="l">
              <a:spcBef>
                <a:spcPts val="640"/>
              </a:spcBef>
              <a:spcAft>
                <a:spcPts val="0"/>
              </a:spcAft>
              <a:buClr>
                <a:schemeClr val="dk1"/>
              </a:buClr>
              <a:buSzPts val="3200"/>
              <a:buChar char="•"/>
              <a:defRPr sz="3200"/>
            </a:lvl3pPr>
            <a:lvl4pPr marL="1828800" lvl="3" indent="-400050" algn="l">
              <a:spcBef>
                <a:spcPts val="540"/>
              </a:spcBef>
              <a:spcAft>
                <a:spcPts val="0"/>
              </a:spcAft>
              <a:buClr>
                <a:schemeClr val="dk1"/>
              </a:buClr>
              <a:buSzPts val="2700"/>
              <a:buChar char="–"/>
              <a:defRPr sz="2700"/>
            </a:lvl4pPr>
            <a:lvl5pPr marL="2286000" lvl="4" indent="-400050" algn="l">
              <a:spcBef>
                <a:spcPts val="540"/>
              </a:spcBef>
              <a:spcAft>
                <a:spcPts val="0"/>
              </a:spcAft>
              <a:buClr>
                <a:schemeClr val="dk1"/>
              </a:buClr>
              <a:buSzPts val="2700"/>
              <a:buChar char="»"/>
              <a:defRPr sz="27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142" name="Google Shape;142;p22"/>
          <p:cNvSpPr txBox="1">
            <a:spLocks noGrp="1"/>
          </p:cNvSpPr>
          <p:nvPr>
            <p:ph type="body" idx="2"/>
          </p:nvPr>
        </p:nvSpPr>
        <p:spPr>
          <a:xfrm>
            <a:off x="609443" y="1435102"/>
            <a:ext cx="4010039" cy="4691063"/>
          </a:xfrm>
          <a:prstGeom prst="rect">
            <a:avLst/>
          </a:prstGeom>
          <a:noFill/>
          <a:ln>
            <a:noFill/>
          </a:ln>
        </p:spPr>
        <p:txBody>
          <a:bodyPr spcFirstLastPara="1" wrap="square" lIns="121875" tIns="60925" rIns="121875" bIns="60925" anchor="t" anchorCtr="0"/>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3" name="Google Shape;143;p22"/>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2"/>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2"/>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09441" y="1600201"/>
            <a:ext cx="10969943" cy="4525963"/>
          </a:xfrm>
          <a:prstGeom prst="rect">
            <a:avLst/>
          </a:prstGeom>
          <a:noFill/>
          <a:ln>
            <a:noFill/>
          </a:ln>
        </p:spPr>
        <p:txBody>
          <a:bodyPr spcFirstLastPara="1" wrap="square" lIns="121875" tIns="60925" rIns="121875" bIns="609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2389095" y="4800600"/>
            <a:ext cx="7313295" cy="566739"/>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3"/>
          <p:cNvSpPr>
            <a:spLocks noGrp="1"/>
          </p:cNvSpPr>
          <p:nvPr>
            <p:ph type="pic" idx="2"/>
          </p:nvPr>
        </p:nvSpPr>
        <p:spPr>
          <a:xfrm>
            <a:off x="2389095" y="612775"/>
            <a:ext cx="7313295" cy="4114800"/>
          </a:xfrm>
          <a:prstGeom prst="rect">
            <a:avLst/>
          </a:prstGeom>
          <a:noFill/>
          <a:ln>
            <a:noFill/>
          </a:ln>
        </p:spPr>
        <p:txBody>
          <a:bodyPr spcFirstLastPara="1" wrap="square" lIns="121875" tIns="60925" rIns="121875" bIns="60925" anchor="t" anchorCtr="0"/>
          <a:lstStyle>
            <a:lvl1pPr marR="0" lvl="0" algn="l" rtl="0">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1pPr>
            <a:lvl2pPr marR="0" lvl="1" algn="l" rtl="0">
              <a:spcBef>
                <a:spcPts val="740"/>
              </a:spcBef>
              <a:spcAft>
                <a:spcPts val="0"/>
              </a:spcAft>
              <a:buClr>
                <a:schemeClr val="dk1"/>
              </a:buClr>
              <a:buSzPts val="3700"/>
              <a:buFont typeface="Arial"/>
              <a:buNone/>
              <a:defRPr sz="3700"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4pPr>
            <a:lvl5pPr marR="0" lvl="4"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5pPr>
            <a:lvl6pPr marR="0" lvl="5"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6pPr>
            <a:lvl7pPr marR="0" lvl="6"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7pPr>
            <a:lvl8pPr marR="0" lvl="7"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8pPr>
            <a:lvl9pPr marR="0" lvl="8"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149" name="Google Shape;149;p23"/>
          <p:cNvSpPr txBox="1">
            <a:spLocks noGrp="1"/>
          </p:cNvSpPr>
          <p:nvPr>
            <p:ph type="body" idx="1"/>
          </p:nvPr>
        </p:nvSpPr>
        <p:spPr>
          <a:xfrm>
            <a:off x="2389095" y="5367338"/>
            <a:ext cx="7313295" cy="804863"/>
          </a:xfrm>
          <a:prstGeom prst="rect">
            <a:avLst/>
          </a:prstGeom>
          <a:noFill/>
          <a:ln>
            <a:noFill/>
          </a:ln>
        </p:spPr>
        <p:txBody>
          <a:bodyPr spcFirstLastPara="1" wrap="square" lIns="121875" tIns="60925" rIns="121875" bIns="60925" anchor="t" anchorCtr="0"/>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50" name="Google Shape;150;p23"/>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3831431" y="-1621789"/>
            <a:ext cx="4525963" cy="10969943"/>
          </a:xfrm>
          <a:prstGeom prst="rect">
            <a:avLst/>
          </a:prstGeom>
          <a:noFill/>
          <a:ln>
            <a:noFill/>
          </a:ln>
        </p:spPr>
        <p:txBody>
          <a:bodyPr spcFirstLastPara="1" wrap="square" lIns="121875" tIns="60925" rIns="121875" bIns="609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rot="5400000">
            <a:off x="7282379" y="1829159"/>
            <a:ext cx="5851525" cy="2742486"/>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5"/>
          <p:cNvSpPr txBox="1">
            <a:spLocks noGrp="1"/>
          </p:cNvSpPr>
          <p:nvPr>
            <p:ph type="body" idx="1"/>
          </p:nvPr>
        </p:nvSpPr>
        <p:spPr>
          <a:xfrm rot="5400000">
            <a:off x="1695833" y="-811754"/>
            <a:ext cx="5851525" cy="8024310"/>
          </a:xfrm>
          <a:prstGeom prst="rect">
            <a:avLst/>
          </a:prstGeom>
          <a:noFill/>
          <a:ln>
            <a:noFill/>
          </a:ln>
        </p:spPr>
        <p:txBody>
          <a:bodyPr spcFirstLastPara="1" wrap="square" lIns="121875" tIns="60925" rIns="121875" bIns="609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2" name="Google Shape;162;p25"/>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5"/>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5"/>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65"/>
        <p:cNvGrpSpPr/>
        <p:nvPr/>
      </p:nvGrpSpPr>
      <p:grpSpPr>
        <a:xfrm>
          <a:off x="0" y="0"/>
          <a:ext cx="0" cy="0"/>
          <a:chOff x="0" y="0"/>
          <a:chExt cx="0" cy="0"/>
        </a:xfrm>
      </p:grpSpPr>
      <p:sp>
        <p:nvSpPr>
          <p:cNvPr id="166" name="Google Shape;166;p26"/>
          <p:cNvSpPr txBox="1">
            <a:spLocks noGrp="1"/>
          </p:cNvSpPr>
          <p:nvPr>
            <p:ph type="body" idx="1"/>
          </p:nvPr>
        </p:nvSpPr>
        <p:spPr>
          <a:xfrm>
            <a:off x="609441" y="1143000"/>
            <a:ext cx="5385514" cy="1031875"/>
          </a:xfrm>
          <a:prstGeom prst="rect">
            <a:avLst/>
          </a:prstGeom>
          <a:noFill/>
          <a:ln>
            <a:noFill/>
          </a:ln>
        </p:spPr>
        <p:txBody>
          <a:bodyPr spcFirstLastPara="1" wrap="square" lIns="121875" tIns="60925" rIns="121875" bIns="60925" anchor="b" anchorCtr="0"/>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167" name="Google Shape;167;p26"/>
          <p:cNvSpPr txBox="1">
            <a:spLocks noGrp="1"/>
          </p:cNvSpPr>
          <p:nvPr>
            <p:ph type="body" idx="2"/>
          </p:nvPr>
        </p:nvSpPr>
        <p:spPr>
          <a:xfrm>
            <a:off x="609441" y="2174875"/>
            <a:ext cx="5385514" cy="3951288"/>
          </a:xfrm>
          <a:prstGeom prst="rect">
            <a:avLst/>
          </a:prstGeom>
          <a:noFill/>
          <a:ln>
            <a:noFill/>
          </a:ln>
        </p:spPr>
        <p:txBody>
          <a:bodyPr spcFirstLastPara="1" wrap="square" lIns="121875" tIns="60925" rIns="121875" bIns="60925" anchor="t" anchorCtr="0"/>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168" name="Google Shape;168;p26"/>
          <p:cNvSpPr txBox="1">
            <a:spLocks noGrp="1"/>
          </p:cNvSpPr>
          <p:nvPr>
            <p:ph type="body" idx="3"/>
          </p:nvPr>
        </p:nvSpPr>
        <p:spPr>
          <a:xfrm>
            <a:off x="6191756" y="1143000"/>
            <a:ext cx="5387630" cy="1031875"/>
          </a:xfrm>
          <a:prstGeom prst="rect">
            <a:avLst/>
          </a:prstGeom>
          <a:noFill/>
          <a:ln>
            <a:noFill/>
          </a:ln>
        </p:spPr>
        <p:txBody>
          <a:bodyPr spcFirstLastPara="1" wrap="square" lIns="121875" tIns="60925" rIns="121875" bIns="60925" anchor="b" anchorCtr="0"/>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169" name="Google Shape;169;p26"/>
          <p:cNvSpPr txBox="1">
            <a:spLocks noGrp="1"/>
          </p:cNvSpPr>
          <p:nvPr>
            <p:ph type="body" idx="4"/>
          </p:nvPr>
        </p:nvSpPr>
        <p:spPr>
          <a:xfrm>
            <a:off x="6191756" y="2174875"/>
            <a:ext cx="5387630" cy="3951288"/>
          </a:xfrm>
          <a:prstGeom prst="rect">
            <a:avLst/>
          </a:prstGeom>
          <a:noFill/>
          <a:ln>
            <a:noFill/>
          </a:ln>
        </p:spPr>
        <p:txBody>
          <a:bodyPr spcFirstLastPara="1" wrap="square" lIns="121875" tIns="60925" rIns="121875" bIns="60925" anchor="t" anchorCtr="0"/>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170" name="Google Shape;170;p26"/>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marR="0" lvl="0" indent="0" algn="r">
              <a:spcBef>
                <a:spcPts val="0"/>
              </a:spcBef>
              <a:buNone/>
              <a:defRPr sz="1600">
                <a:solidFill>
                  <a:srgbClr val="1F497D"/>
                </a:solidFill>
                <a:latin typeface="Helvetica Neue"/>
                <a:ea typeface="Helvetica Neue"/>
                <a:cs typeface="Helvetica Neue"/>
                <a:sym typeface="Helvetica Neue"/>
              </a:defRPr>
            </a:lvl1pPr>
            <a:lvl2pPr marL="0" marR="0" lvl="1" indent="0" algn="r">
              <a:spcBef>
                <a:spcPts val="0"/>
              </a:spcBef>
              <a:buNone/>
              <a:defRPr sz="1600">
                <a:solidFill>
                  <a:srgbClr val="1F497D"/>
                </a:solidFill>
                <a:latin typeface="Helvetica Neue"/>
                <a:ea typeface="Helvetica Neue"/>
                <a:cs typeface="Helvetica Neue"/>
                <a:sym typeface="Helvetica Neue"/>
              </a:defRPr>
            </a:lvl2pPr>
            <a:lvl3pPr marL="0" marR="0" lvl="2" indent="0" algn="r">
              <a:spcBef>
                <a:spcPts val="0"/>
              </a:spcBef>
              <a:buNone/>
              <a:defRPr sz="1600">
                <a:solidFill>
                  <a:srgbClr val="1F497D"/>
                </a:solidFill>
                <a:latin typeface="Helvetica Neue"/>
                <a:ea typeface="Helvetica Neue"/>
                <a:cs typeface="Helvetica Neue"/>
                <a:sym typeface="Helvetica Neue"/>
              </a:defRPr>
            </a:lvl3pPr>
            <a:lvl4pPr marL="0" marR="0" lvl="3" indent="0" algn="r">
              <a:spcBef>
                <a:spcPts val="0"/>
              </a:spcBef>
              <a:buNone/>
              <a:defRPr sz="1600">
                <a:solidFill>
                  <a:srgbClr val="1F497D"/>
                </a:solidFill>
                <a:latin typeface="Helvetica Neue"/>
                <a:ea typeface="Helvetica Neue"/>
                <a:cs typeface="Helvetica Neue"/>
                <a:sym typeface="Helvetica Neue"/>
              </a:defRPr>
            </a:lvl4pPr>
            <a:lvl5pPr marL="0" marR="0" lvl="4" indent="0" algn="r">
              <a:spcBef>
                <a:spcPts val="0"/>
              </a:spcBef>
              <a:buNone/>
              <a:defRPr sz="1600">
                <a:solidFill>
                  <a:srgbClr val="1F497D"/>
                </a:solidFill>
                <a:latin typeface="Helvetica Neue"/>
                <a:ea typeface="Helvetica Neue"/>
                <a:cs typeface="Helvetica Neue"/>
                <a:sym typeface="Helvetica Neue"/>
              </a:defRPr>
            </a:lvl5pPr>
            <a:lvl6pPr marL="0" marR="0" lvl="5" indent="0" algn="r">
              <a:spcBef>
                <a:spcPts val="0"/>
              </a:spcBef>
              <a:buNone/>
              <a:defRPr sz="1600">
                <a:solidFill>
                  <a:srgbClr val="1F497D"/>
                </a:solidFill>
                <a:latin typeface="Helvetica Neue"/>
                <a:ea typeface="Helvetica Neue"/>
                <a:cs typeface="Helvetica Neue"/>
                <a:sym typeface="Helvetica Neue"/>
              </a:defRPr>
            </a:lvl6pPr>
            <a:lvl7pPr marL="0" marR="0" lvl="6" indent="0" algn="r">
              <a:spcBef>
                <a:spcPts val="0"/>
              </a:spcBef>
              <a:buNone/>
              <a:defRPr sz="1600">
                <a:solidFill>
                  <a:srgbClr val="1F497D"/>
                </a:solidFill>
                <a:latin typeface="Helvetica Neue"/>
                <a:ea typeface="Helvetica Neue"/>
                <a:cs typeface="Helvetica Neue"/>
                <a:sym typeface="Helvetica Neue"/>
              </a:defRPr>
            </a:lvl7pPr>
            <a:lvl8pPr marL="0" marR="0" lvl="7" indent="0" algn="r">
              <a:spcBef>
                <a:spcPts val="0"/>
              </a:spcBef>
              <a:buNone/>
              <a:defRPr sz="1600">
                <a:solidFill>
                  <a:srgbClr val="1F497D"/>
                </a:solidFill>
                <a:latin typeface="Helvetica Neue"/>
                <a:ea typeface="Helvetica Neue"/>
                <a:cs typeface="Helvetica Neue"/>
                <a:sym typeface="Helvetica Neue"/>
              </a:defRPr>
            </a:lvl8pPr>
            <a:lvl9pPr marL="0" marR="0" lvl="8" indent="0" algn="r">
              <a:spcBef>
                <a:spcPts val="0"/>
              </a:spcBef>
              <a:buNone/>
              <a:defRPr sz="1600">
                <a:solidFill>
                  <a:srgbClr val="1F497D"/>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59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09441" y="1535113"/>
            <a:ext cx="5385514" cy="639763"/>
          </a:xfrm>
          <a:prstGeom prst="rect">
            <a:avLst/>
          </a:prstGeom>
          <a:noFill/>
          <a:ln>
            <a:noFill/>
          </a:ln>
        </p:spPr>
        <p:txBody>
          <a:bodyPr spcFirstLastPara="1" wrap="square" lIns="121875" tIns="60925" rIns="121875" bIns="60925" anchor="b" anchorCtr="0"/>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43" name="Google Shape;43;p6"/>
          <p:cNvSpPr txBox="1">
            <a:spLocks noGrp="1"/>
          </p:cNvSpPr>
          <p:nvPr>
            <p:ph type="body" idx="2"/>
          </p:nvPr>
        </p:nvSpPr>
        <p:spPr>
          <a:xfrm>
            <a:off x="609441" y="2174875"/>
            <a:ext cx="5385514" cy="3951288"/>
          </a:xfrm>
          <a:prstGeom prst="rect">
            <a:avLst/>
          </a:prstGeom>
          <a:noFill/>
          <a:ln>
            <a:noFill/>
          </a:ln>
        </p:spPr>
        <p:txBody>
          <a:bodyPr spcFirstLastPara="1" wrap="square" lIns="121875" tIns="60925" rIns="121875" bIns="60925" anchor="t" anchorCtr="0"/>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44" name="Google Shape;44;p6"/>
          <p:cNvSpPr txBox="1">
            <a:spLocks noGrp="1"/>
          </p:cNvSpPr>
          <p:nvPr>
            <p:ph type="body" idx="3"/>
          </p:nvPr>
        </p:nvSpPr>
        <p:spPr>
          <a:xfrm>
            <a:off x="6191756" y="1535113"/>
            <a:ext cx="5387630" cy="639763"/>
          </a:xfrm>
          <a:prstGeom prst="rect">
            <a:avLst/>
          </a:prstGeom>
          <a:noFill/>
          <a:ln>
            <a:noFill/>
          </a:ln>
        </p:spPr>
        <p:txBody>
          <a:bodyPr spcFirstLastPara="1" wrap="square" lIns="121875" tIns="60925" rIns="121875" bIns="60925" anchor="b" anchorCtr="0"/>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45" name="Google Shape;45;p6"/>
          <p:cNvSpPr txBox="1">
            <a:spLocks noGrp="1"/>
          </p:cNvSpPr>
          <p:nvPr>
            <p:ph type="body" idx="4"/>
          </p:nvPr>
        </p:nvSpPr>
        <p:spPr>
          <a:xfrm>
            <a:off x="6191756" y="2174875"/>
            <a:ext cx="5387630" cy="3951288"/>
          </a:xfrm>
          <a:prstGeom prst="rect">
            <a:avLst/>
          </a:prstGeom>
          <a:noFill/>
          <a:ln>
            <a:noFill/>
          </a:ln>
        </p:spPr>
        <p:txBody>
          <a:bodyPr spcFirstLastPara="1" wrap="square" lIns="121875" tIns="60925" rIns="121875" bIns="60925" anchor="t" anchorCtr="0"/>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46" name="Google Shape;46;p6"/>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6389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62833" y="4406901"/>
            <a:ext cx="10360501" cy="1362075"/>
          </a:xfrm>
          <a:prstGeom prst="rect">
            <a:avLst/>
          </a:prstGeom>
          <a:noFill/>
          <a:ln>
            <a:noFill/>
          </a:ln>
        </p:spPr>
        <p:txBody>
          <a:bodyPr spcFirstLastPara="1" wrap="square" lIns="121875" tIns="60925" rIns="121875" bIns="60925" anchor="t" anchorCtr="0"/>
          <a:lstStyle>
            <a:lvl1pPr lvl="0" algn="l">
              <a:spcBef>
                <a:spcPts val="0"/>
              </a:spcBef>
              <a:spcAft>
                <a:spcPts val="0"/>
              </a:spcAft>
              <a:buClr>
                <a:schemeClr val="dk1"/>
              </a:buClr>
              <a:buSzPts val="5300"/>
              <a:buFont typeface="Calibri"/>
              <a:buNone/>
              <a:defRPr sz="53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962833" y="2906713"/>
            <a:ext cx="10360501" cy="1500187"/>
          </a:xfrm>
          <a:prstGeom prst="rect">
            <a:avLst/>
          </a:prstGeom>
          <a:noFill/>
          <a:ln>
            <a:noFill/>
          </a:ln>
        </p:spPr>
        <p:txBody>
          <a:bodyPr spcFirstLastPara="1" wrap="square" lIns="121875" tIns="60925" rIns="121875" bIns="60925" anchor="b" anchorCtr="0"/>
          <a:lstStyle>
            <a:lvl1pPr marL="457200" lvl="0" indent="-228600" algn="l">
              <a:spcBef>
                <a:spcPts val="540"/>
              </a:spcBef>
              <a:spcAft>
                <a:spcPts val="0"/>
              </a:spcAft>
              <a:buClr>
                <a:srgbClr val="888888"/>
              </a:buClr>
              <a:buSzPts val="2700"/>
              <a:buNone/>
              <a:defRPr sz="2700">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0"/>
              </a:spcBef>
              <a:spcAft>
                <a:spcPts val="0"/>
              </a:spcAft>
              <a:buClr>
                <a:srgbClr val="888888"/>
              </a:buClr>
              <a:buSzPts val="2100"/>
              <a:buNone/>
              <a:defRPr sz="2100">
                <a:solidFill>
                  <a:srgbClr val="888888"/>
                </a:solidFill>
              </a:defRPr>
            </a:lvl3pPr>
            <a:lvl4pPr marL="1828800" lvl="3" indent="-228600" algn="l">
              <a:spcBef>
                <a:spcPts val="380"/>
              </a:spcBef>
              <a:spcAft>
                <a:spcPts val="0"/>
              </a:spcAft>
              <a:buClr>
                <a:srgbClr val="888888"/>
              </a:buClr>
              <a:buSzPts val="1900"/>
              <a:buNone/>
              <a:defRPr sz="1900">
                <a:solidFill>
                  <a:srgbClr val="888888"/>
                </a:solidFill>
              </a:defRPr>
            </a:lvl4pPr>
            <a:lvl5pPr marL="2286000" lvl="4" indent="-228600" algn="l">
              <a:spcBef>
                <a:spcPts val="380"/>
              </a:spcBef>
              <a:spcAft>
                <a:spcPts val="0"/>
              </a:spcAft>
              <a:buClr>
                <a:srgbClr val="888888"/>
              </a:buClr>
              <a:buSzPts val="1900"/>
              <a:buNone/>
              <a:defRPr sz="1900">
                <a:solidFill>
                  <a:srgbClr val="888888"/>
                </a:solidFill>
              </a:defRPr>
            </a:lvl5pPr>
            <a:lvl6pPr marL="2743200" lvl="5" indent="-228600" algn="l">
              <a:spcBef>
                <a:spcPts val="380"/>
              </a:spcBef>
              <a:spcAft>
                <a:spcPts val="0"/>
              </a:spcAft>
              <a:buClr>
                <a:srgbClr val="888888"/>
              </a:buClr>
              <a:buSzPts val="1900"/>
              <a:buNone/>
              <a:defRPr sz="1900">
                <a:solidFill>
                  <a:srgbClr val="888888"/>
                </a:solidFill>
              </a:defRPr>
            </a:lvl6pPr>
            <a:lvl7pPr marL="3200400" lvl="6" indent="-228600" algn="l">
              <a:spcBef>
                <a:spcPts val="380"/>
              </a:spcBef>
              <a:spcAft>
                <a:spcPts val="0"/>
              </a:spcAft>
              <a:buClr>
                <a:srgbClr val="888888"/>
              </a:buClr>
              <a:buSzPts val="1900"/>
              <a:buNone/>
              <a:defRPr sz="1900">
                <a:solidFill>
                  <a:srgbClr val="888888"/>
                </a:solidFill>
              </a:defRPr>
            </a:lvl7pPr>
            <a:lvl8pPr marL="3657600" lvl="7" indent="-228600" algn="l">
              <a:spcBef>
                <a:spcPts val="380"/>
              </a:spcBef>
              <a:spcAft>
                <a:spcPts val="0"/>
              </a:spcAft>
              <a:buClr>
                <a:srgbClr val="888888"/>
              </a:buClr>
              <a:buSzPts val="1900"/>
              <a:buNone/>
              <a:defRPr sz="1900">
                <a:solidFill>
                  <a:srgbClr val="888888"/>
                </a:solidFill>
              </a:defRPr>
            </a:lvl8pPr>
            <a:lvl9pPr marL="4114800" lvl="8" indent="-228600" algn="l">
              <a:spcBef>
                <a:spcPts val="380"/>
              </a:spcBef>
              <a:spcAft>
                <a:spcPts val="0"/>
              </a:spcAft>
              <a:buClr>
                <a:srgbClr val="888888"/>
              </a:buClr>
              <a:buSzPts val="1900"/>
              <a:buNone/>
              <a:defRPr sz="1900">
                <a:solidFill>
                  <a:srgbClr val="888888"/>
                </a:solidFill>
              </a:defRPr>
            </a:lvl9pPr>
          </a:lstStyle>
          <a:p>
            <a:endParaRPr/>
          </a:p>
        </p:txBody>
      </p:sp>
      <p:sp>
        <p:nvSpPr>
          <p:cNvPr id="30" name="Google Shape;30;p4"/>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09441" y="1600201"/>
            <a:ext cx="5383398" cy="4525963"/>
          </a:xfrm>
          <a:prstGeom prst="rect">
            <a:avLst/>
          </a:prstGeom>
          <a:noFill/>
          <a:ln>
            <a:noFill/>
          </a:ln>
        </p:spPr>
        <p:txBody>
          <a:bodyPr spcFirstLastPara="1" wrap="square" lIns="121875" tIns="60925" rIns="121875" bIns="60925" anchor="t" anchorCtr="0"/>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6" name="Google Shape;36;p5"/>
          <p:cNvSpPr txBox="1">
            <a:spLocks noGrp="1"/>
          </p:cNvSpPr>
          <p:nvPr>
            <p:ph type="body" idx="2"/>
          </p:nvPr>
        </p:nvSpPr>
        <p:spPr>
          <a:xfrm>
            <a:off x="6195986" y="1600201"/>
            <a:ext cx="5383398" cy="4525963"/>
          </a:xfrm>
          <a:prstGeom prst="rect">
            <a:avLst/>
          </a:prstGeom>
          <a:noFill/>
          <a:ln>
            <a:noFill/>
          </a:ln>
        </p:spPr>
        <p:txBody>
          <a:bodyPr spcFirstLastPara="1" wrap="square" lIns="121875" tIns="60925" rIns="121875" bIns="60925" anchor="t" anchorCtr="0"/>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7" name="Google Shape;37;p5"/>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59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09441" y="1535113"/>
            <a:ext cx="5385514" cy="639763"/>
          </a:xfrm>
          <a:prstGeom prst="rect">
            <a:avLst/>
          </a:prstGeom>
          <a:noFill/>
          <a:ln>
            <a:noFill/>
          </a:ln>
        </p:spPr>
        <p:txBody>
          <a:bodyPr spcFirstLastPara="1" wrap="square" lIns="121875" tIns="60925" rIns="121875" bIns="60925" anchor="b" anchorCtr="0"/>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43" name="Google Shape;43;p6"/>
          <p:cNvSpPr txBox="1">
            <a:spLocks noGrp="1"/>
          </p:cNvSpPr>
          <p:nvPr>
            <p:ph type="body" idx="2"/>
          </p:nvPr>
        </p:nvSpPr>
        <p:spPr>
          <a:xfrm>
            <a:off x="609441" y="2174875"/>
            <a:ext cx="5385514" cy="3951288"/>
          </a:xfrm>
          <a:prstGeom prst="rect">
            <a:avLst/>
          </a:prstGeom>
          <a:noFill/>
          <a:ln>
            <a:noFill/>
          </a:ln>
        </p:spPr>
        <p:txBody>
          <a:bodyPr spcFirstLastPara="1" wrap="square" lIns="121875" tIns="60925" rIns="121875" bIns="60925" anchor="t" anchorCtr="0"/>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44" name="Google Shape;44;p6"/>
          <p:cNvSpPr txBox="1">
            <a:spLocks noGrp="1"/>
          </p:cNvSpPr>
          <p:nvPr>
            <p:ph type="body" idx="3"/>
          </p:nvPr>
        </p:nvSpPr>
        <p:spPr>
          <a:xfrm>
            <a:off x="6191756" y="1535113"/>
            <a:ext cx="5387630" cy="639763"/>
          </a:xfrm>
          <a:prstGeom prst="rect">
            <a:avLst/>
          </a:prstGeom>
          <a:noFill/>
          <a:ln>
            <a:noFill/>
          </a:ln>
        </p:spPr>
        <p:txBody>
          <a:bodyPr spcFirstLastPara="1" wrap="square" lIns="121875" tIns="60925" rIns="121875" bIns="60925" anchor="b" anchorCtr="0"/>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45" name="Google Shape;45;p6"/>
          <p:cNvSpPr txBox="1">
            <a:spLocks noGrp="1"/>
          </p:cNvSpPr>
          <p:nvPr>
            <p:ph type="body" idx="4"/>
          </p:nvPr>
        </p:nvSpPr>
        <p:spPr>
          <a:xfrm>
            <a:off x="6191756" y="2174875"/>
            <a:ext cx="5387630" cy="3951288"/>
          </a:xfrm>
          <a:prstGeom prst="rect">
            <a:avLst/>
          </a:prstGeom>
          <a:noFill/>
          <a:ln>
            <a:noFill/>
          </a:ln>
        </p:spPr>
        <p:txBody>
          <a:bodyPr spcFirstLastPara="1" wrap="square" lIns="121875" tIns="60925" rIns="121875" bIns="60925" anchor="t" anchorCtr="0"/>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46" name="Google Shape;46;p6"/>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443" y="273049"/>
            <a:ext cx="4010039" cy="1162051"/>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765492" y="273052"/>
            <a:ext cx="6813892" cy="5853113"/>
          </a:xfrm>
          <a:prstGeom prst="rect">
            <a:avLst/>
          </a:prstGeom>
          <a:noFill/>
          <a:ln>
            <a:noFill/>
          </a:ln>
        </p:spPr>
        <p:txBody>
          <a:bodyPr spcFirstLastPara="1" wrap="square" lIns="121875" tIns="60925" rIns="121875" bIns="60925" anchor="t" anchorCtr="0"/>
          <a:lstStyle>
            <a:lvl1pPr marL="457200" lvl="0" indent="-501650" algn="l">
              <a:spcBef>
                <a:spcPts val="860"/>
              </a:spcBef>
              <a:spcAft>
                <a:spcPts val="0"/>
              </a:spcAft>
              <a:buClr>
                <a:schemeClr val="dk1"/>
              </a:buClr>
              <a:buSzPts val="4300"/>
              <a:buChar char="•"/>
              <a:defRPr sz="4300"/>
            </a:lvl1pPr>
            <a:lvl2pPr marL="914400" lvl="1" indent="-463550" algn="l">
              <a:spcBef>
                <a:spcPts val="740"/>
              </a:spcBef>
              <a:spcAft>
                <a:spcPts val="0"/>
              </a:spcAft>
              <a:buClr>
                <a:schemeClr val="dk1"/>
              </a:buClr>
              <a:buSzPts val="3700"/>
              <a:buChar char="–"/>
              <a:defRPr sz="3700"/>
            </a:lvl2pPr>
            <a:lvl3pPr marL="1371600" lvl="2" indent="-431800" algn="l">
              <a:spcBef>
                <a:spcPts val="640"/>
              </a:spcBef>
              <a:spcAft>
                <a:spcPts val="0"/>
              </a:spcAft>
              <a:buClr>
                <a:schemeClr val="dk1"/>
              </a:buClr>
              <a:buSzPts val="3200"/>
              <a:buChar char="•"/>
              <a:defRPr sz="3200"/>
            </a:lvl3pPr>
            <a:lvl4pPr marL="1828800" lvl="3" indent="-400050" algn="l">
              <a:spcBef>
                <a:spcPts val="540"/>
              </a:spcBef>
              <a:spcAft>
                <a:spcPts val="0"/>
              </a:spcAft>
              <a:buClr>
                <a:schemeClr val="dk1"/>
              </a:buClr>
              <a:buSzPts val="2700"/>
              <a:buChar char="–"/>
              <a:defRPr sz="2700"/>
            </a:lvl4pPr>
            <a:lvl5pPr marL="2286000" lvl="4" indent="-400050" algn="l">
              <a:spcBef>
                <a:spcPts val="540"/>
              </a:spcBef>
              <a:spcAft>
                <a:spcPts val="0"/>
              </a:spcAft>
              <a:buClr>
                <a:schemeClr val="dk1"/>
              </a:buClr>
              <a:buSzPts val="2700"/>
              <a:buChar char="»"/>
              <a:defRPr sz="27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61" name="Google Shape;61;p9"/>
          <p:cNvSpPr txBox="1">
            <a:spLocks noGrp="1"/>
          </p:cNvSpPr>
          <p:nvPr>
            <p:ph type="body" idx="2"/>
          </p:nvPr>
        </p:nvSpPr>
        <p:spPr>
          <a:xfrm>
            <a:off x="609443" y="1435102"/>
            <a:ext cx="4010039" cy="4691063"/>
          </a:xfrm>
          <a:prstGeom prst="rect">
            <a:avLst/>
          </a:prstGeom>
          <a:noFill/>
          <a:ln>
            <a:noFill/>
          </a:ln>
        </p:spPr>
        <p:txBody>
          <a:bodyPr spcFirstLastPara="1" wrap="square" lIns="121875" tIns="60925" rIns="121875" bIns="60925" anchor="t" anchorCtr="0"/>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62" name="Google Shape;62;p9"/>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095" y="4800600"/>
            <a:ext cx="7313295" cy="566739"/>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2389095" y="612775"/>
            <a:ext cx="7313295" cy="4114800"/>
          </a:xfrm>
          <a:prstGeom prst="rect">
            <a:avLst/>
          </a:prstGeom>
          <a:noFill/>
          <a:ln>
            <a:noFill/>
          </a:ln>
        </p:spPr>
        <p:txBody>
          <a:bodyPr spcFirstLastPara="1" wrap="square" lIns="121875" tIns="60925" rIns="121875" bIns="60925" anchor="t" anchorCtr="0"/>
          <a:lstStyle>
            <a:lvl1pPr marR="0" lvl="0" algn="l" rtl="0">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1pPr>
            <a:lvl2pPr marR="0" lvl="1" algn="l" rtl="0">
              <a:spcBef>
                <a:spcPts val="740"/>
              </a:spcBef>
              <a:spcAft>
                <a:spcPts val="0"/>
              </a:spcAft>
              <a:buClr>
                <a:schemeClr val="dk1"/>
              </a:buClr>
              <a:buSzPts val="3700"/>
              <a:buFont typeface="Arial"/>
              <a:buNone/>
              <a:defRPr sz="3700"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4pPr>
            <a:lvl5pPr marR="0" lvl="4"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5pPr>
            <a:lvl6pPr marR="0" lvl="5"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6pPr>
            <a:lvl7pPr marR="0" lvl="6"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7pPr>
            <a:lvl8pPr marR="0" lvl="7"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8pPr>
            <a:lvl9pPr marR="0" lvl="8"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2389095" y="5367338"/>
            <a:ext cx="7313295" cy="804863"/>
          </a:xfrm>
          <a:prstGeom prst="rect">
            <a:avLst/>
          </a:prstGeom>
          <a:noFill/>
          <a:ln>
            <a:noFill/>
          </a:ln>
        </p:spPr>
        <p:txBody>
          <a:bodyPr spcFirstLastPara="1" wrap="square" lIns="121875" tIns="60925" rIns="121875" bIns="60925" anchor="t" anchorCtr="0"/>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69" name="Google Shape;69;p10"/>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marR="0" lvl="0" algn="ctr" rtl="0">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441" y="1600201"/>
            <a:ext cx="10969943" cy="4525963"/>
          </a:xfrm>
          <a:prstGeom prst="rect">
            <a:avLst/>
          </a:prstGeom>
          <a:noFill/>
          <a:ln>
            <a:noFill/>
          </a:ln>
        </p:spPr>
        <p:txBody>
          <a:bodyPr spcFirstLastPara="1" wrap="square" lIns="121875" tIns="60925" rIns="121875" bIns="60925" anchor="t" anchorCtr="0"/>
          <a:lstStyle>
            <a:lvl1pPr marL="457200" marR="0" lvl="0"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spcBef>
                <a:spcPts val="74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dirty="0"/>
          </a:p>
        </p:txBody>
      </p:sp>
      <p:sp>
        <p:nvSpPr>
          <p:cNvPr id="12" name="Google Shape;12;p1"/>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 name="Rectangle 1">
            <a:extLst>
              <a:ext uri="{FF2B5EF4-FFF2-40B4-BE49-F238E27FC236}">
                <a16:creationId xmlns:a16="http://schemas.microsoft.com/office/drawing/2014/main" id="{FDADB3D3-64AC-B946-945E-67D1FA7139E8}"/>
              </a:ext>
            </a:extLst>
          </p:cNvPr>
          <p:cNvSpPr/>
          <p:nvPr userDrawn="1"/>
        </p:nvSpPr>
        <p:spPr>
          <a:xfrm>
            <a:off x="4395563" y="6308728"/>
            <a:ext cx="3628747" cy="413540"/>
          </a:xfrm>
          <a:prstGeom prst="rect">
            <a:avLst/>
          </a:prstGeom>
          <a:blipFill dpi="0" rotWithShape="1">
            <a:blip r:embed="rId1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609441" y="274637"/>
            <a:ext cx="10969943" cy="1143000"/>
          </a:xfrm>
          <a:prstGeom prst="rect">
            <a:avLst/>
          </a:prstGeom>
          <a:noFill/>
          <a:ln>
            <a:noFill/>
          </a:ln>
        </p:spPr>
        <p:txBody>
          <a:bodyPr spcFirstLastPara="1" wrap="square" lIns="121875" tIns="60925" rIns="121875" bIns="60925" anchor="ctr" anchorCtr="0"/>
          <a:lstStyle>
            <a:lvl1pPr marR="0" lvl="0" algn="ctr" rtl="0">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14"/>
          <p:cNvSpPr txBox="1">
            <a:spLocks noGrp="1"/>
          </p:cNvSpPr>
          <p:nvPr>
            <p:ph type="body" idx="1"/>
          </p:nvPr>
        </p:nvSpPr>
        <p:spPr>
          <a:xfrm>
            <a:off x="609441" y="1600201"/>
            <a:ext cx="10969943" cy="4525963"/>
          </a:xfrm>
          <a:prstGeom prst="rect">
            <a:avLst/>
          </a:prstGeom>
          <a:noFill/>
          <a:ln>
            <a:noFill/>
          </a:ln>
        </p:spPr>
        <p:txBody>
          <a:bodyPr spcFirstLastPara="1" wrap="square" lIns="121875" tIns="60925" rIns="121875" bIns="60925" anchor="t" anchorCtr="0"/>
          <a:lstStyle>
            <a:lvl1pPr marL="457200" marR="0" lvl="0"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spcBef>
                <a:spcPts val="74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3" name="Google Shape;93;p14"/>
          <p:cNvSpPr txBox="1">
            <a:spLocks noGrp="1"/>
          </p:cNvSpPr>
          <p:nvPr>
            <p:ph type="dt" idx="10"/>
          </p:nvPr>
        </p:nvSpPr>
        <p:spPr>
          <a:xfrm>
            <a:off x="609441" y="6356351"/>
            <a:ext cx="2844059" cy="365125"/>
          </a:xfrm>
          <a:prstGeom prst="rect">
            <a:avLst/>
          </a:prstGeom>
          <a:noFill/>
          <a:ln>
            <a:noFill/>
          </a:ln>
        </p:spPr>
        <p:txBody>
          <a:bodyPr spcFirstLastPara="1" wrap="square" lIns="121875" tIns="60925" rIns="121875" bIns="60925" anchor="ctr" anchorCtr="0"/>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ftr" idx="11"/>
          </p:nvPr>
        </p:nvSpPr>
        <p:spPr>
          <a:xfrm>
            <a:off x="4164515" y="6356351"/>
            <a:ext cx="3859795" cy="365125"/>
          </a:xfrm>
          <a:prstGeom prst="rect">
            <a:avLst/>
          </a:prstGeom>
          <a:noFill/>
          <a:ln>
            <a:noFill/>
          </a:ln>
        </p:spPr>
        <p:txBody>
          <a:bodyPr spcFirstLastPara="1" wrap="square" lIns="121875" tIns="60925" rIns="121875" bIns="60925" anchor="ctr" anchorCtr="0"/>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 name="Rectangle 8">
            <a:extLst>
              <a:ext uri="{FF2B5EF4-FFF2-40B4-BE49-F238E27FC236}">
                <a16:creationId xmlns:a16="http://schemas.microsoft.com/office/drawing/2014/main" id="{D7BAD817-D697-084A-868D-8293771D3B37}"/>
              </a:ext>
            </a:extLst>
          </p:cNvPr>
          <p:cNvSpPr/>
          <p:nvPr userDrawn="1"/>
        </p:nvSpPr>
        <p:spPr>
          <a:xfrm>
            <a:off x="4395563" y="6308728"/>
            <a:ext cx="3628747" cy="413540"/>
          </a:xfrm>
          <a:prstGeom prst="rect">
            <a:avLst/>
          </a:prstGeom>
          <a:blipFill dpi="0" rotWithShape="1">
            <a:blip r:embed="rId1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s://basc.biology.ucdavis.edu/"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basc.biology.ucdavis.edu/"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biology.ucdavis.edu/biolaunch/course"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https://my.ucdavis.edu/schedulebuilder"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45.xml.rels><?xml version="1.0" encoding="UTF-8" standalone="yes"?>
<Relationships xmlns="http://schemas.openxmlformats.org/package/2006/relationships"><Relationship Id="rId3" Type="http://schemas.openxmlformats.org/officeDocument/2006/relationships/hyperlink" Target="https://my.ucdavis.edu/schedulebuilder"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hyperlink" Target="https://my.ucdavis.edu/schedulebuilder"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registrar.ucdavis.edu/calendar"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s://cbsapps.ucdavis.edu/advising/Orientation"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hyperlink" Target="mailto:mgnbrown@ucdavis.edu"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hyperlink" Target="http://globalaffairs.ucdavis.edu/about/federal_immigration_policies_global_affairs_statement.html"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5" name="Rectangle 4"/>
          <p:cNvSpPr/>
          <p:nvPr/>
        </p:nvSpPr>
        <p:spPr>
          <a:xfrm>
            <a:off x="0" y="0"/>
            <a:ext cx="12188825" cy="6858000"/>
          </a:xfrm>
          <a:prstGeom prst="rect">
            <a:avLst/>
          </a:prstGeom>
          <a:blipFill dpi="0" rotWithShape="1">
            <a:blip r:embed="rId3">
              <a:alphaModFix amt="23000"/>
              <a:duotone>
                <a:schemeClr val="accent1">
                  <a:shade val="45000"/>
                  <a:satMod val="135000"/>
                </a:schemeClr>
                <a:prstClr val="white"/>
              </a:duotone>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1865376"/>
            <a:ext cx="12188825" cy="1938992"/>
          </a:xfrm>
          <a:prstGeom prst="rect">
            <a:avLst/>
          </a:prstGeom>
          <a:noFill/>
        </p:spPr>
        <p:txBody>
          <a:bodyPr wrap="square" rtlCol="0">
            <a:spAutoFit/>
          </a:bodyPr>
          <a:lstStyle/>
          <a:p>
            <a:pPr algn="ctr"/>
            <a:r>
              <a:rPr lang="en-US" sz="6000" dirty="0">
                <a:solidFill>
                  <a:schemeClr val="bg2"/>
                </a:solidFill>
                <a:latin typeface="Futura UC Davis Extra Bold" panose="020B0903020204020204" pitchFamily="34" charset="0"/>
              </a:rPr>
              <a:t>Welcome to the College of Biological Sciences (CBS)!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EAA80-20A7-614A-802B-32EAA56223F6}"/>
              </a:ext>
            </a:extLst>
          </p:cNvPr>
          <p:cNvSpPr>
            <a:spLocks noGrp="1"/>
          </p:cNvSpPr>
          <p:nvPr>
            <p:ph type="body" idx="1"/>
          </p:nvPr>
        </p:nvSpPr>
        <p:spPr>
          <a:xfrm>
            <a:off x="384049" y="1227356"/>
            <a:ext cx="11466576" cy="5264884"/>
          </a:xfrm>
        </p:spPr>
        <p:txBody>
          <a:bodyPr/>
          <a:lstStyle/>
          <a:p>
            <a:pPr marL="114300" indent="0" algn="ctr">
              <a:buNone/>
              <a:defRPr/>
            </a:pPr>
            <a:r>
              <a:rPr lang="en-US" altLang="en-US" sz="3200" b="1" dirty="0">
                <a:solidFill>
                  <a:schemeClr val="bg2"/>
                </a:solidFill>
                <a:latin typeface="Calibri" panose="020F0502020204030204" pitchFamily="34" charset="0"/>
                <a:cs typeface="Calibri" panose="020F0502020204030204" pitchFamily="34" charset="0"/>
              </a:rPr>
              <a:t>How does it work?</a:t>
            </a:r>
          </a:p>
          <a:p>
            <a:pPr indent="-457200">
              <a:defRPr/>
            </a:pPr>
            <a:r>
              <a:rPr lang="en-US" altLang="en-US" sz="3200" dirty="0">
                <a:solidFill>
                  <a:schemeClr val="bg2"/>
                </a:solidFill>
                <a:latin typeface="Calibri" panose="020F0502020204030204" pitchFamily="34" charset="0"/>
                <a:cs typeface="Calibri" panose="020F0502020204030204" pitchFamily="34" charset="0"/>
              </a:rPr>
              <a:t>You will receive an email providing you with a registration link.</a:t>
            </a:r>
          </a:p>
          <a:p>
            <a:pPr marL="0" indent="0">
              <a:buNone/>
              <a:defRPr/>
            </a:pPr>
            <a:endParaRPr lang="en-US" altLang="en-US" sz="1400" dirty="0">
              <a:solidFill>
                <a:schemeClr val="bg2"/>
              </a:solidFill>
              <a:latin typeface="Calibri" panose="020F0502020204030204" pitchFamily="34" charset="0"/>
              <a:cs typeface="Calibri" panose="020F0502020204030204" pitchFamily="34" charset="0"/>
            </a:endParaRPr>
          </a:p>
          <a:p>
            <a:pPr indent="-457200">
              <a:buFont typeface="Arial" panose="020B0604020202020204" pitchFamily="34" charset="0"/>
              <a:buChar char="•"/>
              <a:defRPr/>
            </a:pPr>
            <a:r>
              <a:rPr lang="en-US" altLang="en-US" sz="3200" dirty="0">
                <a:solidFill>
                  <a:schemeClr val="bg2"/>
                </a:solidFill>
                <a:latin typeface="Calibri" panose="020F0502020204030204" pitchFamily="34" charset="0"/>
                <a:cs typeface="Calibri" panose="020F0502020204030204" pitchFamily="34" charset="0"/>
              </a:rPr>
              <a:t>Once you are registered, you will be asked to complete a survey asking about your background, interests, and what you are looking for in a mentor.</a:t>
            </a:r>
          </a:p>
          <a:p>
            <a:pPr marL="0" indent="0">
              <a:buNone/>
              <a:defRPr/>
            </a:pPr>
            <a:endParaRPr lang="en-US" altLang="en-US" sz="1400" dirty="0">
              <a:solidFill>
                <a:schemeClr val="bg2"/>
              </a:solidFill>
              <a:latin typeface="Calibri" panose="020F0502020204030204" pitchFamily="34" charset="0"/>
              <a:cs typeface="Calibri" panose="020F0502020204030204" pitchFamily="34" charset="0"/>
            </a:endParaRPr>
          </a:p>
          <a:p>
            <a:pPr indent="-457200">
              <a:buFont typeface="Arial" panose="020B0604020202020204" pitchFamily="34" charset="0"/>
              <a:buChar char="•"/>
              <a:defRPr/>
            </a:pPr>
            <a:r>
              <a:rPr lang="en-US" altLang="en-US" sz="3200" dirty="0">
                <a:solidFill>
                  <a:schemeClr val="bg2"/>
                </a:solidFill>
                <a:latin typeface="Calibri" panose="020F0502020204030204" pitchFamily="34" charset="0"/>
                <a:cs typeface="Calibri" panose="020F0502020204030204" pitchFamily="34" charset="0"/>
              </a:rPr>
              <a:t>Based on your answers, you will be connected with a CBS junior or senior, who has volunteered to help you “learn the ropes” at UC Davis.</a:t>
            </a:r>
          </a:p>
          <a:p>
            <a:pPr>
              <a:buFont typeface="Arial" panose="020B0604020202020204" pitchFamily="34" charset="0"/>
              <a:buChar char="•"/>
              <a:defRPr/>
            </a:pPr>
            <a:endParaRPr lang="en-US" altLang="en-US" dirty="0">
              <a:latin typeface="Californian FB" panose="0207040306080B030204" pitchFamily="18" charset="0"/>
            </a:endParaRPr>
          </a:p>
          <a:p>
            <a:endParaRPr lang="en-US" dirty="0"/>
          </a:p>
        </p:txBody>
      </p:sp>
      <p:grpSp>
        <p:nvGrpSpPr>
          <p:cNvPr id="5" name="Group 9"/>
          <p:cNvGrpSpPr>
            <a:grpSpLocks/>
          </p:cNvGrpSpPr>
          <p:nvPr/>
        </p:nvGrpSpPr>
        <p:grpSpPr bwMode="auto">
          <a:xfrm>
            <a:off x="609441" y="342902"/>
            <a:ext cx="10969943" cy="1027112"/>
            <a:chOff x="1142999" y="1486874"/>
            <a:chExt cx="7496557" cy="1027726"/>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r="55954" b="17564"/>
            <a:stretch>
              <a:fillRect/>
            </a:stretch>
          </p:blipFill>
          <p:spPr bwMode="auto">
            <a:xfrm>
              <a:off x="1502456" y="1663548"/>
              <a:ext cx="1110757" cy="7083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2613213" y="1663548"/>
              <a:ext cx="5036935" cy="7083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en-US" sz="4000" b="1" i="1" dirty="0">
                  <a:solidFill>
                    <a:srgbClr val="005799"/>
                  </a:solidFill>
                  <a:latin typeface="Comic Sans MS" panose="030F0702030302020204" pitchFamily="66" charset="0"/>
                </a:rPr>
                <a:t>Launch Mentor Collective</a:t>
              </a:r>
            </a:p>
          </p:txBody>
        </p:sp>
        <p:sp>
          <p:nvSpPr>
            <p:cNvPr id="8" name="Rectangle 7"/>
            <p:cNvSpPr/>
            <p:nvPr/>
          </p:nvSpPr>
          <p:spPr>
            <a:xfrm>
              <a:off x="1142999" y="1486874"/>
              <a:ext cx="7496557" cy="102772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96884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C0C298E6-6B22-7342-9EC1-B474FD945295}"/>
              </a:ext>
            </a:extLst>
          </p:cNvPr>
          <p:cNvSpPr txBox="1"/>
          <p:nvPr/>
        </p:nvSpPr>
        <p:spPr>
          <a:xfrm>
            <a:off x="0" y="0"/>
            <a:ext cx="12188825" cy="769441"/>
          </a:xfrm>
          <a:prstGeom prst="rect">
            <a:avLst/>
          </a:prstGeom>
          <a:solidFill>
            <a:srgbClr val="D6AF22">
              <a:alpha val="75000"/>
            </a:srgbClr>
          </a:solidFill>
        </p:spPr>
        <p:txBody>
          <a:bodyPr wrap="square" rtlCol="0">
            <a:spAutoFit/>
          </a:bodyPr>
          <a:lstStyle/>
          <a:p>
            <a:pPr algn="ctr"/>
            <a:r>
              <a:rPr lang="en-US" sz="4400" b="1" dirty="0">
                <a:solidFill>
                  <a:schemeClr val="bg2"/>
                </a:solidFill>
                <a:latin typeface="Calibri" panose="020F0502020204030204" pitchFamily="34" charset="0"/>
                <a:cs typeface="Calibri" panose="020F0502020204030204" pitchFamily="34" charset="0"/>
              </a:rPr>
              <a:t>Introductions: Meet Merle the Squirrel!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11" y="384720"/>
            <a:ext cx="9717023" cy="4918800"/>
          </a:xfrm>
          <a:prstGeom prst="rect">
            <a:avLst/>
          </a:prstGeom>
        </p:spPr>
      </p:pic>
      <p:sp>
        <p:nvSpPr>
          <p:cNvPr id="6" name="TextBox 5"/>
          <p:cNvSpPr txBox="1"/>
          <p:nvPr/>
        </p:nvSpPr>
        <p:spPr>
          <a:xfrm>
            <a:off x="8413312" y="1243792"/>
            <a:ext cx="3775513" cy="1938992"/>
          </a:xfrm>
          <a:prstGeom prst="rect">
            <a:avLst/>
          </a:prstGeom>
          <a:solidFill>
            <a:srgbClr val="E0C359"/>
          </a:solidFill>
          <a:ln>
            <a:solidFill>
              <a:srgbClr val="E0C359"/>
            </a:solidFill>
          </a:ln>
          <a:effectLst>
            <a:softEdge rad="127000"/>
          </a:effectLst>
        </p:spPr>
        <p:txBody>
          <a:bodyPr wrap="square" rtlCol="0">
            <a:spAutoFit/>
          </a:bodyPr>
          <a:lstStyle/>
          <a:p>
            <a:pPr algn="ctr"/>
            <a:r>
              <a:rPr lang="en-US" sz="4000" b="1" dirty="0">
                <a:solidFill>
                  <a:schemeClr val="bg2"/>
                </a:solidFill>
                <a:latin typeface="Calibri" panose="020F0502020204030204" pitchFamily="34" charset="0"/>
                <a:cs typeface="Calibri" panose="020F0502020204030204" pitchFamily="34" charset="0"/>
              </a:rPr>
              <a:t>Look out for emails from Merle!</a:t>
            </a:r>
          </a:p>
        </p:txBody>
      </p:sp>
      <p:sp>
        <p:nvSpPr>
          <p:cNvPr id="7" name="Rounded Rectangle 6"/>
          <p:cNvSpPr/>
          <p:nvPr/>
        </p:nvSpPr>
        <p:spPr>
          <a:xfrm>
            <a:off x="508056" y="4780608"/>
            <a:ext cx="3145536" cy="122188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E0C359"/>
                </a:solidFill>
              </a:rPr>
              <a:t>First-Year Tips</a:t>
            </a:r>
          </a:p>
        </p:txBody>
      </p:sp>
      <p:sp>
        <p:nvSpPr>
          <p:cNvPr id="10" name="Rounded Rectangle 9"/>
          <p:cNvSpPr/>
          <p:nvPr/>
        </p:nvSpPr>
        <p:spPr>
          <a:xfrm>
            <a:off x="4521644" y="4780608"/>
            <a:ext cx="3145536" cy="122188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E0C359"/>
                </a:solidFill>
              </a:rPr>
              <a:t>Deadlines</a:t>
            </a:r>
          </a:p>
        </p:txBody>
      </p:sp>
      <p:sp>
        <p:nvSpPr>
          <p:cNvPr id="11" name="Rounded Rectangle 10"/>
          <p:cNvSpPr/>
          <p:nvPr/>
        </p:nvSpPr>
        <p:spPr>
          <a:xfrm>
            <a:off x="8535232" y="4780608"/>
            <a:ext cx="3145536" cy="122188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E0C359"/>
                </a:solidFill>
              </a:rPr>
              <a:t>Suggestions and More!</a:t>
            </a:r>
          </a:p>
        </p:txBody>
      </p:sp>
    </p:spTree>
    <p:extLst>
      <p:ext uri="{BB962C8B-B14F-4D97-AF65-F5344CB8AC3E}">
        <p14:creationId xmlns:p14="http://schemas.microsoft.com/office/powerpoint/2010/main" val="814036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solidFill>
                  <a:srgbClr val="00517A"/>
                </a:solidFill>
              </a:rPr>
              <a:t>CBS International Student Bulletin</a:t>
            </a:r>
            <a:endParaRPr lang="en-US" sz="5400" b="1" dirty="0"/>
          </a:p>
        </p:txBody>
      </p:sp>
      <p:sp>
        <p:nvSpPr>
          <p:cNvPr id="3" name="Text Placeholder 2"/>
          <p:cNvSpPr>
            <a:spLocks noGrp="1"/>
          </p:cNvSpPr>
          <p:nvPr>
            <p:ph type="body" idx="1"/>
          </p:nvPr>
        </p:nvSpPr>
        <p:spPr/>
        <p:txBody>
          <a:bodyPr/>
          <a:lstStyle/>
          <a:p>
            <a:pPr marL="800100" lvl="1">
              <a:buFont typeface="Arial" panose="020B0604020202020204" pitchFamily="34" charset="0"/>
              <a:buChar char="•"/>
            </a:pPr>
            <a:r>
              <a:rPr lang="en-US" sz="3200" dirty="0">
                <a:solidFill>
                  <a:schemeClr val="accent1">
                    <a:lumMod val="75000"/>
                  </a:schemeClr>
                </a:solidFill>
              </a:rPr>
              <a:t>Weekly during the academic year</a:t>
            </a:r>
          </a:p>
          <a:p>
            <a:pPr marL="800100" lvl="1">
              <a:buFont typeface="Arial" panose="020B0604020202020204" pitchFamily="34" charset="0"/>
              <a:buChar char="•"/>
            </a:pPr>
            <a:r>
              <a:rPr lang="en-US" sz="3200" dirty="0">
                <a:solidFill>
                  <a:schemeClr val="accent1">
                    <a:lumMod val="75000"/>
                  </a:schemeClr>
                </a:solidFill>
              </a:rPr>
              <a:t>For BASC international and other announcements</a:t>
            </a:r>
          </a:p>
          <a:p>
            <a:pPr marL="800100" lvl="1">
              <a:buFont typeface="Arial" panose="020B0604020202020204" pitchFamily="34" charset="0"/>
              <a:buChar char="•"/>
            </a:pPr>
            <a:r>
              <a:rPr lang="en-US" sz="3200" dirty="0">
                <a:solidFill>
                  <a:schemeClr val="accent1">
                    <a:lumMod val="75000"/>
                  </a:schemeClr>
                </a:solidFill>
              </a:rPr>
              <a:t>Recommendations for academic success and well-being</a:t>
            </a:r>
          </a:p>
          <a:p>
            <a:pPr marL="800100" lvl="1">
              <a:buFont typeface="Arial" panose="020B0604020202020204" pitchFamily="34" charset="0"/>
              <a:buChar char="•"/>
            </a:pPr>
            <a:r>
              <a:rPr lang="en-US" sz="3200" dirty="0">
                <a:solidFill>
                  <a:schemeClr val="accent1">
                    <a:lumMod val="75000"/>
                  </a:schemeClr>
                </a:solidFill>
              </a:rPr>
              <a:t>Reminders of due dates and other important items</a:t>
            </a:r>
          </a:p>
          <a:p>
            <a:pPr marL="800100" lvl="1">
              <a:buFont typeface="Arial" panose="020B0604020202020204" pitchFamily="34" charset="0"/>
              <a:buChar char="•"/>
            </a:pPr>
            <a:r>
              <a:rPr lang="en-US" sz="3200" dirty="0">
                <a:solidFill>
                  <a:schemeClr val="accent1">
                    <a:lumMod val="75000"/>
                  </a:schemeClr>
                </a:solidFill>
              </a:rPr>
              <a:t>Cultural notes </a:t>
            </a:r>
          </a:p>
          <a:p>
            <a:pPr marL="114300" indent="0">
              <a:buNone/>
            </a:pPr>
            <a:endParaRPr lang="en-US" dirty="0">
              <a:solidFill>
                <a:schemeClr val="accent1">
                  <a:lumMod val="75000"/>
                </a:schemeClr>
              </a:solidFill>
            </a:endParaRPr>
          </a:p>
          <a:p>
            <a:pPr marL="114300" indent="0">
              <a:buNone/>
            </a:pPr>
            <a:r>
              <a:rPr lang="en-US" dirty="0">
                <a:solidFill>
                  <a:schemeClr val="accent1">
                    <a:lumMod val="75000"/>
                  </a:schemeClr>
                </a:solidFill>
              </a:rPr>
              <a:t>				Don’t miss it!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2360481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C0C298E6-6B22-7342-9EC1-B474FD945295}"/>
              </a:ext>
            </a:extLst>
          </p:cNvPr>
          <p:cNvSpPr txBox="1"/>
          <p:nvPr/>
        </p:nvSpPr>
        <p:spPr>
          <a:xfrm>
            <a:off x="0" y="0"/>
            <a:ext cx="12188825" cy="769441"/>
          </a:xfrm>
          <a:prstGeom prst="rect">
            <a:avLst/>
          </a:prstGeom>
          <a:solidFill>
            <a:srgbClr val="D6AF22">
              <a:alpha val="75000"/>
            </a:srgbClr>
          </a:solidFill>
        </p:spPr>
        <p:txBody>
          <a:bodyPr wrap="square" rtlCol="0">
            <a:spAutoFit/>
          </a:bodyPr>
          <a:lstStyle/>
          <a:p>
            <a:pPr algn="ctr"/>
            <a:r>
              <a:rPr lang="en-US" sz="4400" b="1" dirty="0">
                <a:solidFill>
                  <a:schemeClr val="bg2"/>
                </a:solidFill>
                <a:latin typeface="Calibri" panose="020F0502020204030204" pitchFamily="34" charset="0"/>
                <a:cs typeface="Calibri" panose="020F0502020204030204" pitchFamily="34" charset="0"/>
              </a:rPr>
              <a:t>Introductions: Meet another CBS Major</a:t>
            </a:r>
          </a:p>
        </p:txBody>
      </p:sp>
      <p:sp>
        <p:nvSpPr>
          <p:cNvPr id="3" name="TextBox 2">
            <a:extLst>
              <a:ext uri="{FF2B5EF4-FFF2-40B4-BE49-F238E27FC236}">
                <a16:creationId xmlns:a16="http://schemas.microsoft.com/office/drawing/2014/main" id="{C3CB3A07-41D8-A14D-BC7A-1C6C4CDF4F0A}"/>
              </a:ext>
            </a:extLst>
          </p:cNvPr>
          <p:cNvSpPr txBox="1"/>
          <p:nvPr/>
        </p:nvSpPr>
        <p:spPr>
          <a:xfrm>
            <a:off x="1" y="1061799"/>
            <a:ext cx="6766559" cy="5170646"/>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bg2"/>
                </a:solidFill>
                <a:latin typeface="Calibri" panose="020F0502020204030204" pitchFamily="34" charset="0"/>
                <a:cs typeface="Calibri" panose="020F0502020204030204" pitchFamily="34" charset="0"/>
              </a:rPr>
              <a:t>Name</a:t>
            </a:r>
          </a:p>
          <a:p>
            <a:endParaRPr lang="en-US" b="1" dirty="0">
              <a:solidFill>
                <a:schemeClr val="bg2"/>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1" dirty="0">
                <a:solidFill>
                  <a:schemeClr val="bg2"/>
                </a:solidFill>
                <a:latin typeface="Calibri" panose="020F0502020204030204" pitchFamily="34" charset="0"/>
                <a:cs typeface="Calibri" panose="020F0502020204030204" pitchFamily="34" charset="0"/>
              </a:rPr>
              <a:t>One thing that interests you about majoring in the College of Biological Sciences</a:t>
            </a:r>
          </a:p>
          <a:p>
            <a:endParaRPr lang="en-US" b="1" dirty="0">
              <a:solidFill>
                <a:schemeClr val="bg2"/>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1" dirty="0">
                <a:solidFill>
                  <a:schemeClr val="bg2"/>
                </a:solidFill>
                <a:latin typeface="Calibri" panose="020F0502020204030204" pitchFamily="34" charset="0"/>
                <a:cs typeface="Calibri" panose="020F0502020204030204" pitchFamily="34" charset="0"/>
              </a:rPr>
              <a:t>What you are most looking forward to in your first quarter at UC Davis</a:t>
            </a:r>
          </a:p>
          <a:p>
            <a:endParaRPr lang="en-US" b="1" dirty="0">
              <a:solidFill>
                <a:schemeClr val="bg2"/>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1" dirty="0">
                <a:solidFill>
                  <a:schemeClr val="bg2"/>
                </a:solidFill>
                <a:latin typeface="Calibri" panose="020F0502020204030204" pitchFamily="34" charset="0"/>
                <a:cs typeface="Calibri" panose="020F0502020204030204" pitchFamily="34" charset="0"/>
              </a:rPr>
              <a:t>One of the most recent books you’ve read or TV shows you “binge-watched”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888" y="1103272"/>
            <a:ext cx="4069144" cy="51291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4"/>
          <p:cNvSpPr txBox="1">
            <a:spLocks noGrp="1"/>
          </p:cNvSpPr>
          <p:nvPr>
            <p:ph type="title"/>
          </p:nvPr>
        </p:nvSpPr>
        <p:spPr>
          <a:xfrm>
            <a:off x="107034" y="271871"/>
            <a:ext cx="12191999" cy="11430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5400"/>
              <a:buFont typeface="Calibri"/>
              <a:buNone/>
            </a:pPr>
            <a:r>
              <a:rPr lang="en-US" sz="5400" b="1" dirty="0">
                <a:solidFill>
                  <a:srgbClr val="244061"/>
                </a:solidFill>
              </a:rPr>
              <a:t>Understanding Expectations</a:t>
            </a:r>
            <a:endParaRPr dirty="0"/>
          </a:p>
        </p:txBody>
      </p:sp>
      <p:sp>
        <p:nvSpPr>
          <p:cNvPr id="252" name="Google Shape;252;p34"/>
          <p:cNvSpPr txBox="1"/>
          <p:nvPr/>
        </p:nvSpPr>
        <p:spPr>
          <a:xfrm>
            <a:off x="2132012" y="1828800"/>
            <a:ext cx="18473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253" name="Google Shape;253;p34"/>
          <p:cNvGrpSpPr/>
          <p:nvPr/>
        </p:nvGrpSpPr>
        <p:grpSpPr>
          <a:xfrm>
            <a:off x="2513011" y="1471174"/>
            <a:ext cx="7380048" cy="5250302"/>
            <a:chOff x="0" y="0"/>
            <a:chExt cx="7380048" cy="5250302"/>
          </a:xfrm>
        </p:grpSpPr>
        <p:sp>
          <p:nvSpPr>
            <p:cNvPr id="254" name="Google Shape;254;p34"/>
            <p:cNvSpPr/>
            <p:nvPr/>
          </p:nvSpPr>
          <p:spPr>
            <a:xfrm rot="-5400000">
              <a:off x="532436" y="-532436"/>
              <a:ext cx="2625151" cy="3690024"/>
            </a:xfrm>
            <a:prstGeom prst="round1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4"/>
            <p:cNvSpPr txBox="1"/>
            <p:nvPr/>
          </p:nvSpPr>
          <p:spPr>
            <a:xfrm>
              <a:off x="0" y="0"/>
              <a:ext cx="3690024" cy="1968863"/>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None/>
              </a:pPr>
              <a:r>
                <a:rPr lang="en-US" sz="3600" b="1" dirty="0">
                  <a:solidFill>
                    <a:srgbClr val="FEDF5C"/>
                  </a:solidFill>
                  <a:latin typeface="Calibri"/>
                  <a:ea typeface="Calibri"/>
                  <a:cs typeface="Calibri"/>
                  <a:sym typeface="Calibri"/>
                </a:rPr>
                <a:t>Time Management</a:t>
              </a:r>
              <a:endParaRPr dirty="0">
                <a:solidFill>
                  <a:srgbClr val="FEDF5C"/>
                </a:solidFill>
              </a:endParaRPr>
            </a:p>
          </p:txBody>
        </p:sp>
        <p:sp>
          <p:nvSpPr>
            <p:cNvPr id="256" name="Google Shape;256;p34"/>
            <p:cNvSpPr/>
            <p:nvPr/>
          </p:nvSpPr>
          <p:spPr>
            <a:xfrm>
              <a:off x="3690024" y="0"/>
              <a:ext cx="3690024" cy="2625151"/>
            </a:xfrm>
            <a:prstGeom prst="round1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4"/>
            <p:cNvSpPr txBox="1"/>
            <p:nvPr/>
          </p:nvSpPr>
          <p:spPr>
            <a:xfrm>
              <a:off x="3690024" y="0"/>
              <a:ext cx="3690024" cy="1968863"/>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None/>
              </a:pPr>
              <a:r>
                <a:rPr lang="en-US" sz="3600" b="1" dirty="0">
                  <a:solidFill>
                    <a:srgbClr val="FEDF5C"/>
                  </a:solidFill>
                  <a:latin typeface="Calibri"/>
                  <a:ea typeface="Calibri"/>
                  <a:cs typeface="Calibri"/>
                  <a:sym typeface="Calibri"/>
                </a:rPr>
                <a:t>Academic Planning</a:t>
              </a:r>
              <a:endParaRPr dirty="0">
                <a:solidFill>
                  <a:srgbClr val="FEDF5C"/>
                </a:solidFill>
              </a:endParaRPr>
            </a:p>
          </p:txBody>
        </p:sp>
        <p:sp>
          <p:nvSpPr>
            <p:cNvPr id="258" name="Google Shape;258;p34"/>
            <p:cNvSpPr/>
            <p:nvPr/>
          </p:nvSpPr>
          <p:spPr>
            <a:xfrm rot="10800000">
              <a:off x="0" y="2625151"/>
              <a:ext cx="3690024" cy="2625151"/>
            </a:xfrm>
            <a:prstGeom prst="round1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4"/>
            <p:cNvSpPr txBox="1"/>
            <p:nvPr/>
          </p:nvSpPr>
          <p:spPr>
            <a:xfrm>
              <a:off x="0" y="3281439"/>
              <a:ext cx="3690024" cy="1968863"/>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None/>
              </a:pPr>
              <a:r>
                <a:rPr lang="en-US" sz="3600" b="1" dirty="0">
                  <a:solidFill>
                    <a:srgbClr val="FEDF5C"/>
                  </a:solidFill>
                  <a:latin typeface="Calibri"/>
                  <a:ea typeface="Calibri"/>
                  <a:cs typeface="Calibri"/>
                  <a:sym typeface="Calibri"/>
                </a:rPr>
                <a:t>Seeking Help</a:t>
              </a:r>
              <a:endParaRPr dirty="0">
                <a:solidFill>
                  <a:srgbClr val="FEDF5C"/>
                </a:solidFill>
              </a:endParaRPr>
            </a:p>
          </p:txBody>
        </p:sp>
        <p:sp>
          <p:nvSpPr>
            <p:cNvPr id="260" name="Google Shape;260;p34"/>
            <p:cNvSpPr/>
            <p:nvPr/>
          </p:nvSpPr>
          <p:spPr>
            <a:xfrm rot="5400000">
              <a:off x="4222460" y="2092715"/>
              <a:ext cx="2625151" cy="3690024"/>
            </a:xfrm>
            <a:prstGeom prst="round1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4"/>
            <p:cNvSpPr txBox="1"/>
            <p:nvPr/>
          </p:nvSpPr>
          <p:spPr>
            <a:xfrm>
              <a:off x="3690024" y="3281439"/>
              <a:ext cx="3690024" cy="1968863"/>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None/>
              </a:pPr>
              <a:r>
                <a:rPr lang="en-US" sz="3600" b="1" dirty="0">
                  <a:solidFill>
                    <a:srgbClr val="FEDF5C"/>
                  </a:solidFill>
                  <a:latin typeface="Calibri"/>
                  <a:ea typeface="Calibri"/>
                  <a:cs typeface="Calibri"/>
                  <a:sym typeface="Calibri"/>
                </a:rPr>
                <a:t>Degree Requirements</a:t>
              </a:r>
              <a:endParaRPr dirty="0">
                <a:solidFill>
                  <a:srgbClr val="FEDF5C"/>
                </a:solidFill>
              </a:endParaRPr>
            </a:p>
          </p:txBody>
        </p:sp>
        <p:sp>
          <p:nvSpPr>
            <p:cNvPr id="262" name="Google Shape;262;p34"/>
            <p:cNvSpPr/>
            <p:nvPr/>
          </p:nvSpPr>
          <p:spPr>
            <a:xfrm>
              <a:off x="1828801" y="1729226"/>
              <a:ext cx="3722444" cy="1791849"/>
            </a:xfrm>
            <a:prstGeom prst="roundRect">
              <a:avLst>
                <a:gd name="adj" fmla="val 16667"/>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4"/>
            <p:cNvSpPr txBox="1"/>
            <p:nvPr/>
          </p:nvSpPr>
          <p:spPr>
            <a:xfrm>
              <a:off x="1916272" y="1816697"/>
              <a:ext cx="3547502" cy="1616907"/>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None/>
              </a:pPr>
              <a:r>
                <a:rPr lang="en-US" sz="4000" b="1" dirty="0">
                  <a:solidFill>
                    <a:srgbClr val="FEDF5C"/>
                  </a:solidFill>
                  <a:latin typeface="Calibri"/>
                  <a:ea typeface="Calibri"/>
                  <a:cs typeface="Calibri"/>
                  <a:sym typeface="Calibri"/>
                </a:rPr>
                <a:t>Responsibility</a:t>
              </a:r>
              <a:endParaRPr sz="3600" b="1" dirty="0">
                <a:solidFill>
                  <a:srgbClr val="FEDF5C"/>
                </a:solidFill>
                <a:latin typeface="Calibri"/>
                <a:ea typeface="Calibri"/>
                <a:cs typeface="Calibri"/>
                <a:sym typeface="Calibri"/>
              </a:endParaRPr>
            </a:p>
          </p:txBody>
        </p:sp>
      </p:grpSp>
      <p:sp>
        <p:nvSpPr>
          <p:cNvPr id="264" name="Google Shape;264;p34"/>
          <p:cNvSpPr txBox="1"/>
          <p:nvPr/>
        </p:nvSpPr>
        <p:spPr>
          <a:xfrm>
            <a:off x="188688" y="1578651"/>
            <a:ext cx="2206656" cy="2517674"/>
          </a:xfrm>
          <a:prstGeom prst="rect">
            <a:avLst/>
          </a:prstGeom>
          <a:solidFill>
            <a:srgbClr val="D6AF22">
              <a:alpha val="75000"/>
            </a:srgbClr>
          </a:solidFill>
          <a:ln w="222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2"/>
                </a:solidFill>
                <a:latin typeface="Calibri" panose="020F0502020204030204" pitchFamily="34" charset="0"/>
                <a:ea typeface="Calibri"/>
                <a:cs typeface="Calibri" panose="020F0502020204030204" pitchFamily="34" charset="0"/>
                <a:sym typeface="Calibri"/>
              </a:rPr>
              <a:t>15 in class hours/week</a:t>
            </a:r>
            <a:r>
              <a:rPr lang="en-US" sz="1600" dirty="0">
                <a:latin typeface="Calibri" panose="020F0502020204030204" pitchFamily="34" charset="0"/>
                <a:ea typeface="Calibri"/>
                <a:cs typeface="Calibri" panose="020F0502020204030204" pitchFamily="34" charset="0"/>
              </a:rPr>
              <a:t>; </a:t>
            </a:r>
            <a:r>
              <a:rPr lang="en-US" sz="1600" b="1" dirty="0">
                <a:solidFill>
                  <a:schemeClr val="dk2"/>
                </a:solidFill>
                <a:latin typeface="Calibri" panose="020F0502020204030204" pitchFamily="34" charset="0"/>
                <a:ea typeface="Calibri"/>
                <a:cs typeface="Calibri" panose="020F0502020204030204" pitchFamily="34" charset="0"/>
                <a:sym typeface="Calibri"/>
              </a:rPr>
              <a:t>2-3 outside of class hours per unit/week</a:t>
            </a:r>
          </a:p>
          <a:p>
            <a:pPr marL="0" marR="0" lvl="0" indent="0" algn="ctr" rtl="0">
              <a:spcBef>
                <a:spcPts val="0"/>
              </a:spcBef>
              <a:spcAft>
                <a:spcPts val="0"/>
              </a:spcAft>
              <a:buNone/>
            </a:pPr>
            <a:endParaRPr lang="en-US" sz="1100" b="1"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US" sz="1600" b="1" dirty="0">
                <a:solidFill>
                  <a:schemeClr val="dk2"/>
                </a:solidFill>
                <a:latin typeface="Calibri" panose="020F0502020204030204" pitchFamily="34" charset="0"/>
                <a:ea typeface="Calibri"/>
                <a:cs typeface="Calibri" panose="020F0502020204030204" pitchFamily="34" charset="0"/>
                <a:sym typeface="Calibri"/>
              </a:rPr>
              <a:t>Attend office hours</a:t>
            </a:r>
          </a:p>
          <a:p>
            <a:pPr marL="0" marR="0" lvl="0" indent="0" algn="ctr" rtl="0">
              <a:spcBef>
                <a:spcPts val="0"/>
              </a:spcBef>
              <a:spcAft>
                <a:spcPts val="0"/>
              </a:spcAft>
              <a:buNone/>
            </a:pPr>
            <a:endParaRPr lang="en-US" sz="1100" b="1" dirty="0">
              <a:solidFill>
                <a:schemeClr val="dk2"/>
              </a:solidFill>
              <a:latin typeface="Calibri" panose="020F0502020204030204" pitchFamily="34" charset="0"/>
              <a:cs typeface="Calibri" panose="020F0502020204030204" pitchFamily="34" charset="0"/>
              <a:sym typeface="Calibri"/>
            </a:endParaRPr>
          </a:p>
          <a:p>
            <a:pPr marL="0" marR="0" lvl="0" indent="0" algn="ctr" rtl="0">
              <a:spcBef>
                <a:spcPts val="0"/>
              </a:spcBef>
              <a:spcAft>
                <a:spcPts val="0"/>
              </a:spcAft>
              <a:buNone/>
            </a:pPr>
            <a:r>
              <a:rPr lang="en-US" sz="1600" b="1" dirty="0">
                <a:solidFill>
                  <a:schemeClr val="dk2"/>
                </a:solidFill>
                <a:latin typeface="Calibri" panose="020F0502020204030204" pitchFamily="34" charset="0"/>
                <a:cs typeface="Calibri" panose="020F0502020204030204" pitchFamily="34" charset="0"/>
                <a:sym typeface="Calibri"/>
              </a:rPr>
              <a:t>Make time for advising meetings (schedule appts. in advance)</a:t>
            </a:r>
            <a:endParaRPr sz="1600" dirty="0">
              <a:latin typeface="Calibri" panose="020F0502020204030204" pitchFamily="34" charset="0"/>
              <a:cs typeface="Calibri" panose="020F0502020204030204" pitchFamily="34" charset="0"/>
            </a:endParaRPr>
          </a:p>
        </p:txBody>
      </p:sp>
      <p:sp>
        <p:nvSpPr>
          <p:cNvPr id="265" name="Google Shape;265;p34"/>
          <p:cNvSpPr txBox="1"/>
          <p:nvPr/>
        </p:nvSpPr>
        <p:spPr>
          <a:xfrm>
            <a:off x="9996014" y="1517531"/>
            <a:ext cx="2042000" cy="2891750"/>
          </a:xfrm>
          <a:prstGeom prst="rect">
            <a:avLst/>
          </a:prstGeom>
          <a:solidFill>
            <a:srgbClr val="D6AF22">
              <a:alpha val="75000"/>
            </a:srgbClr>
          </a:solidFill>
          <a:ln w="222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2"/>
                </a:solidFill>
                <a:latin typeface="Calibri" panose="020F0502020204030204" pitchFamily="34" charset="0"/>
                <a:ea typeface="Calibri"/>
                <a:cs typeface="Calibri" panose="020F0502020204030204" pitchFamily="34" charset="0"/>
                <a:sym typeface="Calibri"/>
              </a:rPr>
              <a:t>Syllabus is a </a:t>
            </a:r>
            <a:endParaRPr sz="16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600" b="1" dirty="0">
                <a:solidFill>
                  <a:schemeClr val="dk2"/>
                </a:solidFill>
                <a:latin typeface="Calibri" panose="020F0502020204030204" pitchFamily="34" charset="0"/>
                <a:ea typeface="Calibri"/>
                <a:cs typeface="Calibri" panose="020F0502020204030204" pitchFamily="34" charset="0"/>
                <a:sym typeface="Calibri"/>
              </a:rPr>
              <a:t>contract between you and instructor</a:t>
            </a:r>
            <a:endParaRPr sz="16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100" b="1"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US" sz="1600" b="1" dirty="0">
                <a:solidFill>
                  <a:schemeClr val="dk2"/>
                </a:solidFill>
                <a:latin typeface="Calibri" panose="020F0502020204030204" pitchFamily="34" charset="0"/>
                <a:ea typeface="Calibri"/>
                <a:cs typeface="Calibri" panose="020F0502020204030204" pitchFamily="34" charset="0"/>
                <a:sym typeface="Calibri"/>
              </a:rPr>
              <a:t>You arrange</a:t>
            </a:r>
            <a:endParaRPr sz="16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600" b="1" dirty="0">
                <a:solidFill>
                  <a:schemeClr val="dk2"/>
                </a:solidFill>
                <a:latin typeface="Calibri" panose="020F0502020204030204" pitchFamily="34" charset="0"/>
                <a:ea typeface="Calibri"/>
                <a:cs typeface="Calibri" panose="020F0502020204030204" pitchFamily="34" charset="0"/>
                <a:sym typeface="Calibri"/>
              </a:rPr>
              <a:t> your schedule </a:t>
            </a:r>
          </a:p>
          <a:p>
            <a:pPr marL="0" marR="0" lvl="0" indent="0" algn="ctr" rtl="0">
              <a:spcBef>
                <a:spcPts val="0"/>
              </a:spcBef>
              <a:spcAft>
                <a:spcPts val="0"/>
              </a:spcAft>
              <a:buNone/>
            </a:pPr>
            <a:endParaRPr lang="en-US" sz="1100" b="1" dirty="0">
              <a:solidFill>
                <a:schemeClr val="dk2"/>
              </a:solidFill>
              <a:latin typeface="Calibri" panose="020F0502020204030204" pitchFamily="34" charset="0"/>
              <a:cs typeface="Calibri" panose="020F0502020204030204" pitchFamily="34" charset="0"/>
              <a:sym typeface="Calibri"/>
            </a:endParaRPr>
          </a:p>
          <a:p>
            <a:pPr marL="0" marR="0" lvl="0" indent="0" algn="ctr" rtl="0">
              <a:spcBef>
                <a:spcPts val="0"/>
              </a:spcBef>
              <a:spcAft>
                <a:spcPts val="0"/>
              </a:spcAft>
              <a:buNone/>
            </a:pPr>
            <a:r>
              <a:rPr lang="en-US" sz="1600" b="1" dirty="0">
                <a:solidFill>
                  <a:schemeClr val="dk2"/>
                </a:solidFill>
                <a:latin typeface="Calibri" panose="020F0502020204030204" pitchFamily="34" charset="0"/>
                <a:cs typeface="Calibri" panose="020F0502020204030204" pitchFamily="34" charset="0"/>
                <a:sym typeface="Calibri"/>
              </a:rPr>
              <a:t>Plan to meet with BASC advisor, especially for </a:t>
            </a:r>
            <a:r>
              <a:rPr lang="en-US" sz="1600" b="1" u="sng" dirty="0">
                <a:solidFill>
                  <a:schemeClr val="dk2"/>
                </a:solidFill>
                <a:latin typeface="Calibri" panose="020F0502020204030204" pitchFamily="34" charset="0"/>
                <a:cs typeface="Calibri" panose="020F0502020204030204" pitchFamily="34" charset="0"/>
                <a:sym typeface="Calibri"/>
              </a:rPr>
              <a:t>first-year mandatory advising in the fall</a:t>
            </a:r>
            <a:r>
              <a:rPr lang="en-US" sz="1800" b="1" u="sng" dirty="0">
                <a:solidFill>
                  <a:schemeClr val="dk2"/>
                </a:solidFill>
                <a:latin typeface="Calibri" panose="020F0502020204030204" pitchFamily="34" charset="0"/>
                <a:cs typeface="Calibri" panose="020F0502020204030204" pitchFamily="34" charset="0"/>
                <a:sym typeface="Calibri"/>
              </a:rPr>
              <a:t>!</a:t>
            </a:r>
            <a:endParaRPr sz="1600" u="sng" dirty="0">
              <a:latin typeface="Calibri" panose="020F0502020204030204" pitchFamily="34" charset="0"/>
              <a:cs typeface="Calibri" panose="020F0502020204030204" pitchFamily="34" charset="0"/>
            </a:endParaRPr>
          </a:p>
        </p:txBody>
      </p:sp>
      <p:sp>
        <p:nvSpPr>
          <p:cNvPr id="266" name="Google Shape;266;p34"/>
          <p:cNvSpPr txBox="1"/>
          <p:nvPr/>
        </p:nvSpPr>
        <p:spPr>
          <a:xfrm>
            <a:off x="209124" y="4511941"/>
            <a:ext cx="2200932" cy="1967567"/>
          </a:xfrm>
          <a:prstGeom prst="rect">
            <a:avLst/>
          </a:prstGeom>
          <a:solidFill>
            <a:srgbClr val="D6AF22">
              <a:alpha val="75000"/>
            </a:srgbClr>
          </a:solidFill>
          <a:ln w="222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2"/>
                </a:solidFill>
                <a:latin typeface="Calibri"/>
                <a:ea typeface="Calibri"/>
                <a:cs typeface="Calibri"/>
                <a:sym typeface="Calibri"/>
              </a:rPr>
              <a:t>Reach out for help</a:t>
            </a:r>
            <a:endParaRPr sz="1600" dirty="0"/>
          </a:p>
          <a:p>
            <a:pPr marL="0" marR="0" lvl="0" indent="0" algn="ctr" rtl="0">
              <a:spcBef>
                <a:spcPts val="0"/>
              </a:spcBef>
              <a:spcAft>
                <a:spcPts val="0"/>
              </a:spcAft>
              <a:buNone/>
            </a:pPr>
            <a:endParaRPr sz="1100" b="1" dirty="0">
              <a:solidFill>
                <a:schemeClr val="dk2"/>
              </a:solidFill>
              <a:latin typeface="Calibri"/>
              <a:ea typeface="Calibri"/>
              <a:cs typeface="Calibri"/>
              <a:sym typeface="Calibri"/>
            </a:endParaRPr>
          </a:p>
          <a:p>
            <a:pPr marL="0" marR="0" lvl="0" indent="0" algn="ctr" rtl="0">
              <a:spcBef>
                <a:spcPts val="0"/>
              </a:spcBef>
              <a:spcAft>
                <a:spcPts val="0"/>
              </a:spcAft>
              <a:buNone/>
            </a:pPr>
            <a:r>
              <a:rPr lang="en-US" sz="1600" b="1" dirty="0">
                <a:solidFill>
                  <a:schemeClr val="dk2"/>
                </a:solidFill>
                <a:latin typeface="Calibri"/>
                <a:ea typeface="Calibri"/>
                <a:cs typeface="Calibri"/>
                <a:sym typeface="Calibri"/>
              </a:rPr>
              <a:t>Utilize campus resources and </a:t>
            </a:r>
            <a:endParaRPr sz="1600" dirty="0"/>
          </a:p>
          <a:p>
            <a:pPr marL="0" marR="0" lvl="0" indent="0" algn="ctr" rtl="0">
              <a:spcBef>
                <a:spcPts val="0"/>
              </a:spcBef>
              <a:spcAft>
                <a:spcPts val="0"/>
              </a:spcAft>
              <a:buNone/>
            </a:pPr>
            <a:r>
              <a:rPr lang="en-US" sz="1600" b="1" dirty="0">
                <a:solidFill>
                  <a:schemeClr val="dk2"/>
                </a:solidFill>
                <a:latin typeface="Calibri"/>
                <a:ea typeface="Calibri"/>
                <a:cs typeface="Calibri"/>
                <a:sym typeface="Calibri"/>
              </a:rPr>
              <a:t>follow-up</a:t>
            </a:r>
          </a:p>
          <a:p>
            <a:pPr marL="0" marR="0" lvl="0" indent="0" algn="ctr" rtl="0">
              <a:spcBef>
                <a:spcPts val="0"/>
              </a:spcBef>
              <a:spcAft>
                <a:spcPts val="0"/>
              </a:spcAft>
              <a:buNone/>
            </a:pPr>
            <a:endParaRPr lang="en-US" sz="1100" b="1" dirty="0">
              <a:solidFill>
                <a:schemeClr val="dk2"/>
              </a:solidFill>
              <a:latin typeface="Calibri"/>
              <a:ea typeface="Calibri"/>
              <a:cs typeface="Calibri"/>
              <a:sym typeface="Calibri"/>
            </a:endParaRPr>
          </a:p>
          <a:p>
            <a:pPr marL="0" marR="0" lvl="0" indent="0" algn="ctr" rtl="0">
              <a:spcBef>
                <a:spcPts val="0"/>
              </a:spcBef>
              <a:spcAft>
                <a:spcPts val="0"/>
              </a:spcAft>
              <a:buNone/>
            </a:pPr>
            <a:r>
              <a:rPr lang="en-US" sz="1600" b="1" dirty="0">
                <a:solidFill>
                  <a:schemeClr val="dk2"/>
                </a:solidFill>
                <a:latin typeface="Calibri"/>
                <a:ea typeface="Calibri"/>
                <a:cs typeface="Calibri"/>
                <a:sym typeface="Calibri"/>
              </a:rPr>
              <a:t>Meet with BASC advisor early</a:t>
            </a:r>
            <a:endParaRPr sz="1600" dirty="0">
              <a:solidFill>
                <a:schemeClr val="dk1"/>
              </a:solidFill>
              <a:latin typeface="Calibri"/>
              <a:ea typeface="Calibri"/>
              <a:cs typeface="Calibri"/>
              <a:sym typeface="Calibri"/>
            </a:endParaRPr>
          </a:p>
        </p:txBody>
      </p:sp>
      <p:sp>
        <p:nvSpPr>
          <p:cNvPr id="267" name="Google Shape;267;p34"/>
          <p:cNvSpPr txBox="1"/>
          <p:nvPr/>
        </p:nvSpPr>
        <p:spPr>
          <a:xfrm>
            <a:off x="9996013" y="4618562"/>
            <a:ext cx="2042001" cy="2102914"/>
          </a:xfrm>
          <a:prstGeom prst="rect">
            <a:avLst/>
          </a:prstGeom>
          <a:solidFill>
            <a:srgbClr val="D6AF22">
              <a:alpha val="75000"/>
            </a:srgbClr>
          </a:solidFill>
          <a:ln w="222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2"/>
                </a:solidFill>
                <a:latin typeface="Calibri" panose="020F0502020204030204" pitchFamily="34" charset="0"/>
                <a:ea typeface="Calibri"/>
                <a:cs typeface="Calibri" panose="020F0502020204030204" pitchFamily="34" charset="0"/>
                <a:sym typeface="Calibri"/>
              </a:rPr>
              <a:t>Track degree progress</a:t>
            </a:r>
            <a:endParaRPr sz="16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100" b="1"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US" sz="1600" b="1" dirty="0">
                <a:solidFill>
                  <a:schemeClr val="dk2"/>
                </a:solidFill>
                <a:latin typeface="Calibri" panose="020F0502020204030204" pitchFamily="34" charset="0"/>
                <a:ea typeface="Calibri"/>
                <a:cs typeface="Calibri" panose="020F0502020204030204" pitchFamily="34" charset="0"/>
                <a:sym typeface="Calibri"/>
              </a:rPr>
              <a:t>Use resources </a:t>
            </a:r>
            <a:endParaRPr sz="16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600" b="1" dirty="0">
                <a:solidFill>
                  <a:schemeClr val="dk2"/>
                </a:solidFill>
                <a:latin typeface="Calibri" panose="020F0502020204030204" pitchFamily="34" charset="0"/>
                <a:ea typeface="Calibri"/>
                <a:cs typeface="Calibri" panose="020F0502020204030204" pitchFamily="34" charset="0"/>
                <a:sym typeface="Calibri"/>
              </a:rPr>
              <a:t>to understand requirements</a:t>
            </a:r>
          </a:p>
          <a:p>
            <a:pPr marL="0" marR="0" lvl="0" indent="0" algn="ctr" rtl="0">
              <a:spcBef>
                <a:spcPts val="0"/>
              </a:spcBef>
              <a:spcAft>
                <a:spcPts val="0"/>
              </a:spcAft>
              <a:buNone/>
            </a:pPr>
            <a:endParaRPr lang="en-US" sz="1100" b="1"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US" sz="1600" b="1" dirty="0">
                <a:solidFill>
                  <a:schemeClr val="dk2"/>
                </a:solidFill>
                <a:latin typeface="Calibri" panose="020F0502020204030204" pitchFamily="34" charset="0"/>
                <a:cs typeface="Calibri" panose="020F0502020204030204" pitchFamily="34" charset="0"/>
                <a:sym typeface="Calibri"/>
              </a:rPr>
              <a:t>Confirm degree requirements with BASC advisor</a:t>
            </a:r>
            <a:endParaRPr sz="1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75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fade">
                                      <p:cBhvr>
                                        <p:cTn id="12" dur="750"/>
                                        <p:tgtEl>
                                          <p:spTgt spid="2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
                                        </p:tgtEl>
                                        <p:attrNameLst>
                                          <p:attrName>style.visibility</p:attrName>
                                        </p:attrNameLst>
                                      </p:cBhvr>
                                      <p:to>
                                        <p:strVal val="visible"/>
                                      </p:to>
                                    </p:set>
                                    <p:animEffect transition="in" filter="fade">
                                      <p:cBhvr>
                                        <p:cTn id="17" dur="750"/>
                                        <p:tgtEl>
                                          <p:spTgt spid="2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
                                        </p:tgtEl>
                                        <p:attrNameLst>
                                          <p:attrName>style.visibility</p:attrName>
                                        </p:attrNameLst>
                                      </p:cBhvr>
                                      <p:to>
                                        <p:strVal val="visible"/>
                                      </p:to>
                                    </p:set>
                                    <p:animEffect transition="in" filter="fade">
                                      <p:cBhvr>
                                        <p:cTn id="22" dur="75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4" name="Google Shape;284;p36"/>
          <p:cNvSpPr txBox="1">
            <a:spLocks noGrp="1"/>
          </p:cNvSpPr>
          <p:nvPr>
            <p:ph type="title"/>
          </p:nvPr>
        </p:nvSpPr>
        <p:spPr>
          <a:xfrm>
            <a:off x="-42333" y="136524"/>
            <a:ext cx="12191999" cy="748259"/>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800"/>
              <a:buFont typeface="Calibri"/>
              <a:buNone/>
            </a:pPr>
            <a:r>
              <a:rPr lang="en-US" sz="4800" b="1" dirty="0">
                <a:solidFill>
                  <a:srgbClr val="244061"/>
                </a:solidFill>
              </a:rPr>
              <a:t>BASC Advising Related Expectations</a:t>
            </a:r>
            <a:endParaRPr dirty="0"/>
          </a:p>
        </p:txBody>
      </p:sp>
      <p:sp>
        <p:nvSpPr>
          <p:cNvPr id="286" name="Google Shape;286;p36"/>
          <p:cNvSpPr txBox="1"/>
          <p:nvPr/>
        </p:nvSpPr>
        <p:spPr>
          <a:xfrm>
            <a:off x="2132012" y="1828800"/>
            <a:ext cx="18473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aphicFrame>
        <p:nvGraphicFramePr>
          <p:cNvPr id="287" name="Google Shape;287;p36"/>
          <p:cNvGraphicFramePr/>
          <p:nvPr>
            <p:extLst>
              <p:ext uri="{D42A27DB-BD31-4B8C-83A1-F6EECF244321}">
                <p14:modId xmlns:p14="http://schemas.microsoft.com/office/powerpoint/2010/main" val="269199194"/>
              </p:ext>
            </p:extLst>
          </p:nvPr>
        </p:nvGraphicFramePr>
        <p:xfrm>
          <a:off x="294745" y="1037372"/>
          <a:ext cx="11599334" cy="5166390"/>
        </p:xfrm>
        <a:graphic>
          <a:graphicData uri="http://schemas.openxmlformats.org/drawingml/2006/table">
            <a:tbl>
              <a:tblPr firstRow="1" bandRow="1">
                <a:noFill/>
                <a:tableStyleId>{3CD94466-3E91-4BDA-A41B-C51910829F36}</a:tableStyleId>
              </a:tblPr>
              <a:tblGrid>
                <a:gridCol w="5799667">
                  <a:extLst>
                    <a:ext uri="{9D8B030D-6E8A-4147-A177-3AD203B41FA5}">
                      <a16:colId xmlns:a16="http://schemas.microsoft.com/office/drawing/2014/main" val="20000"/>
                    </a:ext>
                  </a:extLst>
                </a:gridCol>
                <a:gridCol w="5799667">
                  <a:extLst>
                    <a:ext uri="{9D8B030D-6E8A-4147-A177-3AD203B41FA5}">
                      <a16:colId xmlns:a16="http://schemas.microsoft.com/office/drawing/2014/main" val="20001"/>
                    </a:ext>
                  </a:extLst>
                </a:gridCol>
              </a:tblGrid>
              <a:tr h="428475">
                <a:tc>
                  <a:txBody>
                    <a:bodyPr/>
                    <a:lstStyle/>
                    <a:p>
                      <a:pPr marL="0" marR="0" lvl="0" indent="0" algn="ctr" rtl="0">
                        <a:spcBef>
                          <a:spcPts val="0"/>
                        </a:spcBef>
                        <a:spcAft>
                          <a:spcPts val="0"/>
                        </a:spcAft>
                        <a:buNone/>
                      </a:pPr>
                      <a:r>
                        <a:rPr lang="en-US" sz="2800" b="1" u="sng" strike="noStrike" cap="none">
                          <a:solidFill>
                            <a:schemeClr val="dk2"/>
                          </a:solidFill>
                        </a:rPr>
                        <a:t>Students</a:t>
                      </a:r>
                      <a:endParaRPr sz="2800" b="1" i="0" u="sng" strike="noStrike" cap="none">
                        <a:solidFill>
                          <a:schemeClr val="dk2"/>
                        </a:solidFill>
                        <a:latin typeface="Calibri"/>
                        <a:ea typeface="Calibri"/>
                        <a:cs typeface="Calibri"/>
                        <a:sym typeface="Calibri"/>
                      </a:endParaRPr>
                    </a:p>
                  </a:txBody>
                  <a:tcPr marL="7625" marR="7625" marT="7625" marB="0" anchor="ctr">
                    <a:lnR w="38100" cap="flat" cmpd="sng">
                      <a:solidFill>
                        <a:schemeClr val="lt1"/>
                      </a:solidFill>
                      <a:prstDash val="solid"/>
                      <a:round/>
                      <a:headEnd type="none" w="sm" len="sm"/>
                      <a:tailEnd type="none" w="sm" len="sm"/>
                    </a:lnR>
                    <a:solidFill>
                      <a:srgbClr val="8CB3E3"/>
                    </a:solidFill>
                  </a:tcPr>
                </a:tc>
                <a:tc>
                  <a:txBody>
                    <a:bodyPr/>
                    <a:lstStyle/>
                    <a:p>
                      <a:pPr marL="0" marR="0" lvl="0" indent="0" algn="ctr" rtl="0">
                        <a:spcBef>
                          <a:spcPts val="0"/>
                        </a:spcBef>
                        <a:spcAft>
                          <a:spcPts val="0"/>
                        </a:spcAft>
                        <a:buNone/>
                      </a:pPr>
                      <a:r>
                        <a:rPr lang="en-US" sz="2800" b="1" u="sng" strike="noStrike" cap="none" dirty="0">
                          <a:solidFill>
                            <a:schemeClr val="dk2"/>
                          </a:solidFill>
                        </a:rPr>
                        <a:t>Advisors</a:t>
                      </a:r>
                      <a:endParaRPr sz="2800" b="1" i="0" u="sng" strike="noStrike" cap="none" dirty="0">
                        <a:solidFill>
                          <a:schemeClr val="dk2"/>
                        </a:solidFill>
                        <a:latin typeface="Calibri"/>
                        <a:ea typeface="Calibri"/>
                        <a:cs typeface="Calibri"/>
                        <a:sym typeface="Calibri"/>
                      </a:endParaRPr>
                    </a:p>
                  </a:txBody>
                  <a:tcPr marL="7625" marR="7625" marT="7625" marB="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solidFill>
                      <a:srgbClr val="8CB3E3"/>
                    </a:solidFill>
                  </a:tcPr>
                </a:tc>
                <a:extLst>
                  <a:ext uri="{0D108BD9-81ED-4DB2-BD59-A6C34878D82A}">
                    <a16:rowId xmlns:a16="http://schemas.microsoft.com/office/drawing/2014/main" val="10000"/>
                  </a:ext>
                </a:extLst>
              </a:tr>
              <a:tr h="428475">
                <a:tc>
                  <a:txBody>
                    <a:bodyPr/>
                    <a:lstStyle/>
                    <a:p>
                      <a:pPr marL="0" marR="0" lvl="0" indent="0" algn="ctr" rtl="0">
                        <a:spcBef>
                          <a:spcPts val="0"/>
                        </a:spcBef>
                        <a:spcAft>
                          <a:spcPts val="0"/>
                        </a:spcAft>
                        <a:buNone/>
                      </a:pPr>
                      <a:r>
                        <a:rPr lang="en-US" sz="2800" u="none" strike="noStrike" cap="none" dirty="0"/>
                        <a:t>Read UCD email daily; be aware of important deadlines</a:t>
                      </a:r>
                      <a:endParaRPr sz="2800" b="0" i="0" u="none" strike="noStrike" cap="none" dirty="0">
                        <a:solidFill>
                          <a:srgbClr val="000000"/>
                        </a:solidFill>
                        <a:latin typeface="Calibri"/>
                        <a:ea typeface="Calibri"/>
                        <a:cs typeface="Calibri"/>
                        <a:sym typeface="Calibri"/>
                      </a:endParaRPr>
                    </a:p>
                  </a:txBody>
                  <a:tcPr marL="7625" marR="7625" marT="7625" marB="0" anchor="ctr">
                    <a:lnR w="38100" cap="flat" cmpd="sng">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en-US" sz="2800" u="none" strike="noStrike" cap="none" dirty="0"/>
                        <a:t>Share opportunities and important deadlines</a:t>
                      </a:r>
                      <a:endParaRPr sz="2800" b="0" i="0" u="none" strike="noStrike" cap="none" dirty="0">
                        <a:solidFill>
                          <a:srgbClr val="000000"/>
                        </a:solidFill>
                        <a:latin typeface="Calibri"/>
                        <a:ea typeface="Calibri"/>
                        <a:cs typeface="Calibri"/>
                        <a:sym typeface="Calibri"/>
                      </a:endParaRPr>
                    </a:p>
                  </a:txBody>
                  <a:tcPr marL="7625" marR="7625" marT="7625" marB="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tcPr>
                </a:tc>
                <a:extLst>
                  <a:ext uri="{0D108BD9-81ED-4DB2-BD59-A6C34878D82A}">
                    <a16:rowId xmlns:a16="http://schemas.microsoft.com/office/drawing/2014/main" val="10001"/>
                  </a:ext>
                </a:extLst>
              </a:tr>
              <a:tr h="428475">
                <a:tc>
                  <a:txBody>
                    <a:bodyPr/>
                    <a:lstStyle/>
                    <a:p>
                      <a:pPr marL="0" marR="0" lvl="0" indent="0" algn="ctr" rtl="0">
                        <a:spcBef>
                          <a:spcPts val="0"/>
                        </a:spcBef>
                        <a:spcAft>
                          <a:spcPts val="0"/>
                        </a:spcAft>
                        <a:buNone/>
                      </a:pPr>
                      <a:r>
                        <a:rPr lang="en-US" sz="2800" u="none" strike="noStrike" cap="none" dirty="0"/>
                        <a:t>Schedule and attend </a:t>
                      </a:r>
                      <a:r>
                        <a:rPr lang="en-US" sz="2800" b="1" u="none" strike="noStrike" cap="none" dirty="0"/>
                        <a:t>First-Year</a:t>
                      </a:r>
                    </a:p>
                    <a:p>
                      <a:pPr marL="0" marR="0" lvl="0" indent="0" algn="ctr" rtl="0">
                        <a:spcBef>
                          <a:spcPts val="0"/>
                        </a:spcBef>
                        <a:spcAft>
                          <a:spcPts val="0"/>
                        </a:spcAft>
                        <a:buNone/>
                      </a:pPr>
                      <a:r>
                        <a:rPr lang="en-US" sz="2800" b="1" u="none" strike="noStrike" cap="none" dirty="0"/>
                        <a:t>Mandatory Advising </a:t>
                      </a:r>
                      <a:r>
                        <a:rPr lang="en-US" sz="2800" b="0" u="none" strike="noStrike" cap="none" dirty="0"/>
                        <a:t>before spring quarter enrollment</a:t>
                      </a:r>
                      <a:endParaRPr sz="2800" b="0" i="0" u="none" strike="noStrike" cap="none" dirty="0">
                        <a:solidFill>
                          <a:srgbClr val="000000"/>
                        </a:solidFill>
                        <a:latin typeface="Calibri"/>
                        <a:ea typeface="Calibri"/>
                        <a:cs typeface="Calibri"/>
                        <a:sym typeface="Calibri"/>
                      </a:endParaRPr>
                    </a:p>
                  </a:txBody>
                  <a:tcPr marL="7625" marR="7625" marT="7625" marB="0" anchor="ctr">
                    <a:lnR w="38100" cap="flat" cmpd="sng" algn="ctr">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en-US" sz="2800" u="none" strike="noStrike" cap="none" dirty="0"/>
                        <a:t>Provide safe and inclusive space for you; listen carefully to your questions and concerns</a:t>
                      </a:r>
                      <a:endParaRPr sz="2800" b="0" i="0" u="none" strike="noStrike" cap="none" dirty="0">
                        <a:solidFill>
                          <a:srgbClr val="000000"/>
                        </a:solidFill>
                        <a:latin typeface="Calibri"/>
                        <a:ea typeface="Calibri"/>
                        <a:cs typeface="Calibri"/>
                        <a:sym typeface="Calibri"/>
                      </a:endParaRPr>
                    </a:p>
                  </a:txBody>
                  <a:tcPr marL="7625" marR="7625" marT="7625" marB="0" anchor="ctr">
                    <a:lnL w="38100" cap="flat" cmpd="sng" algn="ctr">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tcPr>
                </a:tc>
                <a:extLst>
                  <a:ext uri="{0D108BD9-81ED-4DB2-BD59-A6C34878D82A}">
                    <a16:rowId xmlns:a16="http://schemas.microsoft.com/office/drawing/2014/main" val="10003"/>
                  </a:ext>
                </a:extLst>
              </a:tr>
              <a:tr h="428475">
                <a:tc>
                  <a:txBody>
                    <a:bodyPr/>
                    <a:lstStyle/>
                    <a:p>
                      <a:pPr marL="0" marR="0" lvl="0" indent="0" algn="ctr" rtl="0">
                        <a:spcBef>
                          <a:spcPts val="0"/>
                        </a:spcBef>
                        <a:spcAft>
                          <a:spcPts val="0"/>
                        </a:spcAft>
                        <a:buNone/>
                      </a:pPr>
                      <a:r>
                        <a:rPr lang="en-US" sz="2800" u="none" strike="noStrike" cap="none" dirty="0"/>
                        <a:t>Prepare for advising meetings</a:t>
                      </a:r>
                      <a:endParaRPr sz="2800" b="0" i="0" u="none" strike="noStrike" cap="none" dirty="0">
                        <a:solidFill>
                          <a:srgbClr val="000000"/>
                        </a:solidFill>
                        <a:latin typeface="Calibri"/>
                        <a:ea typeface="Calibri"/>
                        <a:cs typeface="Calibri"/>
                        <a:sym typeface="Calibri"/>
                      </a:endParaRPr>
                    </a:p>
                  </a:txBody>
                  <a:tcPr marL="7625" marR="7625" marT="7625" marB="0" anchor="ctr">
                    <a:lnR w="38100" cap="flat" cmpd="sng">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en-US" sz="2800" b="0" i="0" u="none" strike="noStrike" cap="none" dirty="0">
                          <a:solidFill>
                            <a:srgbClr val="000000"/>
                          </a:solidFill>
                          <a:latin typeface="Calibri"/>
                          <a:ea typeface="Calibri"/>
                          <a:cs typeface="Calibri"/>
                          <a:sym typeface="Calibri"/>
                        </a:rPr>
                        <a:t>Prepare for advising meetings</a:t>
                      </a:r>
                      <a:endParaRPr sz="2800" b="0" i="0" u="none" strike="noStrike" cap="none" dirty="0">
                        <a:solidFill>
                          <a:srgbClr val="000000"/>
                        </a:solidFill>
                        <a:latin typeface="Calibri"/>
                        <a:ea typeface="Calibri"/>
                        <a:cs typeface="Calibri"/>
                        <a:sym typeface="Calibri"/>
                      </a:endParaRPr>
                    </a:p>
                  </a:txBody>
                  <a:tcPr marL="7625" marR="7625" marT="7625" marB="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tcPr>
                </a:tc>
                <a:extLst>
                  <a:ext uri="{0D108BD9-81ED-4DB2-BD59-A6C34878D82A}">
                    <a16:rowId xmlns:a16="http://schemas.microsoft.com/office/drawing/2014/main" val="10004"/>
                  </a:ext>
                </a:extLst>
              </a:tr>
              <a:tr h="428475">
                <a:tc>
                  <a:txBody>
                    <a:bodyPr/>
                    <a:lstStyle/>
                    <a:p>
                      <a:pPr marL="0" marR="0" lvl="0" indent="0" algn="ctr" rtl="0">
                        <a:spcBef>
                          <a:spcPts val="0"/>
                        </a:spcBef>
                        <a:spcAft>
                          <a:spcPts val="0"/>
                        </a:spcAft>
                        <a:buNone/>
                      </a:pPr>
                      <a:r>
                        <a:rPr lang="en-US" sz="2800" u="none" strike="noStrike" cap="none" dirty="0"/>
                        <a:t>Regularly utilize academic tools: OASIS, Schedule Builder, My Degree, Canvas</a:t>
                      </a:r>
                      <a:endParaRPr sz="2800" b="0" i="0" u="none" strike="noStrike" cap="none" dirty="0">
                        <a:solidFill>
                          <a:srgbClr val="000000"/>
                        </a:solidFill>
                        <a:latin typeface="Calibri"/>
                        <a:ea typeface="Calibri"/>
                        <a:cs typeface="Calibri"/>
                        <a:sym typeface="Calibri"/>
                      </a:endParaRPr>
                    </a:p>
                  </a:txBody>
                  <a:tcPr marL="7625" marR="7625" marT="7625" marB="0" anchor="ctr">
                    <a:lnR w="38100" cap="flat" cmpd="sng">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en-US" sz="2800" u="none" strike="noStrike" cap="none" dirty="0"/>
                        <a:t>Encourage and guide curriculum exploration, understanding requirements, and utilization of advising tools and supportive services</a:t>
                      </a:r>
                      <a:endParaRPr sz="2800" b="0" i="0" u="none" strike="noStrike" cap="none" dirty="0">
                        <a:solidFill>
                          <a:srgbClr val="000000"/>
                        </a:solidFill>
                        <a:latin typeface="Calibri"/>
                        <a:ea typeface="Calibri"/>
                        <a:cs typeface="Calibri"/>
                        <a:sym typeface="Calibri"/>
                      </a:endParaRPr>
                    </a:p>
                  </a:txBody>
                  <a:tcPr marL="7625" marR="7625" marT="7625" marB="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tcPr>
                </a:tc>
                <a:extLst>
                  <a:ext uri="{0D108BD9-81ED-4DB2-BD59-A6C34878D82A}">
                    <a16:rowId xmlns:a16="http://schemas.microsoft.com/office/drawing/2014/main" val="10005"/>
                  </a:ext>
                </a:extLst>
              </a:tr>
              <a:tr h="428475">
                <a:tc>
                  <a:txBody>
                    <a:bodyPr/>
                    <a:lstStyle/>
                    <a:p>
                      <a:pPr marL="0" marR="0" lvl="0" indent="0" algn="ctr" rtl="0">
                        <a:spcBef>
                          <a:spcPts val="0"/>
                        </a:spcBef>
                        <a:spcAft>
                          <a:spcPts val="0"/>
                        </a:spcAft>
                        <a:buNone/>
                      </a:pPr>
                      <a:r>
                        <a:rPr lang="en-US" sz="2800" u="none" strike="noStrike" cap="none" dirty="0"/>
                        <a:t>Contact advisor regularly                                             </a:t>
                      </a:r>
                      <a:endParaRPr sz="2800" b="0" i="0" u="none" strike="noStrike" cap="none" dirty="0">
                        <a:solidFill>
                          <a:srgbClr val="000000"/>
                        </a:solidFill>
                        <a:latin typeface="Calibri"/>
                        <a:ea typeface="Calibri"/>
                        <a:cs typeface="Calibri"/>
                        <a:sym typeface="Calibri"/>
                      </a:endParaRPr>
                    </a:p>
                  </a:txBody>
                  <a:tcPr marL="7625" marR="7625" marT="7625" marB="0" anchor="ctr">
                    <a:lnR w="38100" cap="flat" cmpd="sng">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en-US" sz="2800" u="none" strike="noStrike" cap="none" dirty="0"/>
                        <a:t>Is accessible during advising hours</a:t>
                      </a:r>
                      <a:endParaRPr sz="2800" b="0" i="0" u="none" strike="noStrike" cap="none" dirty="0">
                        <a:solidFill>
                          <a:srgbClr val="000000"/>
                        </a:solidFill>
                        <a:latin typeface="Calibri"/>
                        <a:ea typeface="Calibri"/>
                        <a:cs typeface="Calibri"/>
                        <a:sym typeface="Calibri"/>
                      </a:endParaRPr>
                    </a:p>
                  </a:txBody>
                  <a:tcPr marL="7625" marR="7625" marT="7625" marB="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9511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C3909-721B-49A5-AAF0-F7CD8D6C92B7}"/>
              </a:ext>
            </a:extLst>
          </p:cNvPr>
          <p:cNvSpPr>
            <a:spLocks noGrp="1"/>
          </p:cNvSpPr>
          <p:nvPr>
            <p:ph type="title"/>
          </p:nvPr>
        </p:nvSpPr>
        <p:spPr>
          <a:xfrm>
            <a:off x="609440" y="226676"/>
            <a:ext cx="10969943" cy="639763"/>
          </a:xfrm>
        </p:spPr>
        <p:txBody>
          <a:bodyPr/>
          <a:lstStyle/>
          <a:p>
            <a:r>
              <a:rPr lang="en-US" dirty="0">
                <a:solidFill>
                  <a:schemeClr val="bg2"/>
                </a:solidFill>
              </a:rPr>
              <a:t>BASC Advising Options</a:t>
            </a:r>
          </a:p>
        </p:txBody>
      </p:sp>
      <p:sp>
        <p:nvSpPr>
          <p:cNvPr id="3" name="Text Placeholder 2">
            <a:extLst>
              <a:ext uri="{FF2B5EF4-FFF2-40B4-BE49-F238E27FC236}">
                <a16:creationId xmlns:a16="http://schemas.microsoft.com/office/drawing/2014/main" id="{CD4BEAC2-5718-47BC-B83D-5B672CAA82C3}"/>
              </a:ext>
            </a:extLst>
          </p:cNvPr>
          <p:cNvSpPr>
            <a:spLocks noGrp="1"/>
          </p:cNvSpPr>
          <p:nvPr>
            <p:ph type="body" idx="1"/>
          </p:nvPr>
        </p:nvSpPr>
        <p:spPr/>
        <p:txBody>
          <a:bodyPr/>
          <a:lstStyle/>
          <a:p>
            <a:r>
              <a:rPr lang="en-US" dirty="0"/>
              <a:t>Scheduled Appointments</a:t>
            </a:r>
          </a:p>
        </p:txBody>
      </p:sp>
      <p:sp>
        <p:nvSpPr>
          <p:cNvPr id="4" name="Text Placeholder 3">
            <a:extLst>
              <a:ext uri="{FF2B5EF4-FFF2-40B4-BE49-F238E27FC236}">
                <a16:creationId xmlns:a16="http://schemas.microsoft.com/office/drawing/2014/main" id="{3B1CEDF1-F18F-45FC-B899-81BA3DC01693}"/>
              </a:ext>
            </a:extLst>
          </p:cNvPr>
          <p:cNvSpPr>
            <a:spLocks noGrp="1"/>
          </p:cNvSpPr>
          <p:nvPr>
            <p:ph type="body" idx="2"/>
          </p:nvPr>
        </p:nvSpPr>
        <p:spPr/>
        <p:txBody>
          <a:bodyPr/>
          <a:lstStyle/>
          <a:p>
            <a:r>
              <a:rPr lang="en-US" dirty="0"/>
              <a:t>Available Monday-Friday</a:t>
            </a:r>
          </a:p>
          <a:p>
            <a:r>
              <a:rPr lang="en-US" dirty="0"/>
              <a:t>30 minutes</a:t>
            </a:r>
          </a:p>
          <a:p>
            <a:r>
              <a:rPr lang="en-US" dirty="0"/>
              <a:t>Schedule with BASC Major Advisor</a:t>
            </a:r>
          </a:p>
          <a:p>
            <a:pPr lvl="1"/>
            <a:endParaRPr lang="en-US" dirty="0"/>
          </a:p>
          <a:p>
            <a:pPr lvl="1"/>
            <a:endParaRPr lang="en-US" dirty="0"/>
          </a:p>
          <a:p>
            <a:endParaRPr lang="en-US" dirty="0"/>
          </a:p>
        </p:txBody>
      </p:sp>
      <p:sp>
        <p:nvSpPr>
          <p:cNvPr id="5" name="Text Placeholder 4">
            <a:extLst>
              <a:ext uri="{FF2B5EF4-FFF2-40B4-BE49-F238E27FC236}">
                <a16:creationId xmlns:a16="http://schemas.microsoft.com/office/drawing/2014/main" id="{3AC8FCE0-46EE-4C1F-93E2-57666AF2C932}"/>
              </a:ext>
            </a:extLst>
          </p:cNvPr>
          <p:cNvSpPr>
            <a:spLocks noGrp="1"/>
          </p:cNvSpPr>
          <p:nvPr>
            <p:ph type="body" idx="3"/>
          </p:nvPr>
        </p:nvSpPr>
        <p:spPr/>
        <p:txBody>
          <a:bodyPr/>
          <a:lstStyle/>
          <a:p>
            <a:r>
              <a:rPr lang="en-US" dirty="0"/>
              <a:t>Express Advising</a:t>
            </a:r>
          </a:p>
        </p:txBody>
      </p:sp>
      <p:sp>
        <p:nvSpPr>
          <p:cNvPr id="6" name="Text Placeholder 5">
            <a:extLst>
              <a:ext uri="{FF2B5EF4-FFF2-40B4-BE49-F238E27FC236}">
                <a16:creationId xmlns:a16="http://schemas.microsoft.com/office/drawing/2014/main" id="{DEB1A085-5F01-48C2-819F-02D70A4AA261}"/>
              </a:ext>
            </a:extLst>
          </p:cNvPr>
          <p:cNvSpPr>
            <a:spLocks noGrp="1"/>
          </p:cNvSpPr>
          <p:nvPr>
            <p:ph type="body" idx="4"/>
          </p:nvPr>
        </p:nvSpPr>
        <p:spPr/>
        <p:txBody>
          <a:bodyPr/>
          <a:lstStyle/>
          <a:p>
            <a:r>
              <a:rPr lang="en-US" dirty="0"/>
              <a:t>Available three days a week</a:t>
            </a:r>
          </a:p>
          <a:p>
            <a:r>
              <a:rPr lang="en-US" dirty="0"/>
              <a:t>15 minutes</a:t>
            </a:r>
          </a:p>
          <a:p>
            <a:r>
              <a:rPr lang="en-US" dirty="0"/>
              <a:t>Specific Topics ONLY</a:t>
            </a:r>
          </a:p>
          <a:p>
            <a:pPr lvl="1"/>
            <a:endParaRPr lang="en-US" dirty="0"/>
          </a:p>
        </p:txBody>
      </p:sp>
      <p:cxnSp>
        <p:nvCxnSpPr>
          <p:cNvPr id="9" name="Straight Connector 8">
            <a:extLst>
              <a:ext uri="{FF2B5EF4-FFF2-40B4-BE49-F238E27FC236}">
                <a16:creationId xmlns:a16="http://schemas.microsoft.com/office/drawing/2014/main" id="{E5B6EA5B-5970-434A-8D90-C1B92F6F4CFD}"/>
              </a:ext>
            </a:extLst>
          </p:cNvPr>
          <p:cNvCxnSpPr/>
          <p:nvPr/>
        </p:nvCxnSpPr>
        <p:spPr>
          <a:xfrm>
            <a:off x="6094413" y="1068946"/>
            <a:ext cx="0" cy="505721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63D7-F66A-47BF-80B2-F7D1219B8972}"/>
              </a:ext>
            </a:extLst>
          </p:cNvPr>
          <p:cNvSpPr>
            <a:spLocks noGrp="1"/>
          </p:cNvSpPr>
          <p:nvPr>
            <p:ph type="title"/>
          </p:nvPr>
        </p:nvSpPr>
        <p:spPr/>
        <p:txBody>
          <a:bodyPr/>
          <a:lstStyle/>
          <a:p>
            <a:r>
              <a:rPr lang="en-US" sz="6000" b="1" dirty="0">
                <a:solidFill>
                  <a:srgbClr val="244061"/>
                </a:solidFill>
              </a:rPr>
              <a:t>First-year Mandatory Advising</a:t>
            </a:r>
            <a:endParaRPr lang="en-US" dirty="0"/>
          </a:p>
        </p:txBody>
      </p:sp>
      <p:sp>
        <p:nvSpPr>
          <p:cNvPr id="3" name="Text Placeholder 2">
            <a:extLst>
              <a:ext uri="{FF2B5EF4-FFF2-40B4-BE49-F238E27FC236}">
                <a16:creationId xmlns:a16="http://schemas.microsoft.com/office/drawing/2014/main" id="{9AE5EB3D-7F60-477A-BB5B-E353E83BB479}"/>
              </a:ext>
            </a:extLst>
          </p:cNvPr>
          <p:cNvSpPr>
            <a:spLocks noGrp="1"/>
          </p:cNvSpPr>
          <p:nvPr>
            <p:ph type="body" idx="1"/>
          </p:nvPr>
        </p:nvSpPr>
        <p:spPr/>
        <p:txBody>
          <a:bodyPr/>
          <a:lstStyle/>
          <a:p>
            <a:pPr indent="-457200">
              <a:buFont typeface="Arial" panose="020B0604020202020204" pitchFamily="34" charset="0"/>
              <a:buChar char="•"/>
            </a:pPr>
            <a:r>
              <a:rPr lang="en-US" sz="4400" dirty="0">
                <a:solidFill>
                  <a:schemeClr val="bg2"/>
                </a:solidFill>
                <a:latin typeface="Calibri" panose="020F0502020204030204" pitchFamily="34" charset="0"/>
                <a:cs typeface="Calibri" panose="020F0502020204030204" pitchFamily="34" charset="0"/>
              </a:rPr>
              <a:t>Required of all new CBS students before registration for Spring 2020 quarter</a:t>
            </a:r>
            <a:endParaRPr lang="en-US" dirty="0">
              <a:solidFill>
                <a:schemeClr val="bg2"/>
              </a:solidFill>
              <a:latin typeface="Calibri" panose="020F0502020204030204" pitchFamily="34" charset="0"/>
              <a:cs typeface="Calibri" panose="020F0502020204030204" pitchFamily="34" charset="0"/>
            </a:endParaRPr>
          </a:p>
          <a:p>
            <a:pPr indent="-457200">
              <a:buFont typeface="Arial" panose="020B0604020202020204" pitchFamily="34" charset="0"/>
              <a:buChar char="•"/>
            </a:pPr>
            <a:r>
              <a:rPr lang="en-US" sz="4400" dirty="0">
                <a:solidFill>
                  <a:schemeClr val="bg2"/>
                </a:solidFill>
                <a:latin typeface="Calibri" panose="020F0502020204030204" pitchFamily="34" charset="0"/>
                <a:cs typeface="Calibri" panose="020F0502020204030204" pitchFamily="34" charset="0"/>
              </a:rPr>
              <a:t>New group format</a:t>
            </a:r>
          </a:p>
          <a:p>
            <a:pPr indent="-457200">
              <a:buFont typeface="Arial" panose="020B0604020202020204" pitchFamily="34" charset="0"/>
              <a:buChar char="•"/>
            </a:pPr>
            <a:r>
              <a:rPr lang="en-US" sz="4400" dirty="0">
                <a:solidFill>
                  <a:schemeClr val="bg2"/>
                </a:solidFill>
                <a:latin typeface="Calibri" panose="020F0502020204030204" pitchFamily="34" charset="0"/>
                <a:cs typeface="Calibri" panose="020F0502020204030204" pitchFamily="34" charset="0"/>
              </a:rPr>
              <a:t>Learn about all the ways you can excel at UC Davis!</a:t>
            </a:r>
          </a:p>
          <a:p>
            <a:pPr marL="114300" indent="0">
              <a:buNone/>
            </a:pPr>
            <a:endParaRPr lang="en-US" dirty="0"/>
          </a:p>
        </p:txBody>
      </p:sp>
      <p:sp>
        <p:nvSpPr>
          <p:cNvPr id="4" name="Slide Number Placeholder 3">
            <a:extLst>
              <a:ext uri="{FF2B5EF4-FFF2-40B4-BE49-F238E27FC236}">
                <a16:creationId xmlns:a16="http://schemas.microsoft.com/office/drawing/2014/main" id="{982A7184-652B-46F6-9F4B-81EBAD08DB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5" name="Picture 4">
            <a:extLst>
              <a:ext uri="{FF2B5EF4-FFF2-40B4-BE49-F238E27FC236}">
                <a16:creationId xmlns:a16="http://schemas.microsoft.com/office/drawing/2014/main" id="{B502106D-A006-4ACF-B848-C46FC0E5D4A1}"/>
              </a:ext>
            </a:extLst>
          </p:cNvPr>
          <p:cNvPicPr>
            <a:picLocks noChangeAspect="1"/>
          </p:cNvPicPr>
          <p:nvPr/>
        </p:nvPicPr>
        <p:blipFill>
          <a:blip r:embed="rId3"/>
          <a:stretch>
            <a:fillRect/>
          </a:stretch>
        </p:blipFill>
        <p:spPr>
          <a:xfrm>
            <a:off x="2576358" y="127730"/>
            <a:ext cx="6047756" cy="6602540"/>
          </a:xfrm>
          <a:prstGeom prst="rect">
            <a:avLst/>
          </a:prstGeom>
        </p:spPr>
      </p:pic>
    </p:spTree>
    <p:extLst>
      <p:ext uri="{BB962C8B-B14F-4D97-AF65-F5344CB8AC3E}">
        <p14:creationId xmlns:p14="http://schemas.microsoft.com/office/powerpoint/2010/main" val="579594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1D152F-1DC0-3049-ACF5-403BF8BD6539}"/>
              </a:ext>
            </a:extLst>
          </p:cNvPr>
          <p:cNvSpPr txBox="1"/>
          <p:nvPr/>
        </p:nvSpPr>
        <p:spPr>
          <a:xfrm>
            <a:off x="1" y="1114961"/>
            <a:ext cx="12188824" cy="1446550"/>
          </a:xfrm>
          <a:prstGeom prst="rect">
            <a:avLst/>
          </a:prstGeom>
          <a:solidFill>
            <a:srgbClr val="D6AF22">
              <a:alpha val="75000"/>
            </a:srgbClr>
          </a:solidFill>
        </p:spPr>
        <p:txBody>
          <a:bodyPr wrap="square" rtlCol="0">
            <a:spAutoFit/>
          </a:bodyPr>
          <a:lstStyle/>
          <a:p>
            <a:pPr algn="ctr"/>
            <a:r>
              <a:rPr lang="en-US" sz="4400" dirty="0">
                <a:solidFill>
                  <a:schemeClr val="bg2"/>
                </a:solidFill>
                <a:latin typeface="Calibri" panose="020F0502020204030204" pitchFamily="34" charset="0"/>
                <a:cs typeface="Calibri" panose="020F0502020204030204" pitchFamily="34" charset="0"/>
              </a:rPr>
              <a:t>Who should you go to for academic advising as a College of Biological Sciences (CBS) major?</a:t>
            </a:r>
          </a:p>
        </p:txBody>
      </p:sp>
      <p:sp>
        <p:nvSpPr>
          <p:cNvPr id="2" name="TextBox 1"/>
          <p:cNvSpPr txBox="1"/>
          <p:nvPr/>
        </p:nvSpPr>
        <p:spPr>
          <a:xfrm>
            <a:off x="0" y="164592"/>
            <a:ext cx="12188825" cy="769441"/>
          </a:xfrm>
          <a:prstGeom prst="rect">
            <a:avLst/>
          </a:prstGeom>
          <a:noFill/>
        </p:spPr>
        <p:txBody>
          <a:bodyPr wrap="square" rtlCol="0">
            <a:spAutoFit/>
          </a:bodyPr>
          <a:lstStyle/>
          <a:p>
            <a:pPr algn="ctr"/>
            <a:r>
              <a:rPr lang="en-US" sz="4400" b="1" dirty="0">
                <a:solidFill>
                  <a:schemeClr val="bg2"/>
                </a:solidFill>
                <a:latin typeface="Calibri" panose="020F0502020204030204" pitchFamily="34" charset="0"/>
                <a:cs typeface="Calibri" panose="020F0502020204030204" pitchFamily="34" charset="0"/>
              </a:rPr>
              <a:t>Learning Check!</a:t>
            </a:r>
          </a:p>
        </p:txBody>
      </p:sp>
      <p:sp>
        <p:nvSpPr>
          <p:cNvPr id="3" name="TextBox 2"/>
          <p:cNvSpPr txBox="1"/>
          <p:nvPr/>
        </p:nvSpPr>
        <p:spPr>
          <a:xfrm>
            <a:off x="952500" y="2800350"/>
            <a:ext cx="10896600" cy="3416320"/>
          </a:xfrm>
          <a:prstGeom prst="rect">
            <a:avLst/>
          </a:prstGeom>
          <a:noFill/>
        </p:spPr>
        <p:txBody>
          <a:bodyPr wrap="square" rtlCol="0">
            <a:spAutoFit/>
          </a:bodyPr>
          <a:lstStyle/>
          <a:p>
            <a:r>
              <a:rPr lang="en-US" sz="3600" dirty="0">
                <a:solidFill>
                  <a:schemeClr val="bg2"/>
                </a:solidFill>
                <a:latin typeface="Calibri" panose="020F0502020204030204" pitchFamily="34" charset="0"/>
                <a:cs typeface="Calibri" panose="020F0502020204030204" pitchFamily="34" charset="0"/>
              </a:rPr>
              <a:t>A. Trained BASC Peer Advisor</a:t>
            </a:r>
          </a:p>
          <a:p>
            <a:r>
              <a:rPr lang="en-US" sz="3600" dirty="0">
                <a:solidFill>
                  <a:schemeClr val="bg2"/>
                </a:solidFill>
                <a:latin typeface="Calibri" panose="020F0502020204030204" pitchFamily="34" charset="0"/>
                <a:cs typeface="Calibri" panose="020F0502020204030204" pitchFamily="34" charset="0"/>
              </a:rPr>
              <a:t>B. Friend</a:t>
            </a:r>
          </a:p>
          <a:p>
            <a:r>
              <a:rPr lang="en-US" sz="3600" dirty="0">
                <a:solidFill>
                  <a:schemeClr val="bg2"/>
                </a:solidFill>
                <a:latin typeface="Calibri" panose="020F0502020204030204" pitchFamily="34" charset="0"/>
                <a:cs typeface="Calibri" panose="020F0502020204030204" pitchFamily="34" charset="0"/>
              </a:rPr>
              <a:t>C. BASC Advisor</a:t>
            </a:r>
          </a:p>
          <a:p>
            <a:r>
              <a:rPr lang="en-US" sz="3600" dirty="0">
                <a:solidFill>
                  <a:schemeClr val="bg2"/>
                </a:solidFill>
                <a:latin typeface="Calibri" panose="020F0502020204030204" pitchFamily="34" charset="0"/>
                <a:cs typeface="Calibri" panose="020F0502020204030204" pitchFamily="34" charset="0"/>
              </a:rPr>
              <a:t>D. CBS Faculty Advisor</a:t>
            </a:r>
          </a:p>
          <a:p>
            <a:r>
              <a:rPr lang="en-US" sz="3600" dirty="0">
                <a:solidFill>
                  <a:schemeClr val="bg2"/>
                </a:solidFill>
                <a:latin typeface="Calibri" panose="020F0502020204030204" pitchFamily="34" charset="0"/>
                <a:cs typeface="Calibri" panose="020F0502020204030204" pitchFamily="34" charset="0"/>
              </a:rPr>
              <a:t>E. All except for B</a:t>
            </a:r>
          </a:p>
          <a:p>
            <a:endParaRPr lang="en-US" sz="36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5035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1D152F-1DC0-3049-ACF5-403BF8BD6539}"/>
              </a:ext>
            </a:extLst>
          </p:cNvPr>
          <p:cNvSpPr txBox="1"/>
          <p:nvPr/>
        </p:nvSpPr>
        <p:spPr>
          <a:xfrm>
            <a:off x="1" y="1114961"/>
            <a:ext cx="12188824" cy="2123658"/>
          </a:xfrm>
          <a:prstGeom prst="rect">
            <a:avLst/>
          </a:prstGeom>
          <a:solidFill>
            <a:srgbClr val="D6AF22">
              <a:alpha val="75000"/>
            </a:srgbClr>
          </a:solidFill>
        </p:spPr>
        <p:txBody>
          <a:bodyPr wrap="square" rtlCol="0">
            <a:spAutoFit/>
          </a:bodyPr>
          <a:lstStyle/>
          <a:p>
            <a:pPr algn="ctr"/>
            <a:r>
              <a:rPr lang="en-US" sz="4400" dirty="0">
                <a:solidFill>
                  <a:schemeClr val="bg2"/>
                </a:solidFill>
                <a:latin typeface="Calibri" panose="020F0502020204030204" pitchFamily="34" charset="0"/>
                <a:cs typeface="Calibri" panose="020F0502020204030204" pitchFamily="34" charset="0"/>
              </a:rPr>
              <a:t>Mandatory Advising must be completed by all first-year students within the first year before spring quarter course registration begins.</a:t>
            </a:r>
          </a:p>
        </p:txBody>
      </p:sp>
      <p:sp>
        <p:nvSpPr>
          <p:cNvPr id="2" name="TextBox 1"/>
          <p:cNvSpPr txBox="1"/>
          <p:nvPr/>
        </p:nvSpPr>
        <p:spPr>
          <a:xfrm>
            <a:off x="0" y="164592"/>
            <a:ext cx="12188825" cy="769441"/>
          </a:xfrm>
          <a:prstGeom prst="rect">
            <a:avLst/>
          </a:prstGeom>
          <a:noFill/>
        </p:spPr>
        <p:txBody>
          <a:bodyPr wrap="square" rtlCol="0">
            <a:spAutoFit/>
          </a:bodyPr>
          <a:lstStyle/>
          <a:p>
            <a:pPr algn="ctr"/>
            <a:r>
              <a:rPr lang="en-US" sz="4400" b="1" dirty="0">
                <a:solidFill>
                  <a:schemeClr val="bg2"/>
                </a:solidFill>
                <a:latin typeface="Calibri" panose="020F0502020204030204" pitchFamily="34" charset="0"/>
                <a:cs typeface="Calibri" panose="020F0502020204030204" pitchFamily="34" charset="0"/>
              </a:rPr>
              <a:t>Learning Check!</a:t>
            </a:r>
          </a:p>
        </p:txBody>
      </p:sp>
      <p:sp>
        <p:nvSpPr>
          <p:cNvPr id="3" name="TextBox 2"/>
          <p:cNvSpPr txBox="1"/>
          <p:nvPr/>
        </p:nvSpPr>
        <p:spPr>
          <a:xfrm>
            <a:off x="646112" y="3827988"/>
            <a:ext cx="10896600" cy="646331"/>
          </a:xfrm>
          <a:prstGeom prst="rect">
            <a:avLst/>
          </a:prstGeom>
          <a:noFill/>
        </p:spPr>
        <p:txBody>
          <a:bodyPr wrap="square" rtlCol="0">
            <a:spAutoFit/>
          </a:bodyPr>
          <a:lstStyle/>
          <a:p>
            <a:pPr algn="ctr"/>
            <a:r>
              <a:rPr lang="en-US" sz="3600" dirty="0">
                <a:solidFill>
                  <a:schemeClr val="bg2"/>
                </a:solidFill>
                <a:latin typeface="Calibri" panose="020F0502020204030204" pitchFamily="34" charset="0"/>
                <a:cs typeface="Calibri" panose="020F0502020204030204" pitchFamily="34" charset="0"/>
              </a:rPr>
              <a:t>True or False?</a:t>
            </a:r>
          </a:p>
        </p:txBody>
      </p:sp>
    </p:spTree>
    <p:extLst>
      <p:ext uri="{BB962C8B-B14F-4D97-AF65-F5344CB8AC3E}">
        <p14:creationId xmlns:p14="http://schemas.microsoft.com/office/powerpoint/2010/main" val="321327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6" name="Google Shape;186;p28"/>
          <p:cNvPicPr preferRelativeResize="0"/>
          <p:nvPr/>
        </p:nvPicPr>
        <p:blipFill rotWithShape="1">
          <a:blip r:embed="rId3">
            <a:alphaModFix/>
          </a:blip>
          <a:srcRect/>
          <a:stretch/>
        </p:blipFill>
        <p:spPr>
          <a:xfrm>
            <a:off x="9008532" y="1303866"/>
            <a:ext cx="3162465" cy="3280039"/>
          </a:xfrm>
          <a:prstGeom prst="rect">
            <a:avLst/>
          </a:prstGeom>
          <a:noFill/>
          <a:ln>
            <a:noFill/>
          </a:ln>
        </p:spPr>
      </p:pic>
      <p:sp>
        <p:nvSpPr>
          <p:cNvPr id="6" name="Rectangle 5"/>
          <p:cNvSpPr/>
          <p:nvPr/>
        </p:nvSpPr>
        <p:spPr>
          <a:xfrm>
            <a:off x="0" y="0"/>
            <a:ext cx="12188825" cy="6858000"/>
          </a:xfrm>
          <a:prstGeom prst="rect">
            <a:avLst/>
          </a:prstGeom>
          <a:blipFill dpi="0" rotWithShape="1">
            <a:blip r:embed="rId4">
              <a:alphaModFix amt="23000"/>
              <a:duotone>
                <a:schemeClr val="accent1">
                  <a:shade val="45000"/>
                  <a:satMod val="135000"/>
                </a:schemeClr>
                <a:prstClr val="white"/>
              </a:duotone>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Google Shape;183;p28"/>
          <p:cNvSpPr txBox="1">
            <a:spLocks noGrp="1"/>
          </p:cNvSpPr>
          <p:nvPr>
            <p:ph type="title"/>
          </p:nvPr>
        </p:nvSpPr>
        <p:spPr>
          <a:xfrm>
            <a:off x="627729" y="284011"/>
            <a:ext cx="10969943" cy="11430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400"/>
              <a:buFont typeface="Calibri"/>
              <a:buNone/>
            </a:pPr>
            <a:r>
              <a:rPr lang="en-US" sz="4400" b="1" dirty="0">
                <a:solidFill>
                  <a:srgbClr val="244061"/>
                </a:solidFill>
              </a:rPr>
              <a:t>Today’s Agenda</a:t>
            </a:r>
            <a:endParaRPr dirty="0"/>
          </a:p>
        </p:txBody>
      </p:sp>
      <p:sp>
        <p:nvSpPr>
          <p:cNvPr id="184" name="Google Shape;184;p28"/>
          <p:cNvSpPr txBox="1">
            <a:spLocks noGrp="1"/>
          </p:cNvSpPr>
          <p:nvPr>
            <p:ph type="body" idx="1"/>
          </p:nvPr>
        </p:nvSpPr>
        <p:spPr>
          <a:xfrm>
            <a:off x="227012" y="1447799"/>
            <a:ext cx="8609172" cy="5279571"/>
          </a:xfrm>
          <a:prstGeom prst="rect">
            <a:avLst/>
          </a:prstGeom>
          <a:noFill/>
          <a:ln>
            <a:noFill/>
          </a:ln>
        </p:spPr>
        <p:txBody>
          <a:bodyPr spcFirstLastPara="1" wrap="square" lIns="121875" tIns="60925" rIns="121875" bIns="60925" anchor="t" anchorCtr="0">
            <a:noAutofit/>
          </a:bodyPr>
          <a:lstStyle/>
          <a:p>
            <a:pPr marL="457120" lvl="0" indent="-457120" algn="l" rtl="0">
              <a:lnSpc>
                <a:spcPct val="90000"/>
              </a:lnSpc>
              <a:spcBef>
                <a:spcPts val="0"/>
              </a:spcBef>
              <a:spcAft>
                <a:spcPts val="0"/>
              </a:spcAft>
              <a:buClr>
                <a:srgbClr val="244061"/>
              </a:buClr>
              <a:buSzPts val="3000"/>
              <a:buChar char="•"/>
            </a:pPr>
            <a:r>
              <a:rPr lang="en-US" sz="3000" b="1" dirty="0">
                <a:solidFill>
                  <a:srgbClr val="244061"/>
                </a:solidFill>
              </a:rPr>
              <a:t>Introductions</a:t>
            </a:r>
            <a:endParaRPr dirty="0"/>
          </a:p>
          <a:p>
            <a:pPr marL="457120" lvl="0" indent="-457120" algn="l" rtl="0">
              <a:lnSpc>
                <a:spcPct val="90000"/>
              </a:lnSpc>
              <a:spcBef>
                <a:spcPts val="1600"/>
              </a:spcBef>
              <a:spcAft>
                <a:spcPts val="0"/>
              </a:spcAft>
              <a:buClr>
                <a:srgbClr val="244061"/>
              </a:buClr>
              <a:buSzPts val="3000"/>
              <a:buChar char="•"/>
            </a:pPr>
            <a:r>
              <a:rPr lang="en-US" sz="3000" b="1" dirty="0">
                <a:solidFill>
                  <a:srgbClr val="244061"/>
                </a:solidFill>
              </a:rPr>
              <a:t>Overview of Biology Academic Success Center (BASC)</a:t>
            </a:r>
          </a:p>
          <a:p>
            <a:pPr marL="457120" indent="-457120">
              <a:lnSpc>
                <a:spcPct val="90000"/>
              </a:lnSpc>
              <a:spcBef>
                <a:spcPts val="1600"/>
              </a:spcBef>
              <a:buClr>
                <a:srgbClr val="244061"/>
              </a:buClr>
              <a:buSzPts val="3000"/>
            </a:pPr>
            <a:r>
              <a:rPr lang="en-US" sz="3000" b="1" dirty="0">
                <a:solidFill>
                  <a:srgbClr val="244061"/>
                </a:solidFill>
              </a:rPr>
              <a:t>Expectations</a:t>
            </a:r>
            <a:endParaRPr sz="3000" dirty="0"/>
          </a:p>
          <a:p>
            <a:pPr marL="457120" lvl="0" indent="-457120" algn="l" rtl="0">
              <a:lnSpc>
                <a:spcPct val="90000"/>
              </a:lnSpc>
              <a:spcBef>
                <a:spcPts val="1600"/>
              </a:spcBef>
              <a:spcAft>
                <a:spcPts val="0"/>
              </a:spcAft>
              <a:buClr>
                <a:srgbClr val="244061"/>
              </a:buClr>
              <a:buSzPts val="3000"/>
              <a:buChar char="•"/>
            </a:pPr>
            <a:r>
              <a:rPr lang="en-US" sz="3000" b="1" dirty="0">
                <a:solidFill>
                  <a:srgbClr val="244061"/>
                </a:solidFill>
              </a:rPr>
              <a:t>College of Biological Sciences Degree Requirements</a:t>
            </a:r>
            <a:endParaRPr sz="2400" b="1" dirty="0">
              <a:solidFill>
                <a:srgbClr val="244061"/>
              </a:solidFill>
            </a:endParaRPr>
          </a:p>
          <a:p>
            <a:pPr marL="457120" lvl="0" indent="-457120" algn="l" rtl="0">
              <a:lnSpc>
                <a:spcPct val="90000"/>
              </a:lnSpc>
              <a:spcBef>
                <a:spcPts val="1600"/>
              </a:spcBef>
              <a:spcAft>
                <a:spcPts val="0"/>
              </a:spcAft>
              <a:buClr>
                <a:srgbClr val="244061"/>
              </a:buClr>
              <a:buSzPts val="3000"/>
              <a:buChar char="•"/>
            </a:pPr>
            <a:r>
              <a:rPr lang="en-US" sz="3000" b="1" dirty="0">
                <a:solidFill>
                  <a:srgbClr val="244061"/>
                </a:solidFill>
              </a:rPr>
              <a:t>Important Advising Tools and Resources</a:t>
            </a:r>
          </a:p>
          <a:p>
            <a:pPr marL="457120" lvl="0" indent="-457120" algn="l" rtl="0">
              <a:lnSpc>
                <a:spcPct val="90000"/>
              </a:lnSpc>
              <a:spcBef>
                <a:spcPts val="1600"/>
              </a:spcBef>
              <a:spcAft>
                <a:spcPts val="0"/>
              </a:spcAft>
              <a:buClr>
                <a:srgbClr val="244061"/>
              </a:buClr>
              <a:buSzPts val="3000"/>
              <a:buChar char="•"/>
            </a:pPr>
            <a:r>
              <a:rPr lang="en-US" sz="3000" b="1" dirty="0">
                <a:solidFill>
                  <a:schemeClr val="accent1">
                    <a:lumMod val="50000"/>
                  </a:schemeClr>
                </a:solidFill>
              </a:rPr>
              <a:t>Fall 2019 Schedule Preparation</a:t>
            </a:r>
            <a:endParaRPr dirty="0">
              <a:solidFill>
                <a:schemeClr val="accent1">
                  <a:lumMod val="50000"/>
                </a:schemeClr>
              </a:solidFill>
            </a:endParaRPr>
          </a:p>
          <a:p>
            <a:pPr marL="457120" lvl="0" indent="-457120" algn="l" rtl="0">
              <a:lnSpc>
                <a:spcPct val="90000"/>
              </a:lnSpc>
              <a:spcBef>
                <a:spcPts val="1600"/>
              </a:spcBef>
              <a:spcAft>
                <a:spcPts val="0"/>
              </a:spcAft>
              <a:buClr>
                <a:srgbClr val="244061"/>
              </a:buClr>
              <a:buSzPts val="3000"/>
              <a:buChar char="•"/>
            </a:pPr>
            <a:r>
              <a:rPr lang="en-US" sz="3000" b="1" dirty="0">
                <a:solidFill>
                  <a:srgbClr val="244061"/>
                </a:solidFill>
              </a:rPr>
              <a:t>Q&amp;A</a:t>
            </a:r>
            <a:endParaRPr sz="2400" b="1" dirty="0"/>
          </a:p>
        </p:txBody>
      </p:sp>
      <p:sp>
        <p:nvSpPr>
          <p:cNvPr id="4" name="TextBox 3">
            <a:extLst>
              <a:ext uri="{FF2B5EF4-FFF2-40B4-BE49-F238E27FC236}">
                <a16:creationId xmlns:a16="http://schemas.microsoft.com/office/drawing/2014/main" id="{AA0EFE7D-82B4-E343-BDAF-3338D5B47A2F}"/>
              </a:ext>
            </a:extLst>
          </p:cNvPr>
          <p:cNvSpPr txBox="1"/>
          <p:nvPr/>
        </p:nvSpPr>
        <p:spPr>
          <a:xfrm>
            <a:off x="2232561" y="130629"/>
            <a:ext cx="184731" cy="307777"/>
          </a:xfrm>
          <a:prstGeom prst="rect">
            <a:avLst/>
          </a:prstGeom>
          <a:noFill/>
        </p:spPr>
        <p:txBody>
          <a:bodyPr wrap="none" rtlCol="0">
            <a:spAutoFit/>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1D152F-1DC0-3049-ACF5-403BF8BD6539}"/>
              </a:ext>
            </a:extLst>
          </p:cNvPr>
          <p:cNvSpPr txBox="1"/>
          <p:nvPr/>
        </p:nvSpPr>
        <p:spPr>
          <a:xfrm>
            <a:off x="1" y="1114961"/>
            <a:ext cx="12188824" cy="1446550"/>
          </a:xfrm>
          <a:prstGeom prst="rect">
            <a:avLst/>
          </a:prstGeom>
          <a:solidFill>
            <a:srgbClr val="D6AF22">
              <a:alpha val="75000"/>
            </a:srgbClr>
          </a:solidFill>
        </p:spPr>
        <p:txBody>
          <a:bodyPr wrap="square" rtlCol="0">
            <a:spAutoFit/>
          </a:bodyPr>
          <a:lstStyle/>
          <a:p>
            <a:pPr algn="ctr"/>
            <a:r>
              <a:rPr lang="en-US" sz="4400" dirty="0">
                <a:solidFill>
                  <a:schemeClr val="bg2"/>
                </a:solidFill>
                <a:latin typeface="Calibri" panose="020F0502020204030204" pitchFamily="34" charset="0"/>
                <a:cs typeface="Calibri" panose="020F0502020204030204" pitchFamily="34" charset="0"/>
              </a:rPr>
              <a:t>How much time should you expect to spend outside of class </a:t>
            </a:r>
            <a:r>
              <a:rPr lang="en-US" sz="4400" b="1" u="sng" dirty="0">
                <a:solidFill>
                  <a:schemeClr val="bg2"/>
                </a:solidFill>
                <a:latin typeface="Calibri" panose="020F0502020204030204" pitchFamily="34" charset="0"/>
                <a:cs typeface="Calibri" panose="020F0502020204030204" pitchFamily="34" charset="0"/>
              </a:rPr>
              <a:t>per unit </a:t>
            </a:r>
            <a:r>
              <a:rPr lang="en-US" sz="4400" dirty="0">
                <a:solidFill>
                  <a:schemeClr val="bg2"/>
                </a:solidFill>
                <a:latin typeface="Calibri" panose="020F0502020204030204" pitchFamily="34" charset="0"/>
                <a:cs typeface="Calibri" panose="020F0502020204030204" pitchFamily="34" charset="0"/>
              </a:rPr>
              <a:t>each week?</a:t>
            </a:r>
          </a:p>
        </p:txBody>
      </p:sp>
      <p:sp>
        <p:nvSpPr>
          <p:cNvPr id="2" name="TextBox 1"/>
          <p:cNvSpPr txBox="1"/>
          <p:nvPr/>
        </p:nvSpPr>
        <p:spPr>
          <a:xfrm>
            <a:off x="0" y="164592"/>
            <a:ext cx="12188825" cy="769441"/>
          </a:xfrm>
          <a:prstGeom prst="rect">
            <a:avLst/>
          </a:prstGeom>
          <a:noFill/>
        </p:spPr>
        <p:txBody>
          <a:bodyPr wrap="square" rtlCol="0">
            <a:spAutoFit/>
          </a:bodyPr>
          <a:lstStyle/>
          <a:p>
            <a:pPr algn="ctr"/>
            <a:r>
              <a:rPr lang="en-US" sz="4400" b="1" dirty="0">
                <a:solidFill>
                  <a:schemeClr val="bg2"/>
                </a:solidFill>
                <a:latin typeface="Calibri" panose="020F0502020204030204" pitchFamily="34" charset="0"/>
                <a:cs typeface="Calibri" panose="020F0502020204030204" pitchFamily="34" charset="0"/>
              </a:rPr>
              <a:t>Learning Check!</a:t>
            </a:r>
          </a:p>
        </p:txBody>
      </p:sp>
      <p:sp>
        <p:nvSpPr>
          <p:cNvPr id="3" name="TextBox 2"/>
          <p:cNvSpPr txBox="1"/>
          <p:nvPr/>
        </p:nvSpPr>
        <p:spPr>
          <a:xfrm>
            <a:off x="952500" y="2800350"/>
            <a:ext cx="10896600" cy="2862322"/>
          </a:xfrm>
          <a:prstGeom prst="rect">
            <a:avLst/>
          </a:prstGeom>
          <a:noFill/>
        </p:spPr>
        <p:txBody>
          <a:bodyPr wrap="square" rtlCol="0">
            <a:spAutoFit/>
          </a:bodyPr>
          <a:lstStyle/>
          <a:p>
            <a:r>
              <a:rPr lang="en-US" sz="3600" dirty="0">
                <a:solidFill>
                  <a:schemeClr val="bg2"/>
                </a:solidFill>
                <a:latin typeface="Calibri" panose="020F0502020204030204" pitchFamily="34" charset="0"/>
                <a:cs typeface="Calibri" panose="020F0502020204030204" pitchFamily="34" charset="0"/>
              </a:rPr>
              <a:t>A. 30 minutes</a:t>
            </a:r>
          </a:p>
          <a:p>
            <a:r>
              <a:rPr lang="en-US" sz="3600" dirty="0">
                <a:solidFill>
                  <a:schemeClr val="bg2"/>
                </a:solidFill>
                <a:latin typeface="Calibri" panose="020F0502020204030204" pitchFamily="34" charset="0"/>
                <a:cs typeface="Calibri" panose="020F0502020204030204" pitchFamily="34" charset="0"/>
              </a:rPr>
              <a:t>B. 2-3 hours</a:t>
            </a:r>
          </a:p>
          <a:p>
            <a:r>
              <a:rPr lang="en-US" sz="3600" dirty="0">
                <a:solidFill>
                  <a:schemeClr val="bg2"/>
                </a:solidFill>
                <a:latin typeface="Calibri" panose="020F0502020204030204" pitchFamily="34" charset="0"/>
                <a:cs typeface="Calibri" panose="020F0502020204030204" pitchFamily="34" charset="0"/>
              </a:rPr>
              <a:t>C. 4-5 hours</a:t>
            </a:r>
          </a:p>
          <a:p>
            <a:r>
              <a:rPr lang="en-US" sz="3600" dirty="0">
                <a:solidFill>
                  <a:schemeClr val="bg2"/>
                </a:solidFill>
                <a:latin typeface="Calibri" panose="020F0502020204030204" pitchFamily="34" charset="0"/>
                <a:cs typeface="Calibri" panose="020F0502020204030204" pitchFamily="34" charset="0"/>
              </a:rPr>
              <a:t>D. None. I got this.</a:t>
            </a:r>
          </a:p>
          <a:p>
            <a:endParaRPr lang="en-US" sz="36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1192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8"/>
          <p:cNvSpPr txBox="1">
            <a:spLocks noGrp="1"/>
          </p:cNvSpPr>
          <p:nvPr>
            <p:ph type="title"/>
          </p:nvPr>
        </p:nvSpPr>
        <p:spPr>
          <a:xfrm>
            <a:off x="913526" y="609600"/>
            <a:ext cx="10665858" cy="914400"/>
          </a:xfrm>
          <a:prstGeom prst="rect">
            <a:avLst/>
          </a:prstGeom>
          <a:noFill/>
          <a:ln>
            <a:noFill/>
          </a:ln>
        </p:spPr>
        <p:txBody>
          <a:bodyPr spcFirstLastPara="1" wrap="square" lIns="121875" tIns="60925" rIns="121875" bIns="60925" anchor="ctr" anchorCtr="0">
            <a:noAutofit/>
          </a:bodyPr>
          <a:lstStyle/>
          <a:p>
            <a:pPr marL="0" lvl="0" indent="0" algn="l" rtl="0">
              <a:spcBef>
                <a:spcPts val="0"/>
              </a:spcBef>
              <a:spcAft>
                <a:spcPts val="0"/>
              </a:spcAft>
              <a:buClr>
                <a:srgbClr val="244061"/>
              </a:buClr>
              <a:buSzPts val="4800"/>
              <a:buFont typeface="Calibri"/>
              <a:buNone/>
            </a:pPr>
            <a:r>
              <a:rPr lang="en-US" sz="4800" b="1" dirty="0">
                <a:solidFill>
                  <a:srgbClr val="244061"/>
                </a:solidFill>
              </a:rPr>
              <a:t>College of Biological Sciences Quick Facts</a:t>
            </a:r>
            <a:endParaRPr dirty="0"/>
          </a:p>
        </p:txBody>
      </p:sp>
      <p:sp>
        <p:nvSpPr>
          <p:cNvPr id="305" name="Google Shape;305;p38"/>
          <p:cNvSpPr/>
          <p:nvPr/>
        </p:nvSpPr>
        <p:spPr>
          <a:xfrm>
            <a:off x="8458789" y="2066514"/>
            <a:ext cx="3542968" cy="1983139"/>
          </a:xfrm>
          <a:prstGeom prst="roundRect">
            <a:avLst>
              <a:gd name="adj" fmla="val 16667"/>
            </a:avLst>
          </a:prstGeom>
          <a:solidFill>
            <a:srgbClr val="E0C35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bg2"/>
                </a:solidFill>
                <a:latin typeface="Calibri" panose="020F0502020204030204" pitchFamily="34" charset="0"/>
                <a:cs typeface="Calibri" panose="020F0502020204030204" pitchFamily="34" charset="0"/>
              </a:rPr>
              <a:t>Over 40,000 alumni</a:t>
            </a:r>
            <a:endParaRPr sz="2800" b="1" dirty="0">
              <a:solidFill>
                <a:schemeClr val="bg2"/>
              </a:solidFill>
              <a:latin typeface="Calibri" panose="020F0502020204030204" pitchFamily="34" charset="0"/>
              <a:cs typeface="Calibri" panose="020F0502020204030204" pitchFamily="34" charset="0"/>
            </a:endParaRPr>
          </a:p>
        </p:txBody>
      </p:sp>
      <p:sp>
        <p:nvSpPr>
          <p:cNvPr id="306" name="Google Shape;306;p38"/>
          <p:cNvSpPr/>
          <p:nvPr/>
        </p:nvSpPr>
        <p:spPr>
          <a:xfrm>
            <a:off x="8705323" y="4706149"/>
            <a:ext cx="3220893" cy="1244868"/>
          </a:xfrm>
          <a:prstGeom prst="roundRect">
            <a:avLst>
              <a:gd name="adj" fmla="val 16667"/>
            </a:avLst>
          </a:prstGeom>
          <a:solidFill>
            <a:srgbClr val="00206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D6AF22"/>
                </a:solidFill>
                <a:latin typeface="Calibri"/>
                <a:ea typeface="Calibri"/>
                <a:cs typeface="Calibri"/>
                <a:sym typeface="Calibri"/>
              </a:rPr>
              <a:t>5 Departments</a:t>
            </a:r>
            <a:endParaRPr dirty="0">
              <a:solidFill>
                <a:srgbClr val="D6AF22"/>
              </a:solidFill>
            </a:endParaRPr>
          </a:p>
        </p:txBody>
      </p:sp>
      <p:sp>
        <p:nvSpPr>
          <p:cNvPr id="307" name="Google Shape;307;p38"/>
          <p:cNvSpPr/>
          <p:nvPr/>
        </p:nvSpPr>
        <p:spPr>
          <a:xfrm>
            <a:off x="216411" y="4714479"/>
            <a:ext cx="3190888" cy="1236538"/>
          </a:xfrm>
          <a:prstGeom prst="roundRect">
            <a:avLst>
              <a:gd name="adj" fmla="val 16667"/>
            </a:avLst>
          </a:prstGeom>
          <a:solidFill>
            <a:srgbClr val="00206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D6AF22"/>
                </a:solidFill>
                <a:latin typeface="Calibri"/>
                <a:ea typeface="Calibri"/>
                <a:cs typeface="Calibri"/>
                <a:sym typeface="Calibri"/>
              </a:rPr>
              <a:t>9 Majors and</a:t>
            </a:r>
            <a:endParaRPr dirty="0">
              <a:solidFill>
                <a:srgbClr val="D6AF22"/>
              </a:solidFill>
            </a:endParaRPr>
          </a:p>
          <a:p>
            <a:pPr marL="0" marR="0" lvl="0" indent="0" algn="ctr" rtl="0">
              <a:spcBef>
                <a:spcPts val="0"/>
              </a:spcBef>
              <a:spcAft>
                <a:spcPts val="0"/>
              </a:spcAft>
              <a:buNone/>
            </a:pPr>
            <a:r>
              <a:rPr lang="en-US" sz="3200" b="1" dirty="0">
                <a:solidFill>
                  <a:srgbClr val="D6AF22"/>
                </a:solidFill>
                <a:latin typeface="Calibri"/>
                <a:ea typeface="Calibri"/>
                <a:cs typeface="Calibri"/>
                <a:sym typeface="Calibri"/>
              </a:rPr>
              <a:t>7 Minors</a:t>
            </a:r>
            <a:endParaRPr dirty="0">
              <a:solidFill>
                <a:srgbClr val="D6AF22"/>
              </a:solidFill>
            </a:endParaRPr>
          </a:p>
        </p:txBody>
      </p:sp>
      <p:sp>
        <p:nvSpPr>
          <p:cNvPr id="308" name="Google Shape;308;p38"/>
          <p:cNvSpPr/>
          <p:nvPr/>
        </p:nvSpPr>
        <p:spPr>
          <a:xfrm>
            <a:off x="3929180" y="1773935"/>
            <a:ext cx="4254262" cy="2275717"/>
          </a:xfrm>
          <a:prstGeom prst="roundRect">
            <a:avLst>
              <a:gd name="adj" fmla="val 16667"/>
            </a:avLst>
          </a:prstGeom>
          <a:solidFill>
            <a:srgbClr val="00206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D6AF22"/>
                </a:solidFill>
                <a:latin typeface="Calibri" panose="020F0502020204030204" pitchFamily="34" charset="0"/>
                <a:cs typeface="Calibri" panose="020F0502020204030204" pitchFamily="34" charset="0"/>
              </a:rPr>
              <a:t>Values</a:t>
            </a:r>
          </a:p>
          <a:p>
            <a:pPr marL="0" marR="0" lvl="0" indent="0" algn="ctr" rtl="0">
              <a:spcBef>
                <a:spcPts val="0"/>
              </a:spcBef>
              <a:spcAft>
                <a:spcPts val="0"/>
              </a:spcAft>
              <a:buNone/>
            </a:pPr>
            <a:r>
              <a:rPr lang="en-US" sz="2000" b="1" dirty="0">
                <a:solidFill>
                  <a:srgbClr val="D6AF22"/>
                </a:solidFill>
                <a:latin typeface="Calibri" panose="020F0502020204030204" pitchFamily="34" charset="0"/>
                <a:cs typeface="Calibri" panose="020F0502020204030204" pitchFamily="34" charset="0"/>
              </a:rPr>
              <a:t>Scientific innovation and discovery</a:t>
            </a:r>
          </a:p>
          <a:p>
            <a:pPr marL="0" marR="0" lvl="0" indent="0" algn="ctr" rtl="0">
              <a:spcBef>
                <a:spcPts val="0"/>
              </a:spcBef>
              <a:spcAft>
                <a:spcPts val="0"/>
              </a:spcAft>
              <a:buNone/>
            </a:pPr>
            <a:r>
              <a:rPr lang="en-US" sz="2000" b="1" dirty="0">
                <a:solidFill>
                  <a:srgbClr val="D6AF22"/>
                </a:solidFill>
                <a:latin typeface="Calibri" panose="020F0502020204030204" pitchFamily="34" charset="0"/>
                <a:cs typeface="Calibri" panose="020F0502020204030204" pitchFamily="34" charset="0"/>
              </a:rPr>
              <a:t>Highest standards of excellence in:</a:t>
            </a:r>
          </a:p>
          <a:p>
            <a:pPr marL="0" marR="0" lvl="0" indent="0" algn="ctr" rtl="0">
              <a:spcBef>
                <a:spcPts val="0"/>
              </a:spcBef>
              <a:spcAft>
                <a:spcPts val="0"/>
              </a:spcAft>
              <a:buNone/>
            </a:pPr>
            <a:r>
              <a:rPr lang="en-US" sz="2000" b="1" dirty="0">
                <a:solidFill>
                  <a:srgbClr val="D6AF22"/>
                </a:solidFill>
                <a:latin typeface="Calibri" panose="020F0502020204030204" pitchFamily="34" charset="0"/>
                <a:cs typeface="Calibri" panose="020F0502020204030204" pitchFamily="34" charset="0"/>
              </a:rPr>
              <a:t>Teaching</a:t>
            </a:r>
          </a:p>
          <a:p>
            <a:pPr marL="0" marR="0" lvl="0" indent="0" algn="ctr" rtl="0">
              <a:spcBef>
                <a:spcPts val="0"/>
              </a:spcBef>
              <a:spcAft>
                <a:spcPts val="0"/>
              </a:spcAft>
              <a:buNone/>
            </a:pPr>
            <a:r>
              <a:rPr lang="en-US" sz="2000" b="1" dirty="0">
                <a:solidFill>
                  <a:srgbClr val="D6AF22"/>
                </a:solidFill>
                <a:latin typeface="Calibri" panose="020F0502020204030204" pitchFamily="34" charset="0"/>
                <a:cs typeface="Calibri" panose="020F0502020204030204" pitchFamily="34" charset="0"/>
              </a:rPr>
              <a:t>Research</a:t>
            </a:r>
          </a:p>
          <a:p>
            <a:pPr marL="0" marR="0" lvl="0" indent="0" algn="ctr" rtl="0">
              <a:spcBef>
                <a:spcPts val="0"/>
              </a:spcBef>
              <a:spcAft>
                <a:spcPts val="0"/>
              </a:spcAft>
              <a:buNone/>
            </a:pPr>
            <a:r>
              <a:rPr lang="en-US" sz="2000" b="1" dirty="0">
                <a:solidFill>
                  <a:srgbClr val="D6AF22"/>
                </a:solidFill>
                <a:latin typeface="Calibri" panose="020F0502020204030204" pitchFamily="34" charset="0"/>
                <a:cs typeface="Calibri" panose="020F0502020204030204" pitchFamily="34" charset="0"/>
              </a:rPr>
              <a:t>Community Involvement</a:t>
            </a:r>
            <a:endParaRPr sz="2000" b="1" dirty="0">
              <a:solidFill>
                <a:srgbClr val="D6AF22"/>
              </a:solidFill>
              <a:latin typeface="Calibri" panose="020F0502020204030204" pitchFamily="34" charset="0"/>
              <a:cs typeface="Calibri" panose="020F0502020204030204" pitchFamily="34" charset="0"/>
            </a:endParaRPr>
          </a:p>
        </p:txBody>
      </p:sp>
      <p:sp>
        <p:nvSpPr>
          <p:cNvPr id="309" name="Google Shape;309;p38"/>
          <p:cNvSpPr/>
          <p:nvPr/>
        </p:nvSpPr>
        <p:spPr>
          <a:xfrm>
            <a:off x="198626" y="2066514"/>
            <a:ext cx="3455207" cy="1983139"/>
          </a:xfrm>
          <a:prstGeom prst="roundRect">
            <a:avLst>
              <a:gd name="adj" fmla="val 16667"/>
            </a:avLst>
          </a:prstGeom>
          <a:solidFill>
            <a:srgbClr val="E0C35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bg2"/>
                </a:solidFill>
                <a:latin typeface="Calibri" panose="020F0502020204030204" pitchFamily="34" charset="0"/>
                <a:cs typeface="Calibri" panose="020F0502020204030204" pitchFamily="34" charset="0"/>
              </a:rPr>
              <a:t>47% of CBS undergraduates participated in research and 71% in an internship (2017-18)</a:t>
            </a:r>
            <a:endParaRPr sz="2400" b="1" dirty="0">
              <a:solidFill>
                <a:schemeClr val="bg2"/>
              </a:solidFill>
              <a:latin typeface="Calibri" panose="020F0502020204030204" pitchFamily="34" charset="0"/>
              <a:cs typeface="Calibri" panose="020F0502020204030204" pitchFamily="34" charset="0"/>
            </a:endParaRPr>
          </a:p>
        </p:txBody>
      </p:sp>
      <p:sp>
        <p:nvSpPr>
          <p:cNvPr id="310" name="Google Shape;310;p38"/>
          <p:cNvSpPr/>
          <p:nvPr/>
        </p:nvSpPr>
        <p:spPr>
          <a:xfrm>
            <a:off x="4379911" y="4528483"/>
            <a:ext cx="3352800" cy="1600200"/>
          </a:xfrm>
          <a:prstGeom prst="roundRect">
            <a:avLst>
              <a:gd name="adj" fmla="val 16667"/>
            </a:avLst>
          </a:prstGeom>
          <a:solidFill>
            <a:srgbClr val="E0C35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2060"/>
                </a:solidFill>
                <a:latin typeface="Calibri"/>
                <a:ea typeface="Calibri"/>
                <a:cs typeface="Calibri"/>
                <a:sym typeface="Calibri"/>
              </a:rPr>
              <a:t>2 Degree Options: A.B. and B.S.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p39"/>
          <p:cNvSpPr txBox="1">
            <a:spLocks noGrp="1"/>
          </p:cNvSpPr>
          <p:nvPr>
            <p:ph type="title"/>
          </p:nvPr>
        </p:nvSpPr>
        <p:spPr>
          <a:xfrm>
            <a:off x="609441" y="372058"/>
            <a:ext cx="10969943" cy="11430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320"/>
              <a:buFont typeface="Calibri"/>
              <a:buNone/>
            </a:pPr>
            <a:r>
              <a:rPr lang="en-US" sz="4320" b="1" dirty="0">
                <a:solidFill>
                  <a:srgbClr val="244061"/>
                </a:solidFill>
              </a:rPr>
              <a:t>College of Biological Sciences (CBS) </a:t>
            </a:r>
            <a:br>
              <a:rPr lang="en-US" sz="4320" b="1" dirty="0">
                <a:solidFill>
                  <a:srgbClr val="244061"/>
                </a:solidFill>
              </a:rPr>
            </a:br>
            <a:r>
              <a:rPr lang="en-US" sz="4320" b="1" dirty="0">
                <a:solidFill>
                  <a:srgbClr val="244061"/>
                </a:solidFill>
              </a:rPr>
              <a:t>Degree Requirements Structure</a:t>
            </a:r>
            <a:endParaRPr dirty="0"/>
          </a:p>
        </p:txBody>
      </p:sp>
      <p:sp>
        <p:nvSpPr>
          <p:cNvPr id="324" name="Google Shape;324;p39"/>
          <p:cNvSpPr/>
          <p:nvPr/>
        </p:nvSpPr>
        <p:spPr>
          <a:xfrm>
            <a:off x="9371012" y="1772122"/>
            <a:ext cx="2667000" cy="4781078"/>
          </a:xfrm>
          <a:prstGeom prst="roundRect">
            <a:avLst>
              <a:gd name="adj" fmla="val 16667"/>
            </a:avLst>
          </a:prstGeom>
          <a:solidFill>
            <a:srgbClr val="00206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D6AF22"/>
                </a:solidFill>
                <a:latin typeface="Calibri"/>
                <a:ea typeface="Calibri"/>
                <a:cs typeface="Calibri"/>
                <a:sym typeface="Calibri"/>
              </a:rPr>
              <a:t>Total Units: 180</a:t>
            </a:r>
            <a:endParaRPr dirty="0">
              <a:solidFill>
                <a:srgbClr val="D6AF22"/>
              </a:solidFill>
            </a:endParaRPr>
          </a:p>
          <a:p>
            <a:pPr marL="0" marR="0" lvl="0" indent="0" algn="ctr" rtl="0">
              <a:spcBef>
                <a:spcPts val="0"/>
              </a:spcBef>
              <a:spcAft>
                <a:spcPts val="0"/>
              </a:spcAft>
              <a:buNone/>
            </a:pPr>
            <a:endParaRPr sz="2800" b="1" dirty="0">
              <a:solidFill>
                <a:srgbClr val="D6AF22"/>
              </a:solidFill>
              <a:latin typeface="Calibri"/>
              <a:ea typeface="Calibri"/>
              <a:cs typeface="Calibri"/>
              <a:sym typeface="Calibri"/>
            </a:endParaRPr>
          </a:p>
          <a:p>
            <a:pPr marL="0" marR="0" lvl="0" indent="0" algn="ctr" rtl="0">
              <a:spcBef>
                <a:spcPts val="0"/>
              </a:spcBef>
              <a:spcAft>
                <a:spcPts val="0"/>
              </a:spcAft>
              <a:buNone/>
            </a:pPr>
            <a:r>
              <a:rPr lang="en-US" sz="2800" b="1" dirty="0">
                <a:solidFill>
                  <a:srgbClr val="D6AF22"/>
                </a:solidFill>
                <a:latin typeface="Calibri"/>
                <a:ea typeface="Calibri"/>
                <a:cs typeface="Calibri"/>
                <a:sym typeface="Calibri"/>
              </a:rPr>
              <a:t>Approx. 15 units needed each quarter to total 180 units</a:t>
            </a:r>
            <a:endParaRPr dirty="0">
              <a:solidFill>
                <a:srgbClr val="D6AF22"/>
              </a:solidFill>
            </a:endParaRPr>
          </a:p>
        </p:txBody>
      </p:sp>
      <p:sp>
        <p:nvSpPr>
          <p:cNvPr id="326" name="Google Shape;326;p39"/>
          <p:cNvSpPr txBox="1"/>
          <p:nvPr/>
        </p:nvSpPr>
        <p:spPr>
          <a:xfrm rot="20437856">
            <a:off x="6500" y="2063684"/>
            <a:ext cx="3143103" cy="12926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b="1" dirty="0">
                <a:solidFill>
                  <a:schemeClr val="dk1"/>
                </a:solidFill>
                <a:latin typeface="Calibri"/>
                <a:ea typeface="Calibri"/>
                <a:cs typeface="Calibri"/>
                <a:sym typeface="Calibri"/>
              </a:rPr>
              <a:t>There’s more to your degree than major requirements!</a:t>
            </a:r>
            <a:endParaRPr dirty="0"/>
          </a:p>
        </p:txBody>
      </p:sp>
      <p:pic>
        <p:nvPicPr>
          <p:cNvPr id="3" name="Picture 2">
            <a:extLst>
              <a:ext uri="{FF2B5EF4-FFF2-40B4-BE49-F238E27FC236}">
                <a16:creationId xmlns:a16="http://schemas.microsoft.com/office/drawing/2014/main" id="{FDB8F14F-E7E0-D941-A9DF-6E991A369375}"/>
              </a:ext>
            </a:extLst>
          </p:cNvPr>
          <p:cNvPicPr>
            <a:picLocks noChangeAspect="1"/>
          </p:cNvPicPr>
          <p:nvPr/>
        </p:nvPicPr>
        <p:blipFill>
          <a:blip r:embed="rId3"/>
          <a:stretch>
            <a:fillRect/>
          </a:stretch>
        </p:blipFill>
        <p:spPr>
          <a:xfrm>
            <a:off x="994230" y="3429000"/>
            <a:ext cx="1593554" cy="3378922"/>
          </a:xfrm>
          <a:prstGeom prst="rect">
            <a:avLst/>
          </a:prstGeom>
        </p:spPr>
      </p:pic>
      <p:graphicFrame>
        <p:nvGraphicFramePr>
          <p:cNvPr id="4" name="Diagram 3"/>
          <p:cNvGraphicFramePr/>
          <p:nvPr>
            <p:extLst>
              <p:ext uri="{D42A27DB-BD31-4B8C-83A1-F6EECF244321}">
                <p14:modId xmlns:p14="http://schemas.microsoft.com/office/powerpoint/2010/main" val="2998013223"/>
              </p:ext>
            </p:extLst>
          </p:nvPr>
        </p:nvGraphicFramePr>
        <p:xfrm>
          <a:off x="2783954" y="1579057"/>
          <a:ext cx="6390888" cy="4378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22" name="Diagram 21"/>
          <p:cNvGraphicFramePr/>
          <p:nvPr>
            <p:extLst>
              <p:ext uri="{D42A27DB-BD31-4B8C-83A1-F6EECF244321}">
                <p14:modId xmlns:p14="http://schemas.microsoft.com/office/powerpoint/2010/main" val="2494267130"/>
              </p:ext>
            </p:extLst>
          </p:nvPr>
        </p:nvGraphicFramePr>
        <p:xfrm>
          <a:off x="0" y="1670497"/>
          <a:ext cx="6390888" cy="4378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Google Shape;317;p39">
            <a:extLst>
              <a:ext uri="{FF2B5EF4-FFF2-40B4-BE49-F238E27FC236}">
                <a16:creationId xmlns:a16="http://schemas.microsoft.com/office/drawing/2014/main" id="{5E63B3A1-1F76-F04E-B32C-21435CE9AA87}"/>
              </a:ext>
            </a:extLst>
          </p:cNvPr>
          <p:cNvSpPr txBox="1">
            <a:spLocks noGrp="1"/>
          </p:cNvSpPr>
          <p:nvPr>
            <p:ph type="title"/>
          </p:nvPr>
        </p:nvSpPr>
        <p:spPr>
          <a:xfrm>
            <a:off x="609441" y="372058"/>
            <a:ext cx="10969943" cy="11430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320"/>
              <a:buFont typeface="Calibri"/>
              <a:buNone/>
            </a:pPr>
            <a:r>
              <a:rPr lang="en-US" sz="4320" b="1" dirty="0">
                <a:solidFill>
                  <a:srgbClr val="244061"/>
                </a:solidFill>
              </a:rPr>
              <a:t>College of Biological Sciences (CBS) </a:t>
            </a:r>
            <a:br>
              <a:rPr lang="en-US" sz="4320" b="1" dirty="0">
                <a:solidFill>
                  <a:srgbClr val="244061"/>
                </a:solidFill>
              </a:rPr>
            </a:br>
            <a:r>
              <a:rPr lang="en-US" sz="4320" b="1" dirty="0">
                <a:solidFill>
                  <a:srgbClr val="244061"/>
                </a:solidFill>
              </a:rPr>
              <a:t>Degree Structure</a:t>
            </a:r>
            <a:endParaRPr dirty="0"/>
          </a:p>
        </p:txBody>
      </p:sp>
      <p:sp>
        <p:nvSpPr>
          <p:cNvPr id="2" name="Oval 1"/>
          <p:cNvSpPr/>
          <p:nvPr/>
        </p:nvSpPr>
        <p:spPr>
          <a:xfrm>
            <a:off x="1531236" y="4979924"/>
            <a:ext cx="3328415" cy="1017089"/>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344;p40"/>
          <p:cNvSpPr txBox="1"/>
          <p:nvPr/>
        </p:nvSpPr>
        <p:spPr>
          <a:xfrm>
            <a:off x="6222428" y="2126663"/>
            <a:ext cx="6217920" cy="3466253"/>
          </a:xfrm>
          <a:prstGeom prst="rect">
            <a:avLst/>
          </a:prstGeom>
          <a:noFill/>
          <a:ln>
            <a:noFill/>
          </a:ln>
        </p:spPr>
        <p:txBody>
          <a:bodyPr spcFirstLastPara="1" wrap="square" lIns="91425" tIns="45700" rIns="91425" bIns="45700" anchor="t" anchorCtr="0">
            <a:noAutofit/>
          </a:bodyPr>
          <a:lstStyle/>
          <a:p>
            <a:pPr marL="342900" lvl="0" indent="-342900">
              <a:buClr>
                <a:schemeClr val="dk1"/>
              </a:buClr>
              <a:buSzPts val="2000"/>
              <a:buFont typeface="Arial"/>
              <a:buChar char="•"/>
            </a:pPr>
            <a:r>
              <a:rPr lang="en-US" sz="2800" b="1" dirty="0">
                <a:solidFill>
                  <a:schemeClr val="dk1"/>
                </a:solidFill>
                <a:latin typeface="Calibri"/>
                <a:ea typeface="Calibri"/>
                <a:cs typeface="Calibri"/>
                <a:sym typeface="Calibri"/>
              </a:rPr>
              <a:t>73-125 units</a:t>
            </a:r>
          </a:p>
          <a:p>
            <a:pPr lvl="0">
              <a:buClr>
                <a:schemeClr val="dk1"/>
              </a:buClr>
              <a:buSzPts val="2000"/>
            </a:pPr>
            <a:endParaRPr lang="en-US" sz="2800" b="1" dirty="0">
              <a:solidFill>
                <a:schemeClr val="dk1"/>
              </a:solidFill>
              <a:latin typeface="Calibri"/>
              <a:ea typeface="Calibri"/>
              <a:cs typeface="Calibri"/>
              <a:sym typeface="Calibri"/>
            </a:endParaRPr>
          </a:p>
          <a:p>
            <a:pPr marL="342900" lvl="0" indent="-342900">
              <a:buClr>
                <a:schemeClr val="dk1"/>
              </a:buClr>
              <a:buSzPts val="2000"/>
              <a:buFont typeface="Arial"/>
              <a:buChar char="•"/>
            </a:pPr>
            <a:r>
              <a:rPr lang="en-US" sz="2800" b="1" u="sng" dirty="0">
                <a:solidFill>
                  <a:srgbClr val="FF0000"/>
                </a:solidFill>
                <a:latin typeface="Calibri"/>
                <a:cs typeface="Calibri"/>
                <a:sym typeface="Calibri"/>
              </a:rPr>
              <a:t>No major courses can be selected to take as P/NP</a:t>
            </a:r>
          </a:p>
          <a:p>
            <a:pPr lvl="0">
              <a:buClr>
                <a:schemeClr val="dk1"/>
              </a:buClr>
              <a:buSzPts val="2000"/>
            </a:pPr>
            <a:endParaRPr lang="en-US" sz="2800" b="1" u="sng" dirty="0">
              <a:solidFill>
                <a:schemeClr val="dk1"/>
              </a:solidFill>
              <a:latin typeface="Calibri"/>
              <a:cs typeface="Calibri"/>
              <a:sym typeface="Calibri"/>
            </a:endParaRPr>
          </a:p>
          <a:p>
            <a:pPr marL="342900" lvl="0" indent="-342900">
              <a:buClr>
                <a:schemeClr val="dk1"/>
              </a:buClr>
              <a:buSzPts val="2000"/>
              <a:buFont typeface="Arial"/>
              <a:buChar char="•"/>
            </a:pPr>
            <a:r>
              <a:rPr lang="en-US" sz="2800" b="1" dirty="0">
                <a:solidFill>
                  <a:schemeClr val="dk1"/>
                </a:solidFill>
                <a:latin typeface="Calibri"/>
                <a:cs typeface="Calibri"/>
                <a:sym typeface="Calibri"/>
              </a:rPr>
              <a:t>Minimum 2.0 GPA in major coursework</a:t>
            </a:r>
            <a:endParaRPr lang="en-US" sz="2800" dirty="0"/>
          </a:p>
        </p:txBody>
      </p:sp>
    </p:spTree>
    <p:extLst>
      <p:ext uri="{BB962C8B-B14F-4D97-AF65-F5344CB8AC3E}">
        <p14:creationId xmlns:p14="http://schemas.microsoft.com/office/powerpoint/2010/main" val="176704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22" name="Diagram 21"/>
          <p:cNvGraphicFramePr/>
          <p:nvPr>
            <p:extLst>
              <p:ext uri="{D42A27DB-BD31-4B8C-83A1-F6EECF244321}">
                <p14:modId xmlns:p14="http://schemas.microsoft.com/office/powerpoint/2010/main" val="2494267130"/>
              </p:ext>
            </p:extLst>
          </p:nvPr>
        </p:nvGraphicFramePr>
        <p:xfrm>
          <a:off x="0" y="1670497"/>
          <a:ext cx="6390888" cy="4378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Google Shape;317;p39">
            <a:extLst>
              <a:ext uri="{FF2B5EF4-FFF2-40B4-BE49-F238E27FC236}">
                <a16:creationId xmlns:a16="http://schemas.microsoft.com/office/drawing/2014/main" id="{5E63B3A1-1F76-F04E-B32C-21435CE9AA87}"/>
              </a:ext>
            </a:extLst>
          </p:cNvPr>
          <p:cNvSpPr txBox="1">
            <a:spLocks noGrp="1"/>
          </p:cNvSpPr>
          <p:nvPr>
            <p:ph type="title"/>
          </p:nvPr>
        </p:nvSpPr>
        <p:spPr>
          <a:xfrm>
            <a:off x="609441" y="372058"/>
            <a:ext cx="10969943" cy="11430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320"/>
              <a:buFont typeface="Calibri"/>
              <a:buNone/>
            </a:pPr>
            <a:r>
              <a:rPr lang="en-US" sz="4320" b="1" dirty="0">
                <a:solidFill>
                  <a:srgbClr val="244061"/>
                </a:solidFill>
              </a:rPr>
              <a:t>College of Biological Sciences (CBS) </a:t>
            </a:r>
            <a:br>
              <a:rPr lang="en-US" sz="4320" b="1" dirty="0">
                <a:solidFill>
                  <a:srgbClr val="244061"/>
                </a:solidFill>
              </a:rPr>
            </a:br>
            <a:r>
              <a:rPr lang="en-US" sz="4320" b="1" dirty="0">
                <a:solidFill>
                  <a:srgbClr val="244061"/>
                </a:solidFill>
              </a:rPr>
              <a:t>Degree Structure</a:t>
            </a:r>
            <a:endParaRPr dirty="0"/>
          </a:p>
        </p:txBody>
      </p:sp>
      <p:sp>
        <p:nvSpPr>
          <p:cNvPr id="2" name="Oval 1"/>
          <p:cNvSpPr/>
          <p:nvPr/>
        </p:nvSpPr>
        <p:spPr>
          <a:xfrm>
            <a:off x="1238628" y="3730753"/>
            <a:ext cx="3913632" cy="1299468"/>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344;p40"/>
          <p:cNvSpPr txBox="1"/>
          <p:nvPr/>
        </p:nvSpPr>
        <p:spPr>
          <a:xfrm>
            <a:off x="6094412" y="2126663"/>
            <a:ext cx="6469444" cy="3466253"/>
          </a:xfrm>
          <a:prstGeom prst="rect">
            <a:avLst/>
          </a:prstGeom>
          <a:noFill/>
          <a:ln>
            <a:noFill/>
          </a:ln>
        </p:spPr>
        <p:txBody>
          <a:bodyPr spcFirstLastPara="1" wrap="square" lIns="91425" tIns="45700" rIns="91425" bIns="45700" anchor="t" anchorCtr="0">
            <a:noAutofit/>
          </a:bodyPr>
          <a:lstStyle/>
          <a:p>
            <a:pPr marL="342900" lvl="0" indent="-342900">
              <a:buClr>
                <a:schemeClr val="dk1"/>
              </a:buClr>
              <a:buSzPts val="2000"/>
              <a:buFont typeface="Arial"/>
              <a:buChar char="•"/>
            </a:pPr>
            <a:r>
              <a:rPr lang="en-US" sz="2800" b="1" dirty="0">
                <a:solidFill>
                  <a:schemeClr val="dk1"/>
                </a:solidFill>
                <a:latin typeface="Calibri"/>
                <a:ea typeface="Calibri"/>
                <a:cs typeface="Calibri"/>
                <a:sym typeface="Calibri"/>
              </a:rPr>
              <a:t>Entry-Level Writing Requirement</a:t>
            </a:r>
          </a:p>
          <a:p>
            <a:pPr lvl="0">
              <a:buClr>
                <a:schemeClr val="dk1"/>
              </a:buClr>
              <a:buSzPts val="2000"/>
            </a:pPr>
            <a:endParaRPr lang="en-US" sz="2800" b="1" dirty="0">
              <a:solidFill>
                <a:schemeClr val="dk1"/>
              </a:solidFill>
              <a:latin typeface="Calibri"/>
              <a:ea typeface="Calibri"/>
              <a:cs typeface="Calibri"/>
              <a:sym typeface="Calibri"/>
            </a:endParaRPr>
          </a:p>
          <a:p>
            <a:pPr marL="342900" lvl="0" indent="-342900">
              <a:buClr>
                <a:schemeClr val="dk1"/>
              </a:buClr>
              <a:buSzPts val="2000"/>
              <a:buFont typeface="Arial"/>
              <a:buChar char="•"/>
            </a:pPr>
            <a:r>
              <a:rPr lang="en-US" sz="2800" b="1" dirty="0">
                <a:solidFill>
                  <a:srgbClr val="FF0000"/>
                </a:solidFill>
                <a:latin typeface="Calibri"/>
                <a:ea typeface="Calibri"/>
                <a:cs typeface="Calibri"/>
                <a:sym typeface="Calibri"/>
              </a:rPr>
              <a:t>American History and Institutions</a:t>
            </a:r>
          </a:p>
          <a:p>
            <a:pPr lvl="0">
              <a:buClr>
                <a:schemeClr val="dk1"/>
              </a:buClr>
              <a:buSzPts val="2000"/>
            </a:pPr>
            <a:endParaRPr lang="en-US" sz="2800" b="1" dirty="0">
              <a:solidFill>
                <a:schemeClr val="dk1"/>
              </a:solidFill>
              <a:latin typeface="Calibri"/>
              <a:ea typeface="Calibri"/>
              <a:cs typeface="Calibri"/>
              <a:sym typeface="Calibri"/>
            </a:endParaRPr>
          </a:p>
          <a:p>
            <a:pPr marL="342900" lvl="0" indent="-342900">
              <a:buClr>
                <a:schemeClr val="dk1"/>
              </a:buClr>
              <a:buSzPts val="2000"/>
              <a:buFont typeface="Arial"/>
              <a:buChar char="•"/>
            </a:pPr>
            <a:r>
              <a:rPr lang="en-US" sz="2800" b="1" dirty="0">
                <a:solidFill>
                  <a:schemeClr val="dk1"/>
                </a:solidFill>
                <a:latin typeface="Calibri"/>
                <a:cs typeface="Calibri"/>
                <a:sym typeface="Calibri"/>
              </a:rPr>
              <a:t>General Education </a:t>
            </a:r>
            <a:r>
              <a:rPr lang="en-US" sz="2400" b="1" i="1" dirty="0">
                <a:solidFill>
                  <a:schemeClr val="dk1"/>
                </a:solidFill>
                <a:latin typeface="Calibri"/>
                <a:cs typeface="Calibri"/>
                <a:sym typeface="Calibri"/>
              </a:rPr>
              <a:t>(Topical Breadth- 52 units and Core Literacies- 35 units)</a:t>
            </a:r>
          </a:p>
          <a:p>
            <a:pPr lvl="0">
              <a:buClr>
                <a:schemeClr val="dk1"/>
              </a:buClr>
              <a:buSzPts val="2000"/>
            </a:pPr>
            <a:endParaRPr lang="en-US" sz="2400" b="1" i="1" dirty="0">
              <a:solidFill>
                <a:schemeClr val="dk1"/>
              </a:solidFill>
              <a:latin typeface="Calibri"/>
              <a:cs typeface="Calibri"/>
              <a:sym typeface="Calibri"/>
            </a:endParaRPr>
          </a:p>
          <a:p>
            <a:pPr marL="342900" indent="-342900">
              <a:buClr>
                <a:schemeClr val="dk1"/>
              </a:buClr>
              <a:buSzPts val="2000"/>
              <a:buFont typeface="Arial"/>
              <a:buChar char="•"/>
            </a:pPr>
            <a:r>
              <a:rPr lang="en-US" sz="2400" b="1" dirty="0">
                <a:solidFill>
                  <a:schemeClr val="dk1"/>
                </a:solidFill>
                <a:latin typeface="Calibri"/>
                <a:ea typeface="Calibri"/>
                <a:cs typeface="Calibri"/>
                <a:sym typeface="Calibri"/>
              </a:rPr>
              <a:t>Minimum 2.0 UC Davis cumulative GPA</a:t>
            </a:r>
          </a:p>
          <a:p>
            <a:pPr marL="342900" lvl="0" indent="-342900">
              <a:buClr>
                <a:schemeClr val="dk1"/>
              </a:buClr>
              <a:buSzPts val="2000"/>
              <a:buFont typeface="Arial"/>
              <a:buChar char="•"/>
            </a:pPr>
            <a:endParaRPr lang="en-US" sz="2400" b="1" i="1" dirty="0">
              <a:solidFill>
                <a:schemeClr val="dk1"/>
              </a:solidFill>
              <a:latin typeface="Calibri"/>
              <a:cs typeface="Calibri"/>
              <a:sym typeface="Calibri"/>
            </a:endParaRPr>
          </a:p>
        </p:txBody>
      </p:sp>
    </p:spTree>
    <p:extLst>
      <p:ext uri="{BB962C8B-B14F-4D97-AF65-F5344CB8AC3E}">
        <p14:creationId xmlns:p14="http://schemas.microsoft.com/office/powerpoint/2010/main" val="353179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6920-C538-9046-9377-6C47D9F0CDBB}"/>
              </a:ext>
            </a:extLst>
          </p:cNvPr>
          <p:cNvSpPr>
            <a:spLocks noGrp="1"/>
          </p:cNvSpPr>
          <p:nvPr>
            <p:ph type="title"/>
          </p:nvPr>
        </p:nvSpPr>
        <p:spPr>
          <a:xfrm>
            <a:off x="1" y="0"/>
            <a:ext cx="12188824" cy="567590"/>
          </a:xfrm>
        </p:spPr>
        <p:txBody>
          <a:bodyPr/>
          <a:lstStyle/>
          <a:p>
            <a:r>
              <a:rPr lang="en-US" sz="3200" b="1" dirty="0">
                <a:solidFill>
                  <a:schemeClr val="bg2"/>
                </a:solidFill>
              </a:rPr>
              <a:t>Ways to Satisfy ELWR BEFORE Starting at UCD</a:t>
            </a:r>
          </a:p>
        </p:txBody>
      </p:sp>
      <p:graphicFrame>
        <p:nvGraphicFramePr>
          <p:cNvPr id="4" name="Table 3"/>
          <p:cNvGraphicFramePr>
            <a:graphicFrameLocks noGrp="1"/>
          </p:cNvGraphicFramePr>
          <p:nvPr/>
        </p:nvGraphicFramePr>
        <p:xfrm>
          <a:off x="341376" y="530115"/>
          <a:ext cx="11521439" cy="3111612"/>
        </p:xfrm>
        <a:graphic>
          <a:graphicData uri="http://schemas.openxmlformats.org/drawingml/2006/table">
            <a:tbl>
              <a:tblPr firstRow="1" bandRow="1">
                <a:tableStyleId>{3CD94466-3E91-4BDA-A41B-C51910829F36}</a:tableStyleId>
              </a:tblPr>
              <a:tblGrid>
                <a:gridCol w="2301702">
                  <a:extLst>
                    <a:ext uri="{9D8B030D-6E8A-4147-A177-3AD203B41FA5}">
                      <a16:colId xmlns:a16="http://schemas.microsoft.com/office/drawing/2014/main" val="2706895863"/>
                    </a:ext>
                  </a:extLst>
                </a:gridCol>
                <a:gridCol w="2340494">
                  <a:extLst>
                    <a:ext uri="{9D8B030D-6E8A-4147-A177-3AD203B41FA5}">
                      <a16:colId xmlns:a16="http://schemas.microsoft.com/office/drawing/2014/main" val="994314331"/>
                    </a:ext>
                  </a:extLst>
                </a:gridCol>
                <a:gridCol w="2224116">
                  <a:extLst>
                    <a:ext uri="{9D8B030D-6E8A-4147-A177-3AD203B41FA5}">
                      <a16:colId xmlns:a16="http://schemas.microsoft.com/office/drawing/2014/main" val="1412483542"/>
                    </a:ext>
                  </a:extLst>
                </a:gridCol>
                <a:gridCol w="2431011">
                  <a:extLst>
                    <a:ext uri="{9D8B030D-6E8A-4147-A177-3AD203B41FA5}">
                      <a16:colId xmlns:a16="http://schemas.microsoft.com/office/drawing/2014/main" val="3924791396"/>
                    </a:ext>
                  </a:extLst>
                </a:gridCol>
                <a:gridCol w="2224116">
                  <a:extLst>
                    <a:ext uri="{9D8B030D-6E8A-4147-A177-3AD203B41FA5}">
                      <a16:colId xmlns:a16="http://schemas.microsoft.com/office/drawing/2014/main" val="3988752039"/>
                    </a:ext>
                  </a:extLst>
                </a:gridCol>
              </a:tblGrid>
              <a:tr h="474072">
                <a:tc>
                  <a:txBody>
                    <a:bodyPr/>
                    <a:lstStyle/>
                    <a:p>
                      <a:pPr algn="ctr"/>
                      <a:r>
                        <a:rPr lang="en-US" sz="2800" dirty="0"/>
                        <a:t>ACT</a:t>
                      </a:r>
                    </a:p>
                  </a:txBody>
                  <a:tcPr>
                    <a:solidFill>
                      <a:schemeClr val="accent1">
                        <a:alpha val="75000"/>
                      </a:schemeClr>
                    </a:solidFill>
                  </a:tcPr>
                </a:tc>
                <a:tc>
                  <a:txBody>
                    <a:bodyPr/>
                    <a:lstStyle/>
                    <a:p>
                      <a:pPr algn="ctr"/>
                      <a:r>
                        <a:rPr lang="en-US" sz="2800" dirty="0"/>
                        <a:t>SAT</a:t>
                      </a:r>
                    </a:p>
                  </a:txBody>
                  <a:tcPr>
                    <a:solidFill>
                      <a:srgbClr val="E0C359"/>
                    </a:solidFill>
                  </a:tcPr>
                </a:tc>
                <a:tc>
                  <a:txBody>
                    <a:bodyPr/>
                    <a:lstStyle/>
                    <a:p>
                      <a:pPr algn="ctr"/>
                      <a:r>
                        <a:rPr lang="en-US" sz="2800" dirty="0"/>
                        <a:t>AP</a:t>
                      </a:r>
                    </a:p>
                  </a:txBody>
                  <a:tcPr>
                    <a:solidFill>
                      <a:schemeClr val="accent1">
                        <a:alpha val="75000"/>
                      </a:schemeClr>
                    </a:solidFill>
                  </a:tcPr>
                </a:tc>
                <a:tc>
                  <a:txBody>
                    <a:bodyPr/>
                    <a:lstStyle/>
                    <a:p>
                      <a:pPr algn="ctr"/>
                      <a:r>
                        <a:rPr lang="en-US" sz="2800" dirty="0"/>
                        <a:t>IB</a:t>
                      </a:r>
                    </a:p>
                  </a:txBody>
                  <a:tcPr>
                    <a:solidFill>
                      <a:srgbClr val="E0C359"/>
                    </a:solidFill>
                  </a:tcPr>
                </a:tc>
                <a:tc>
                  <a:txBody>
                    <a:bodyPr/>
                    <a:lstStyle/>
                    <a:p>
                      <a:pPr algn="ctr"/>
                      <a:r>
                        <a:rPr lang="en-US" sz="2800" dirty="0"/>
                        <a:t>AWPE</a:t>
                      </a:r>
                    </a:p>
                  </a:txBody>
                  <a:tcPr>
                    <a:solidFill>
                      <a:schemeClr val="accent1">
                        <a:alpha val="75000"/>
                      </a:schemeClr>
                    </a:solidFill>
                  </a:tcPr>
                </a:tc>
                <a:extLst>
                  <a:ext uri="{0D108BD9-81ED-4DB2-BD59-A6C34878D82A}">
                    <a16:rowId xmlns:a16="http://schemas.microsoft.com/office/drawing/2014/main" val="3961959806"/>
                  </a:ext>
                </a:extLst>
              </a:tr>
              <a:tr h="2593452">
                <a:tc>
                  <a:txBody>
                    <a:bodyPr/>
                    <a:lstStyle/>
                    <a:p>
                      <a:r>
                        <a:rPr lang="en-US" sz="2000" b="1" u="none" dirty="0"/>
                        <a:t>30+ </a:t>
                      </a:r>
                      <a:r>
                        <a:rPr lang="en-US" sz="1600" b="1" dirty="0"/>
                        <a:t>English Language Arts</a:t>
                      </a:r>
                    </a:p>
                    <a:p>
                      <a:endParaRPr lang="en-US" sz="1200" dirty="0"/>
                    </a:p>
                    <a:p>
                      <a:r>
                        <a:rPr lang="en-US" sz="1200" b="1" i="1" dirty="0"/>
                        <a:t>OR</a:t>
                      </a:r>
                    </a:p>
                    <a:p>
                      <a:endParaRPr lang="en-US" sz="1200" dirty="0"/>
                    </a:p>
                    <a:p>
                      <a:r>
                        <a:rPr lang="en-US" sz="2000" b="1" u="none" dirty="0"/>
                        <a:t>30+ </a:t>
                      </a:r>
                      <a:r>
                        <a:rPr lang="en-US" sz="1600" b="1" dirty="0"/>
                        <a:t>Combined English/Writing</a:t>
                      </a:r>
                    </a:p>
                  </a:txBody>
                  <a:tcPr>
                    <a:solidFill>
                      <a:schemeClr val="accent1">
                        <a:alpha val="75000"/>
                      </a:schemeClr>
                    </a:solidFill>
                  </a:tcPr>
                </a:tc>
                <a:tc>
                  <a:txBody>
                    <a:bodyPr/>
                    <a:lstStyle/>
                    <a:p>
                      <a:r>
                        <a:rPr lang="en-US" sz="2000" b="1" dirty="0"/>
                        <a:t>680+ </a:t>
                      </a:r>
                      <a:r>
                        <a:rPr lang="en-US" sz="1600" b="1" dirty="0"/>
                        <a:t>Evidence-Based Reading and Writing</a:t>
                      </a:r>
                    </a:p>
                    <a:p>
                      <a:endParaRPr lang="en-US" sz="1200" dirty="0"/>
                    </a:p>
                    <a:p>
                      <a:r>
                        <a:rPr lang="en-US" sz="1200" b="1" i="1" dirty="0"/>
                        <a:t>OR</a:t>
                      </a:r>
                    </a:p>
                    <a:p>
                      <a:endParaRPr lang="en-US" sz="1200" b="1" i="1" dirty="0"/>
                    </a:p>
                    <a:p>
                      <a:r>
                        <a:rPr lang="en-US" sz="2000" b="1" dirty="0"/>
                        <a:t>680+ </a:t>
                      </a:r>
                      <a:r>
                        <a:rPr lang="en-US" sz="1600" b="1" dirty="0"/>
                        <a:t>Reasoning Test, Writing</a:t>
                      </a:r>
                    </a:p>
                  </a:txBody>
                  <a:tcPr>
                    <a:solidFill>
                      <a:srgbClr val="E0C359"/>
                    </a:solidFill>
                  </a:tcPr>
                </a:tc>
                <a:tc>
                  <a:txBody>
                    <a:bodyPr/>
                    <a:lstStyle/>
                    <a:p>
                      <a:r>
                        <a:rPr lang="en-US" sz="2000" b="1" dirty="0"/>
                        <a:t>3+ </a:t>
                      </a:r>
                      <a:r>
                        <a:rPr lang="en-US" sz="1600" b="1" dirty="0"/>
                        <a:t>on either AP Exam in English (Language</a:t>
                      </a:r>
                      <a:r>
                        <a:rPr lang="en-US" sz="1600" b="1" baseline="0" dirty="0"/>
                        <a:t> and Composition or Literature and Composition)</a:t>
                      </a:r>
                      <a:endParaRPr lang="en-US" sz="1600" b="1" dirty="0"/>
                    </a:p>
                  </a:txBody>
                  <a:tcPr>
                    <a:solidFill>
                      <a:schemeClr val="accent1">
                        <a:alpha val="75000"/>
                      </a:schemeClr>
                    </a:solidFill>
                  </a:tcPr>
                </a:tc>
                <a:tc>
                  <a:txBody>
                    <a:bodyPr/>
                    <a:lstStyle/>
                    <a:p>
                      <a:r>
                        <a:rPr lang="en-US" sz="2000" b="1" dirty="0"/>
                        <a:t>5 or 6 </a:t>
                      </a:r>
                      <a:r>
                        <a:rPr lang="en-US" sz="1600" b="1" dirty="0"/>
                        <a:t>on IB Standard</a:t>
                      </a:r>
                      <a:r>
                        <a:rPr lang="en-US" sz="1600" b="1" baseline="0" dirty="0"/>
                        <a:t> or Higher Level English A: Literature Exam</a:t>
                      </a:r>
                    </a:p>
                    <a:p>
                      <a:endParaRPr lang="en-US" sz="1200" baseline="0" dirty="0"/>
                    </a:p>
                    <a:p>
                      <a:r>
                        <a:rPr lang="en-US" sz="1200" b="1" i="1" baseline="0" dirty="0"/>
                        <a:t>OR</a:t>
                      </a:r>
                    </a:p>
                    <a:p>
                      <a:endParaRPr lang="en-US" sz="1200" baseline="0" dirty="0"/>
                    </a:p>
                    <a:p>
                      <a:r>
                        <a:rPr lang="en-US" sz="2000" b="1" baseline="0" dirty="0"/>
                        <a:t>5 or 6 </a:t>
                      </a:r>
                      <a:r>
                        <a:rPr lang="en-US" sz="1600" b="1" baseline="0" dirty="0"/>
                        <a:t>on IB Standard or Higher Level English A: Language and Literature exam</a:t>
                      </a:r>
                      <a:endParaRPr lang="en-US" sz="1600" b="1" dirty="0"/>
                    </a:p>
                  </a:txBody>
                  <a:tcPr>
                    <a:solidFill>
                      <a:srgbClr val="E0C359"/>
                    </a:solidFill>
                  </a:tcPr>
                </a:tc>
                <a:tc>
                  <a:txBody>
                    <a:bodyPr/>
                    <a:lstStyle/>
                    <a:p>
                      <a:r>
                        <a:rPr lang="en-US" sz="1600" b="1" dirty="0"/>
                        <a:t>Passing score on the Analytical Writing Placement Exam </a:t>
                      </a:r>
                    </a:p>
                  </a:txBody>
                  <a:tcPr>
                    <a:solidFill>
                      <a:schemeClr val="accent1">
                        <a:alpha val="75000"/>
                      </a:schemeClr>
                    </a:solidFill>
                  </a:tcPr>
                </a:tc>
                <a:extLst>
                  <a:ext uri="{0D108BD9-81ED-4DB2-BD59-A6C34878D82A}">
                    <a16:rowId xmlns:a16="http://schemas.microsoft.com/office/drawing/2014/main" val="3828539466"/>
                  </a:ext>
                </a:extLst>
              </a:tr>
            </a:tbl>
          </a:graphicData>
        </a:graphic>
      </p:graphicFrame>
      <p:sp>
        <p:nvSpPr>
          <p:cNvPr id="7" name="TextBox 6"/>
          <p:cNvSpPr txBox="1"/>
          <p:nvPr/>
        </p:nvSpPr>
        <p:spPr>
          <a:xfrm>
            <a:off x="206465" y="3641727"/>
            <a:ext cx="88281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NOTE: A grade of C or higher in an acceptable English composition course offered by a college or university (must be completed prior to entering UC) will also satisfy ELWR</a:t>
            </a:r>
          </a:p>
        </p:txBody>
      </p:sp>
      <p:sp>
        <p:nvSpPr>
          <p:cNvPr id="5" name="Title 1">
            <a:extLst>
              <a:ext uri="{FF2B5EF4-FFF2-40B4-BE49-F238E27FC236}">
                <a16:creationId xmlns:a16="http://schemas.microsoft.com/office/drawing/2014/main" id="{B7315C34-D981-4D12-920F-C657D7CB4175}"/>
              </a:ext>
            </a:extLst>
          </p:cNvPr>
          <p:cNvSpPr txBox="1">
            <a:spLocks/>
          </p:cNvSpPr>
          <p:nvPr/>
        </p:nvSpPr>
        <p:spPr>
          <a:xfrm>
            <a:off x="67455" y="5164112"/>
            <a:ext cx="4382124" cy="567590"/>
          </a:xfrm>
          <a:prstGeom prst="rect">
            <a:avLst/>
          </a:prstGeom>
          <a:noFill/>
          <a:ln>
            <a:noFill/>
          </a:ln>
        </p:spPr>
        <p:txBody>
          <a:bodyPr spcFirstLastPara="1" wrap="square" lIns="121875" tIns="60925" rIns="121875" bIns="609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5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solidFill>
                  <a:schemeClr val="bg2"/>
                </a:solidFill>
              </a:rPr>
              <a:t>Ways to Satisfy ELWR AFTER Starting at UCD</a:t>
            </a:r>
          </a:p>
          <a:p>
            <a:r>
              <a:rPr lang="en-US" sz="2400" b="1" dirty="0">
                <a:solidFill>
                  <a:schemeClr val="bg2"/>
                </a:solidFill>
              </a:rPr>
              <a:t>(Must be for a letter grade!)</a:t>
            </a:r>
            <a:endParaRPr lang="en-US" sz="2000" b="1" dirty="0">
              <a:solidFill>
                <a:schemeClr val="bg2"/>
              </a:solidFill>
            </a:endParaRPr>
          </a:p>
        </p:txBody>
      </p:sp>
      <p:cxnSp>
        <p:nvCxnSpPr>
          <p:cNvPr id="9" name="Straight Connector 8">
            <a:extLst>
              <a:ext uri="{FF2B5EF4-FFF2-40B4-BE49-F238E27FC236}">
                <a16:creationId xmlns:a16="http://schemas.microsoft.com/office/drawing/2014/main" id="{12BE415B-A502-4FE5-84E3-EA486FCE6200}"/>
              </a:ext>
            </a:extLst>
          </p:cNvPr>
          <p:cNvCxnSpPr>
            <a:cxnSpLocks/>
          </p:cNvCxnSpPr>
          <p:nvPr/>
        </p:nvCxnSpPr>
        <p:spPr>
          <a:xfrm>
            <a:off x="89941" y="4347148"/>
            <a:ext cx="11909685" cy="2248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Arrow: Right 12">
            <a:extLst>
              <a:ext uri="{FF2B5EF4-FFF2-40B4-BE49-F238E27FC236}">
                <a16:creationId xmlns:a16="http://schemas.microsoft.com/office/drawing/2014/main" id="{847FE7A0-7BBD-4EAC-A091-113B17C3EE6A}"/>
              </a:ext>
            </a:extLst>
          </p:cNvPr>
          <p:cNvSpPr/>
          <p:nvPr/>
        </p:nvSpPr>
        <p:spPr>
          <a:xfrm>
            <a:off x="4620529" y="5231567"/>
            <a:ext cx="816963" cy="3597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0931E7-AF8F-41DD-A620-3809EFA6236F}"/>
              </a:ext>
            </a:extLst>
          </p:cNvPr>
          <p:cNvSpPr/>
          <p:nvPr/>
        </p:nvSpPr>
        <p:spPr>
          <a:xfrm>
            <a:off x="5844264" y="4520259"/>
            <a:ext cx="6018551" cy="1693161"/>
          </a:xfrm>
          <a:prstGeom prst="rect">
            <a:avLst/>
          </a:prstGeom>
          <a:solidFill>
            <a:schemeClr val="accent5">
              <a:lumMod val="20000"/>
              <a:lumOff val="80000"/>
            </a:schemeClr>
          </a:solid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UWP 7, 7m, WR 39A </a:t>
            </a:r>
            <a:r>
              <a:rPr lang="en-US" sz="2400" dirty="0">
                <a:latin typeface="Calibri" panose="020F0502020204030204" pitchFamily="34" charset="0"/>
                <a:cs typeface="Calibri" panose="020F0502020204030204" pitchFamily="34" charset="0"/>
              </a:rPr>
              <a:t>(online course)</a:t>
            </a:r>
          </a:p>
          <a:p>
            <a:pPr algn="ctr"/>
            <a:r>
              <a:rPr lang="en-US" sz="2400" dirty="0">
                <a:latin typeface="Calibri" panose="020F0502020204030204" pitchFamily="34" charset="0"/>
                <a:cs typeface="Calibri" panose="020F0502020204030204" pitchFamily="34" charset="0"/>
              </a:rPr>
              <a:t>OR</a:t>
            </a:r>
          </a:p>
          <a:p>
            <a:pPr algn="ct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ENL 3 + 3A, NAS 5 + 5A, or UWP 1 + 1A </a:t>
            </a:r>
          </a:p>
          <a:p>
            <a:pPr algn="ctr"/>
            <a:r>
              <a:rPr lang="en-US" sz="2400" dirty="0">
                <a:latin typeface="Calibri" panose="020F0502020204030204" pitchFamily="34" charset="0"/>
                <a:cs typeface="Calibri" panose="020F0502020204030204" pitchFamily="34" charset="0"/>
              </a:rPr>
              <a:t>(concurrent enrollment required)</a:t>
            </a:r>
          </a:p>
        </p:txBody>
      </p:sp>
    </p:spTree>
    <p:extLst>
      <p:ext uri="{BB962C8B-B14F-4D97-AF65-F5344CB8AC3E}">
        <p14:creationId xmlns:p14="http://schemas.microsoft.com/office/powerpoint/2010/main" val="322726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pic>
        <p:nvPicPr>
          <p:cNvPr id="2050" name="Picture 2" descr="Flowchart: Satisfying the Entry Level Writing Requirement as a Multilingual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216896" cy="574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851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22" name="Diagram 21"/>
          <p:cNvGraphicFramePr/>
          <p:nvPr>
            <p:extLst>
              <p:ext uri="{D42A27DB-BD31-4B8C-83A1-F6EECF244321}">
                <p14:modId xmlns:p14="http://schemas.microsoft.com/office/powerpoint/2010/main" val="2494267130"/>
              </p:ext>
            </p:extLst>
          </p:nvPr>
        </p:nvGraphicFramePr>
        <p:xfrm>
          <a:off x="0" y="1670497"/>
          <a:ext cx="6390888" cy="4378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Google Shape;317;p39">
            <a:extLst>
              <a:ext uri="{FF2B5EF4-FFF2-40B4-BE49-F238E27FC236}">
                <a16:creationId xmlns:a16="http://schemas.microsoft.com/office/drawing/2014/main" id="{5E63B3A1-1F76-F04E-B32C-21435CE9AA87}"/>
              </a:ext>
            </a:extLst>
          </p:cNvPr>
          <p:cNvSpPr txBox="1">
            <a:spLocks noGrp="1"/>
          </p:cNvSpPr>
          <p:nvPr>
            <p:ph type="title"/>
          </p:nvPr>
        </p:nvSpPr>
        <p:spPr>
          <a:xfrm>
            <a:off x="609441" y="372058"/>
            <a:ext cx="10969943" cy="11430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320"/>
              <a:buFont typeface="Calibri"/>
              <a:buNone/>
            </a:pPr>
            <a:r>
              <a:rPr lang="en-US" sz="4320" b="1" dirty="0">
                <a:solidFill>
                  <a:srgbClr val="244061"/>
                </a:solidFill>
              </a:rPr>
              <a:t>College of Biological Sciences (CBS) </a:t>
            </a:r>
            <a:br>
              <a:rPr lang="en-US" sz="4320" b="1" dirty="0">
                <a:solidFill>
                  <a:srgbClr val="244061"/>
                </a:solidFill>
              </a:rPr>
            </a:br>
            <a:r>
              <a:rPr lang="en-US" sz="4320" b="1" dirty="0">
                <a:solidFill>
                  <a:srgbClr val="244061"/>
                </a:solidFill>
              </a:rPr>
              <a:t>Degree Structure</a:t>
            </a:r>
            <a:endParaRPr dirty="0"/>
          </a:p>
        </p:txBody>
      </p:sp>
      <p:sp>
        <p:nvSpPr>
          <p:cNvPr id="2" name="Oval 1"/>
          <p:cNvSpPr/>
          <p:nvPr/>
        </p:nvSpPr>
        <p:spPr>
          <a:xfrm>
            <a:off x="1965186" y="2907792"/>
            <a:ext cx="2460509" cy="810966"/>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344;p40"/>
          <p:cNvSpPr txBox="1"/>
          <p:nvPr/>
        </p:nvSpPr>
        <p:spPr>
          <a:xfrm>
            <a:off x="6094412" y="1971224"/>
            <a:ext cx="6217920" cy="346625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800" b="1" dirty="0">
                <a:solidFill>
                  <a:schemeClr val="dk1"/>
                </a:solidFill>
                <a:latin typeface="Calibri"/>
                <a:cs typeface="Calibri"/>
                <a:sym typeface="Calibri"/>
              </a:rPr>
              <a:t>English Composition (8 units)</a:t>
            </a:r>
          </a:p>
          <a:p>
            <a:pPr marR="0" lvl="0" algn="l" rtl="0">
              <a:spcBef>
                <a:spcPts val="0"/>
              </a:spcBef>
              <a:spcAft>
                <a:spcPts val="0"/>
              </a:spcAft>
              <a:buClr>
                <a:schemeClr val="dk1"/>
              </a:buClr>
              <a:buSzPts val="2000"/>
            </a:pPr>
            <a:endParaRPr lang="en-US" sz="2800" b="1" dirty="0">
              <a:solidFill>
                <a:schemeClr val="dk1"/>
              </a:solidFill>
              <a:latin typeface="Calibri"/>
              <a:cs typeface="Calibri"/>
              <a:sym typeface="Calibri"/>
            </a:endParaRPr>
          </a:p>
          <a:p>
            <a:pPr marL="342900" marR="0" lvl="0" indent="-342900" algn="l" rtl="0">
              <a:spcBef>
                <a:spcPts val="0"/>
              </a:spcBef>
              <a:spcAft>
                <a:spcPts val="0"/>
              </a:spcAft>
              <a:buClr>
                <a:schemeClr val="dk1"/>
              </a:buClr>
              <a:buSzPts val="2000"/>
              <a:buFont typeface="Arial"/>
              <a:buChar char="•"/>
            </a:pPr>
            <a:r>
              <a:rPr lang="en-US" sz="2800" b="1" dirty="0">
                <a:solidFill>
                  <a:schemeClr val="dk1"/>
                </a:solidFill>
                <a:latin typeface="Calibri"/>
                <a:ea typeface="Calibri"/>
                <a:cs typeface="Calibri"/>
                <a:sym typeface="Calibri"/>
              </a:rPr>
              <a:t>Foreign Language (for A.B. degrees)</a:t>
            </a:r>
          </a:p>
          <a:p>
            <a:pPr marR="0" lvl="0" algn="l" rtl="0">
              <a:spcBef>
                <a:spcPts val="0"/>
              </a:spcBef>
              <a:spcAft>
                <a:spcPts val="0"/>
              </a:spcAft>
              <a:buClr>
                <a:schemeClr val="dk1"/>
              </a:buClr>
              <a:buSzPts val="2000"/>
            </a:pPr>
            <a:endParaRPr lang="en-US" sz="2800" b="1"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Arial"/>
              <a:buChar char="•"/>
            </a:pPr>
            <a:r>
              <a:rPr lang="en-US" sz="2800" b="1" dirty="0">
                <a:solidFill>
                  <a:schemeClr val="dk1"/>
                </a:solidFill>
                <a:latin typeface="Calibri"/>
                <a:cs typeface="Calibri"/>
                <a:sym typeface="Calibri"/>
              </a:rPr>
              <a:t>At least 64 upper division (100 level) units</a:t>
            </a:r>
          </a:p>
          <a:p>
            <a:pPr marR="0" lvl="0" algn="l" rtl="0">
              <a:spcBef>
                <a:spcPts val="0"/>
              </a:spcBef>
              <a:spcAft>
                <a:spcPts val="0"/>
              </a:spcAft>
              <a:buClr>
                <a:schemeClr val="dk1"/>
              </a:buClr>
              <a:buSzPts val="2000"/>
            </a:pPr>
            <a:endParaRPr lang="en-US" sz="2800" b="1" dirty="0">
              <a:solidFill>
                <a:schemeClr val="dk1"/>
              </a:solidFill>
              <a:latin typeface="Calibri"/>
              <a:cs typeface="Calibri"/>
              <a:sym typeface="Calibri"/>
            </a:endParaRPr>
          </a:p>
          <a:p>
            <a:pPr marL="342900" marR="0" lvl="0" indent="-342900" algn="l" rtl="0">
              <a:spcBef>
                <a:spcPts val="0"/>
              </a:spcBef>
              <a:spcAft>
                <a:spcPts val="0"/>
              </a:spcAft>
              <a:buClr>
                <a:schemeClr val="dk1"/>
              </a:buClr>
              <a:buSzPts val="2000"/>
              <a:buFont typeface="Arial"/>
              <a:buChar char="•"/>
            </a:pPr>
            <a:r>
              <a:rPr lang="en-US" sz="2800" b="1" dirty="0">
                <a:solidFill>
                  <a:schemeClr val="dk1"/>
                </a:solidFill>
                <a:latin typeface="Calibri"/>
                <a:cs typeface="Calibri"/>
                <a:sym typeface="Calibri"/>
              </a:rPr>
              <a:t>Minimum 2.0 GPA in major and depth (100 level) units</a:t>
            </a: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6920-C538-9046-9377-6C47D9F0CDBB}"/>
              </a:ext>
            </a:extLst>
          </p:cNvPr>
          <p:cNvSpPr>
            <a:spLocks noGrp="1"/>
          </p:cNvSpPr>
          <p:nvPr>
            <p:ph type="title"/>
          </p:nvPr>
        </p:nvSpPr>
        <p:spPr>
          <a:xfrm>
            <a:off x="609441" y="274637"/>
            <a:ext cx="10969943" cy="767779"/>
          </a:xfrm>
        </p:spPr>
        <p:txBody>
          <a:bodyPr/>
          <a:lstStyle/>
          <a:p>
            <a:r>
              <a:rPr lang="en-US" sz="4400" b="1" dirty="0">
                <a:solidFill>
                  <a:schemeClr val="bg2"/>
                </a:solidFill>
              </a:rPr>
              <a:t>Fall 2019 Scheduling Preparation: </a:t>
            </a:r>
            <a:br>
              <a:rPr lang="en-US" sz="4400" b="1" dirty="0">
                <a:solidFill>
                  <a:schemeClr val="bg2"/>
                </a:solidFill>
              </a:rPr>
            </a:br>
            <a:r>
              <a:rPr lang="en-US" sz="4400" b="1" dirty="0">
                <a:solidFill>
                  <a:schemeClr val="bg2"/>
                </a:solidFill>
              </a:rPr>
              <a:t>CBS Core Curriculum</a:t>
            </a:r>
          </a:p>
        </p:txBody>
      </p:sp>
      <p:sp>
        <p:nvSpPr>
          <p:cNvPr id="5" name="Rounded Rectangle 4"/>
          <p:cNvSpPr/>
          <p:nvPr/>
        </p:nvSpPr>
        <p:spPr>
          <a:xfrm>
            <a:off x="128016" y="1554479"/>
            <a:ext cx="4626864" cy="3803905"/>
          </a:xfrm>
          <a:prstGeom prst="roundRect">
            <a:avLst/>
          </a:prstGeom>
          <a:solidFill>
            <a:srgbClr val="E0C3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lgn="ctr">
              <a:buNone/>
            </a:pPr>
            <a:r>
              <a:rPr lang="en-US" sz="2800" b="1" dirty="0">
                <a:solidFill>
                  <a:schemeClr val="bg2"/>
                </a:solidFill>
                <a:latin typeface="Calibri" panose="020F0502020204030204" pitchFamily="34" charset="0"/>
                <a:cs typeface="Calibri" panose="020F0502020204030204" pitchFamily="34" charset="0"/>
              </a:rPr>
              <a:t>Same preparatory courses for all CBS Bachelor of Science degrees</a:t>
            </a:r>
          </a:p>
          <a:p>
            <a:pPr marL="114300" indent="0" algn="ctr">
              <a:buNone/>
            </a:pPr>
            <a:endParaRPr lang="en-US" sz="2800" b="1" dirty="0">
              <a:solidFill>
                <a:schemeClr val="bg2"/>
              </a:solidFill>
              <a:latin typeface="Calibri" panose="020F0502020204030204" pitchFamily="34" charset="0"/>
              <a:cs typeface="Calibri" panose="020F0502020204030204" pitchFamily="34" charset="0"/>
            </a:endParaRPr>
          </a:p>
          <a:p>
            <a:pPr marL="114300" indent="0" algn="ctr">
              <a:buNone/>
            </a:pPr>
            <a:r>
              <a:rPr lang="en-US" sz="2800" b="1" dirty="0">
                <a:solidFill>
                  <a:schemeClr val="bg2"/>
                </a:solidFill>
                <a:latin typeface="Calibri" panose="020F0502020204030204" pitchFamily="34" charset="0"/>
                <a:cs typeface="Calibri" panose="020F0502020204030204" pitchFamily="34" charset="0"/>
              </a:rPr>
              <a:t>Organic Chemistry and Physics differ by major and career interests</a:t>
            </a:r>
          </a:p>
        </p:txBody>
      </p:sp>
      <p:sp>
        <p:nvSpPr>
          <p:cNvPr id="6" name="TextBox 5"/>
          <p:cNvSpPr txBox="1"/>
          <p:nvPr/>
        </p:nvSpPr>
        <p:spPr>
          <a:xfrm>
            <a:off x="5477129" y="1375669"/>
            <a:ext cx="6711696" cy="4647426"/>
          </a:xfrm>
          <a:prstGeom prst="rect">
            <a:avLst/>
          </a:prstGeom>
          <a:noFill/>
        </p:spPr>
        <p:txBody>
          <a:bodyPr wrap="square" rtlCol="0">
            <a:spAutoFit/>
          </a:bodyPr>
          <a:lstStyle/>
          <a:p>
            <a:r>
              <a:rPr lang="en-US" sz="2400" b="1" u="sng" dirty="0">
                <a:solidFill>
                  <a:schemeClr val="bg2"/>
                </a:solidFill>
                <a:latin typeface="Calibri" panose="020F0502020204030204" pitchFamily="34" charset="0"/>
                <a:cs typeface="Calibri" panose="020F0502020204030204" pitchFamily="34" charset="0"/>
              </a:rPr>
              <a:t>MATH (MAT)</a:t>
            </a:r>
          </a:p>
          <a:p>
            <a:pPr marL="457200" indent="-4572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17A, 17B, and 17C (or 21A and 21B)</a:t>
            </a:r>
          </a:p>
          <a:p>
            <a:endParaRPr lang="en-US" sz="800" b="1" dirty="0">
              <a:solidFill>
                <a:schemeClr val="bg2"/>
              </a:solidFill>
              <a:latin typeface="Calibri" panose="020F0502020204030204" pitchFamily="34" charset="0"/>
              <a:cs typeface="Calibri" panose="020F0502020204030204" pitchFamily="34" charset="0"/>
            </a:endParaRPr>
          </a:p>
          <a:p>
            <a:r>
              <a:rPr lang="en-US" sz="2400" b="1" u="sng" dirty="0">
                <a:solidFill>
                  <a:schemeClr val="bg2"/>
                </a:solidFill>
                <a:latin typeface="Calibri" panose="020F0502020204030204" pitchFamily="34" charset="0"/>
                <a:cs typeface="Calibri" panose="020F0502020204030204" pitchFamily="34" charset="0"/>
              </a:rPr>
              <a:t>GENERAL CHEMISTRY (CHE)</a:t>
            </a:r>
          </a:p>
          <a:p>
            <a:pPr marL="457200" indent="-4572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2A, 2B, and 2C</a:t>
            </a:r>
          </a:p>
          <a:p>
            <a:endParaRPr lang="en-US" sz="800" b="1" dirty="0">
              <a:solidFill>
                <a:schemeClr val="bg2"/>
              </a:solidFill>
              <a:latin typeface="Calibri" panose="020F0502020204030204" pitchFamily="34" charset="0"/>
              <a:cs typeface="Calibri" panose="020F0502020204030204" pitchFamily="34" charset="0"/>
            </a:endParaRPr>
          </a:p>
          <a:p>
            <a:r>
              <a:rPr lang="en-US" sz="2400" b="1" u="sng" dirty="0">
                <a:solidFill>
                  <a:schemeClr val="bg2"/>
                </a:solidFill>
                <a:latin typeface="Calibri" panose="020F0502020204030204" pitchFamily="34" charset="0"/>
                <a:cs typeface="Calibri" panose="020F0502020204030204" pitchFamily="34" charset="0"/>
              </a:rPr>
              <a:t>BIOLOGY (BIS)</a:t>
            </a:r>
          </a:p>
          <a:p>
            <a:pPr marL="457200" indent="-4572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2B, 2C, and 2A</a:t>
            </a:r>
          </a:p>
          <a:p>
            <a:endParaRPr lang="en-US" sz="800" b="1" dirty="0">
              <a:solidFill>
                <a:schemeClr val="bg2"/>
              </a:solidFill>
              <a:latin typeface="Calibri" panose="020F0502020204030204" pitchFamily="34" charset="0"/>
              <a:cs typeface="Calibri" panose="020F0502020204030204" pitchFamily="34" charset="0"/>
            </a:endParaRPr>
          </a:p>
          <a:p>
            <a:r>
              <a:rPr lang="en-US" sz="2400" b="1" u="sng" dirty="0">
                <a:solidFill>
                  <a:schemeClr val="bg2"/>
                </a:solidFill>
                <a:latin typeface="Calibri" panose="020F0502020204030204" pitchFamily="34" charset="0"/>
                <a:cs typeface="Calibri" panose="020F0502020204030204" pitchFamily="34" charset="0"/>
              </a:rPr>
              <a:t>ORGANIC CHEMISTRY (CHE)</a:t>
            </a:r>
          </a:p>
          <a:p>
            <a:pPr marL="457200" indent="-4572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8A and 8B OR 118A, 118B, and 118C (128ABC and 129AB also accepted)</a:t>
            </a:r>
          </a:p>
          <a:p>
            <a:endParaRPr lang="en-US" sz="800" b="1" dirty="0">
              <a:solidFill>
                <a:schemeClr val="bg2"/>
              </a:solidFill>
              <a:latin typeface="Calibri" panose="020F0502020204030204" pitchFamily="34" charset="0"/>
              <a:cs typeface="Calibri" panose="020F0502020204030204" pitchFamily="34" charset="0"/>
            </a:endParaRPr>
          </a:p>
          <a:p>
            <a:r>
              <a:rPr lang="en-US" sz="2400" b="1" dirty="0">
                <a:solidFill>
                  <a:schemeClr val="bg2"/>
                </a:solidFill>
                <a:latin typeface="Calibri" panose="020F0502020204030204" pitchFamily="34" charset="0"/>
                <a:cs typeface="Calibri" panose="020F0502020204030204" pitchFamily="34" charset="0"/>
              </a:rPr>
              <a:t>P</a:t>
            </a:r>
            <a:r>
              <a:rPr lang="en-US" sz="2400" b="1" u="sng" dirty="0">
                <a:solidFill>
                  <a:schemeClr val="bg2"/>
                </a:solidFill>
                <a:latin typeface="Calibri" panose="020F0502020204030204" pitchFamily="34" charset="0"/>
                <a:cs typeface="Calibri" panose="020F0502020204030204" pitchFamily="34" charset="0"/>
              </a:rPr>
              <a:t>HYSICS (PHY)</a:t>
            </a:r>
          </a:p>
          <a:p>
            <a:pPr marL="457200" indent="-4572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7A, 7B, and 7C (or 9ABC)</a:t>
            </a:r>
          </a:p>
        </p:txBody>
      </p:sp>
    </p:spTree>
    <p:extLst>
      <p:ext uri="{BB962C8B-B14F-4D97-AF65-F5344CB8AC3E}">
        <p14:creationId xmlns:p14="http://schemas.microsoft.com/office/powerpoint/2010/main" val="2404061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22" name="Diagram 21"/>
          <p:cNvGraphicFramePr/>
          <p:nvPr>
            <p:extLst>
              <p:ext uri="{D42A27DB-BD31-4B8C-83A1-F6EECF244321}">
                <p14:modId xmlns:p14="http://schemas.microsoft.com/office/powerpoint/2010/main" val="2494267130"/>
              </p:ext>
            </p:extLst>
          </p:nvPr>
        </p:nvGraphicFramePr>
        <p:xfrm>
          <a:off x="0" y="1670497"/>
          <a:ext cx="6390888" cy="4378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Google Shape;317;p39">
            <a:extLst>
              <a:ext uri="{FF2B5EF4-FFF2-40B4-BE49-F238E27FC236}">
                <a16:creationId xmlns:a16="http://schemas.microsoft.com/office/drawing/2014/main" id="{5E63B3A1-1F76-F04E-B32C-21435CE9AA87}"/>
              </a:ext>
            </a:extLst>
          </p:cNvPr>
          <p:cNvSpPr txBox="1">
            <a:spLocks noGrp="1"/>
          </p:cNvSpPr>
          <p:nvPr>
            <p:ph type="title"/>
          </p:nvPr>
        </p:nvSpPr>
        <p:spPr>
          <a:xfrm>
            <a:off x="609441" y="372058"/>
            <a:ext cx="10969943" cy="11430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320"/>
              <a:buFont typeface="Calibri"/>
              <a:buNone/>
            </a:pPr>
            <a:r>
              <a:rPr lang="en-US" sz="4320" b="1" dirty="0">
                <a:solidFill>
                  <a:srgbClr val="244061"/>
                </a:solidFill>
              </a:rPr>
              <a:t>College of Biological Sciences (CBS) </a:t>
            </a:r>
            <a:br>
              <a:rPr lang="en-US" sz="4320" b="1" dirty="0">
                <a:solidFill>
                  <a:srgbClr val="244061"/>
                </a:solidFill>
              </a:rPr>
            </a:br>
            <a:r>
              <a:rPr lang="en-US" sz="4320" b="1" dirty="0">
                <a:solidFill>
                  <a:srgbClr val="244061"/>
                </a:solidFill>
              </a:rPr>
              <a:t>Degree Structure</a:t>
            </a:r>
            <a:endParaRPr dirty="0"/>
          </a:p>
        </p:txBody>
      </p:sp>
      <p:sp>
        <p:nvSpPr>
          <p:cNvPr id="2" name="Oval 1"/>
          <p:cNvSpPr/>
          <p:nvPr/>
        </p:nvSpPr>
        <p:spPr>
          <a:xfrm>
            <a:off x="2241990" y="2126663"/>
            <a:ext cx="1906908" cy="653112"/>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344;p40"/>
          <p:cNvSpPr txBox="1"/>
          <p:nvPr/>
        </p:nvSpPr>
        <p:spPr>
          <a:xfrm>
            <a:off x="7063676" y="2453219"/>
            <a:ext cx="4914964" cy="3466253"/>
          </a:xfrm>
          <a:prstGeom prst="rect">
            <a:avLst/>
          </a:prstGeom>
          <a:noFill/>
          <a:ln>
            <a:noFill/>
          </a:ln>
        </p:spPr>
        <p:txBody>
          <a:bodyPr spcFirstLastPara="1" wrap="square" lIns="91425" tIns="45700" rIns="91425" bIns="45700" anchor="t" anchorCtr="0">
            <a:noAutofit/>
          </a:bodyPr>
          <a:lstStyle/>
          <a:p>
            <a:pPr marL="342900" lvl="0" indent="-342900">
              <a:buClr>
                <a:schemeClr val="dk1"/>
              </a:buClr>
              <a:buSzPts val="2000"/>
              <a:buFont typeface="Arial"/>
              <a:buChar char="•"/>
            </a:pPr>
            <a:r>
              <a:rPr lang="en-US" sz="2800" b="1" dirty="0">
                <a:solidFill>
                  <a:schemeClr val="dk1"/>
                </a:solidFill>
                <a:latin typeface="Calibri"/>
                <a:ea typeface="Calibri"/>
                <a:cs typeface="Calibri"/>
                <a:sym typeface="Calibri"/>
              </a:rPr>
              <a:t>Exploration</a:t>
            </a:r>
          </a:p>
          <a:p>
            <a:pPr lvl="0">
              <a:buClr>
                <a:schemeClr val="dk1"/>
              </a:buClr>
              <a:buSzPts val="2000"/>
            </a:pPr>
            <a:endParaRPr lang="en-US" sz="2800" dirty="0"/>
          </a:p>
          <a:p>
            <a:pPr marL="342900" lvl="0" indent="-342900">
              <a:buClr>
                <a:schemeClr val="dk1"/>
              </a:buClr>
              <a:buSzPts val="2000"/>
              <a:buFont typeface="Arial"/>
              <a:buChar char="•"/>
            </a:pPr>
            <a:r>
              <a:rPr lang="en-US" sz="2800" b="1" dirty="0">
                <a:solidFill>
                  <a:schemeClr val="dk1"/>
                </a:solidFill>
                <a:latin typeface="Calibri"/>
                <a:ea typeface="Calibri"/>
                <a:cs typeface="Calibri"/>
                <a:sym typeface="Calibri"/>
              </a:rPr>
              <a:t>Study Abroad</a:t>
            </a:r>
          </a:p>
          <a:p>
            <a:pPr lvl="0">
              <a:buClr>
                <a:schemeClr val="dk1"/>
              </a:buClr>
              <a:buSzPts val="2000"/>
            </a:pPr>
            <a:endParaRPr lang="en-US" sz="2800" b="1" dirty="0">
              <a:solidFill>
                <a:schemeClr val="dk1"/>
              </a:solidFill>
              <a:latin typeface="Calibri"/>
              <a:ea typeface="Calibri"/>
              <a:cs typeface="Calibri"/>
              <a:sym typeface="Calibri"/>
            </a:endParaRPr>
          </a:p>
          <a:p>
            <a:pPr marL="342900" lvl="0" indent="-342900">
              <a:buClr>
                <a:schemeClr val="dk1"/>
              </a:buClr>
              <a:buSzPts val="2000"/>
              <a:buFont typeface="Arial"/>
              <a:buChar char="•"/>
            </a:pPr>
            <a:r>
              <a:rPr lang="en-US" sz="2800" b="1" dirty="0">
                <a:solidFill>
                  <a:schemeClr val="dk1"/>
                </a:solidFill>
                <a:latin typeface="Calibri"/>
                <a:ea typeface="Calibri"/>
                <a:cs typeface="Calibri"/>
                <a:sym typeface="Calibri"/>
              </a:rPr>
              <a:t>Minor(s) or Double Majors</a:t>
            </a:r>
          </a:p>
          <a:p>
            <a:pPr marL="342900" lvl="0" indent="-342900">
              <a:buClr>
                <a:schemeClr val="dk1"/>
              </a:buClr>
              <a:buSzPts val="2000"/>
              <a:buFont typeface="Arial"/>
              <a:buChar char="•"/>
            </a:pPr>
            <a:endParaRPr lang="en-US" sz="2800" b="1" dirty="0">
              <a:solidFill>
                <a:schemeClr val="dk1"/>
              </a:solidFill>
              <a:latin typeface="Calibri"/>
              <a:cs typeface="Calibri"/>
              <a:sym typeface="Calibri"/>
            </a:endParaRPr>
          </a:p>
          <a:p>
            <a:pPr marL="342900" lvl="0" indent="-342900">
              <a:buClr>
                <a:schemeClr val="dk1"/>
              </a:buClr>
              <a:buSzPts val="2000"/>
              <a:buFont typeface="Arial"/>
              <a:buChar char="•"/>
            </a:pPr>
            <a:r>
              <a:rPr lang="en-US" sz="2800" b="1" dirty="0">
                <a:latin typeface="Calibri" panose="020F0502020204030204" pitchFamily="34" charset="0"/>
                <a:cs typeface="Calibri" panose="020F0502020204030204" pitchFamily="34" charset="0"/>
              </a:rPr>
              <a:t>Graduate and Professional School Preparation</a:t>
            </a:r>
          </a:p>
        </p:txBody>
      </p:sp>
    </p:spTree>
    <p:extLst>
      <p:ext uri="{BB962C8B-B14F-4D97-AF65-F5344CB8AC3E}">
        <p14:creationId xmlns:p14="http://schemas.microsoft.com/office/powerpoint/2010/main" val="199514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txBox="1">
            <a:spLocks noGrp="1"/>
          </p:cNvSpPr>
          <p:nvPr>
            <p:ph type="title"/>
          </p:nvPr>
        </p:nvSpPr>
        <p:spPr>
          <a:xfrm>
            <a:off x="1" y="0"/>
            <a:ext cx="12188824" cy="1879600"/>
          </a:xfrm>
          <a:prstGeom prst="rect">
            <a:avLst/>
          </a:prstGeom>
          <a:solidFill>
            <a:srgbClr val="D6AF22">
              <a:alpha val="75000"/>
            </a:srgbClr>
          </a:solid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3959"/>
              <a:buFont typeface="Calibri"/>
              <a:buNone/>
            </a:pPr>
            <a:r>
              <a:rPr lang="en-US" sz="3959" b="1" dirty="0">
                <a:solidFill>
                  <a:srgbClr val="244061"/>
                </a:solidFill>
              </a:rPr>
              <a:t>Biology Academic Success Center (BASC)</a:t>
            </a:r>
            <a:br>
              <a:rPr lang="en-US" sz="3959" b="1" dirty="0">
                <a:solidFill>
                  <a:srgbClr val="244061"/>
                </a:solidFill>
              </a:rPr>
            </a:br>
            <a:r>
              <a:rPr lang="en-US" sz="2400" i="1" dirty="0">
                <a:solidFill>
                  <a:srgbClr val="244061"/>
                </a:solidFill>
              </a:rPr>
              <a:t>Mission: Empower College of Biological Sciences’ students to achieve their educational goals by encouraging: self-efficacy; the discovery of their own, unique academic path; and engagement within the College of Biological Sciences and the University of California, Davis communities. </a:t>
            </a:r>
            <a:endParaRPr sz="1800" i="1" dirty="0"/>
          </a:p>
        </p:txBody>
      </p:sp>
      <p:sp>
        <p:nvSpPr>
          <p:cNvPr id="194" name="Google Shape;194;p29"/>
          <p:cNvSpPr txBox="1">
            <a:spLocks noGrp="1"/>
          </p:cNvSpPr>
          <p:nvPr>
            <p:ph type="sldNum" idx="12"/>
          </p:nvPr>
        </p:nvSpPr>
        <p:spPr>
          <a:xfrm>
            <a:off x="8735325" y="6356351"/>
            <a:ext cx="2844059" cy="365125"/>
          </a:xfrm>
          <a:prstGeom prst="rect">
            <a:avLst/>
          </a:prstGeom>
          <a:noFill/>
          <a:ln>
            <a:noFill/>
          </a:ln>
        </p:spPr>
        <p:txBody>
          <a:bodyPr spcFirstLastPara="1" wrap="square" lIns="121875" tIns="60925" rIns="121875" bIns="60925" anchor="ctr" anchorCtr="0">
            <a:noAutofit/>
          </a:bodyPr>
          <a:lstStyle/>
          <a:p>
            <a:pPr marL="0" lvl="0" indent="0" algn="r" rtl="0">
              <a:spcBef>
                <a:spcPts val="0"/>
              </a:spcBef>
              <a:spcAft>
                <a:spcPts val="0"/>
              </a:spcAft>
              <a:buNone/>
            </a:pPr>
            <a:fld id="{00000000-1234-1234-1234-123412341234}" type="slidenum">
              <a:rPr lang="en-US">
                <a:solidFill>
                  <a:srgbClr val="7F7F7F"/>
                </a:solidFill>
              </a:rPr>
              <a:t>3</a:t>
            </a:fld>
            <a:endParaRPr>
              <a:solidFill>
                <a:srgbClr val="7F7F7F"/>
              </a:solidFill>
            </a:endParaRPr>
          </a:p>
        </p:txBody>
      </p:sp>
      <p:sp>
        <p:nvSpPr>
          <p:cNvPr id="198" name="Google Shape;198;p29"/>
          <p:cNvSpPr txBox="1"/>
          <p:nvPr/>
        </p:nvSpPr>
        <p:spPr>
          <a:xfrm>
            <a:off x="9365841" y="5621132"/>
            <a:ext cx="2872599" cy="76913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1" u="none" strike="noStrike" cap="none" dirty="0">
                <a:solidFill>
                  <a:schemeClr val="dk1"/>
                </a:solidFill>
                <a:latin typeface="Calibri"/>
                <a:ea typeface="Calibri"/>
                <a:cs typeface="Calibri"/>
                <a:sym typeface="Calibri"/>
              </a:rPr>
              <a:t>Located in 1023 Sciences Lab Building (next to </a:t>
            </a:r>
            <a:r>
              <a:rPr lang="en-US" sz="1800" b="0" i="1" u="none" strike="noStrike" cap="none" dirty="0" err="1">
                <a:solidFill>
                  <a:schemeClr val="dk1"/>
                </a:solidFill>
                <a:latin typeface="Calibri"/>
                <a:ea typeface="Calibri"/>
                <a:cs typeface="Calibri"/>
                <a:sym typeface="Calibri"/>
              </a:rPr>
              <a:t>BioBrew</a:t>
            </a:r>
            <a:r>
              <a:rPr lang="en-US" sz="1800" b="0" i="1" u="none" strike="noStrike" cap="none" dirty="0">
                <a:solidFill>
                  <a:schemeClr val="dk1"/>
                </a:solidFill>
                <a:latin typeface="Calibri"/>
                <a:ea typeface="Calibri"/>
                <a:cs typeface="Calibri"/>
                <a:sym typeface="Calibri"/>
              </a:rPr>
              <a:t>)</a:t>
            </a:r>
            <a:endParaRPr sz="11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19" y="2472055"/>
            <a:ext cx="2205895" cy="2941193"/>
          </a:xfrm>
          <a:prstGeom prst="rect">
            <a:avLst/>
          </a:prstGeom>
          <a:effectLst>
            <a:glow rad="304800">
              <a:schemeClr val="accent1"/>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8386" y="2472054"/>
            <a:ext cx="2387510" cy="2941193"/>
          </a:xfrm>
          <a:prstGeom prst="rect">
            <a:avLst/>
          </a:prstGeom>
          <a:effectLst>
            <a:glow rad="304800">
              <a:schemeClr val="accent1"/>
            </a:glo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073" y="2194560"/>
            <a:ext cx="6576153" cy="3931920"/>
          </a:xfrm>
          <a:prstGeom prst="rect">
            <a:avLst/>
          </a:prstGeom>
          <a:effectLst>
            <a:glow rad="304800">
              <a:srgbClr val="E0C359"/>
            </a:glo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C3F0-1764-5F47-AD91-13F775463CA0}"/>
              </a:ext>
            </a:extLst>
          </p:cNvPr>
          <p:cNvSpPr>
            <a:spLocks noGrp="1"/>
          </p:cNvSpPr>
          <p:nvPr>
            <p:ph type="title"/>
          </p:nvPr>
        </p:nvSpPr>
        <p:spPr>
          <a:xfrm>
            <a:off x="0" y="0"/>
            <a:ext cx="12380975" cy="1143000"/>
          </a:xfrm>
        </p:spPr>
        <p:txBody>
          <a:bodyPr/>
          <a:lstStyle/>
          <a:p>
            <a:r>
              <a:rPr lang="en-US" sz="4400" b="1" dirty="0">
                <a:solidFill>
                  <a:schemeClr val="bg2"/>
                </a:solidFill>
              </a:rPr>
              <a:t>General Education (GE) Review: Topical Breadth</a:t>
            </a:r>
          </a:p>
        </p:txBody>
      </p:sp>
      <p:pic>
        <p:nvPicPr>
          <p:cNvPr id="3" name="Picture 2"/>
          <p:cNvPicPr>
            <a:picLocks noChangeAspect="1"/>
          </p:cNvPicPr>
          <p:nvPr/>
        </p:nvPicPr>
        <p:blipFill>
          <a:blip r:embed="rId3"/>
          <a:stretch>
            <a:fillRect/>
          </a:stretch>
        </p:blipFill>
        <p:spPr>
          <a:xfrm>
            <a:off x="804672" y="850941"/>
            <a:ext cx="10774711" cy="5269486"/>
          </a:xfrm>
          <a:prstGeom prst="rect">
            <a:avLst/>
          </a:prstGeom>
        </p:spPr>
      </p:pic>
      <p:sp>
        <p:nvSpPr>
          <p:cNvPr id="6" name="Multiply 5"/>
          <p:cNvSpPr/>
          <p:nvPr/>
        </p:nvSpPr>
        <p:spPr>
          <a:xfrm>
            <a:off x="4352544" y="1993941"/>
            <a:ext cx="3657600" cy="2980944"/>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2980944" y="5413248"/>
            <a:ext cx="2139696" cy="70717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224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C3F0-1764-5F47-AD91-13F775463CA0}"/>
              </a:ext>
            </a:extLst>
          </p:cNvPr>
          <p:cNvSpPr>
            <a:spLocks noGrp="1"/>
          </p:cNvSpPr>
          <p:nvPr>
            <p:ph type="title"/>
          </p:nvPr>
        </p:nvSpPr>
        <p:spPr>
          <a:xfrm>
            <a:off x="0" y="0"/>
            <a:ext cx="12380975" cy="749808"/>
          </a:xfrm>
        </p:spPr>
        <p:txBody>
          <a:bodyPr/>
          <a:lstStyle/>
          <a:p>
            <a:r>
              <a:rPr lang="en-US" sz="4400" b="1" dirty="0">
                <a:solidFill>
                  <a:schemeClr val="bg2"/>
                </a:solidFill>
              </a:rPr>
              <a:t>General Education (GE) Review: Core Literacies</a:t>
            </a:r>
          </a:p>
        </p:txBody>
      </p:sp>
      <p:pic>
        <p:nvPicPr>
          <p:cNvPr id="5" name="Picture 4"/>
          <p:cNvPicPr>
            <a:picLocks noChangeAspect="1"/>
          </p:cNvPicPr>
          <p:nvPr/>
        </p:nvPicPr>
        <p:blipFill>
          <a:blip r:embed="rId3"/>
          <a:stretch>
            <a:fillRect/>
          </a:stretch>
        </p:blipFill>
        <p:spPr>
          <a:xfrm>
            <a:off x="2084832" y="749808"/>
            <a:ext cx="8156448" cy="5971668"/>
          </a:xfrm>
          <a:prstGeom prst="rect">
            <a:avLst/>
          </a:prstGeom>
        </p:spPr>
      </p:pic>
      <p:sp>
        <p:nvSpPr>
          <p:cNvPr id="6" name="Multiply 5"/>
          <p:cNvSpPr/>
          <p:nvPr/>
        </p:nvSpPr>
        <p:spPr>
          <a:xfrm>
            <a:off x="2560320" y="4517136"/>
            <a:ext cx="1170432" cy="823508"/>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Multiply 6"/>
          <p:cNvSpPr/>
          <p:nvPr/>
        </p:nvSpPr>
        <p:spPr>
          <a:xfrm>
            <a:off x="2560320" y="5678698"/>
            <a:ext cx="1170432" cy="823508"/>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Multiply 7"/>
          <p:cNvSpPr/>
          <p:nvPr/>
        </p:nvSpPr>
        <p:spPr>
          <a:xfrm>
            <a:off x="6480048" y="1755374"/>
            <a:ext cx="1170432" cy="823508"/>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Multiply 8"/>
          <p:cNvSpPr/>
          <p:nvPr/>
        </p:nvSpPr>
        <p:spPr>
          <a:xfrm>
            <a:off x="8360664" y="1809964"/>
            <a:ext cx="1170432" cy="823508"/>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p:cNvSpPr txBox="1"/>
          <p:nvPr/>
        </p:nvSpPr>
        <p:spPr>
          <a:xfrm rot="20974839">
            <a:off x="-47664" y="2696705"/>
            <a:ext cx="2241215" cy="1631216"/>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NOTE: If you have completed a partial or full IGETC, please consult with a BASC advisor.</a:t>
            </a:r>
          </a:p>
        </p:txBody>
      </p:sp>
    </p:spTree>
    <p:extLst>
      <p:ext uri="{BB962C8B-B14F-4D97-AF65-F5344CB8AC3E}">
        <p14:creationId xmlns:p14="http://schemas.microsoft.com/office/powerpoint/2010/main" val="21020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42"/>
          <p:cNvSpPr txBox="1">
            <a:spLocks noGrp="1"/>
          </p:cNvSpPr>
          <p:nvPr>
            <p:ph type="title"/>
          </p:nvPr>
        </p:nvSpPr>
        <p:spPr>
          <a:xfrm>
            <a:off x="0" y="0"/>
            <a:ext cx="12188825" cy="877824"/>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3870"/>
              <a:buFont typeface="Calibri"/>
              <a:buNone/>
            </a:pPr>
            <a:r>
              <a:rPr lang="en-US" sz="4300" b="1" dirty="0">
                <a:solidFill>
                  <a:srgbClr val="244061"/>
                </a:solidFill>
              </a:rPr>
              <a:t>Advising Tools and Resources: BASC Website</a:t>
            </a:r>
            <a:endParaRPr sz="4300" dirty="0"/>
          </a:p>
        </p:txBody>
      </p:sp>
      <p:pic>
        <p:nvPicPr>
          <p:cNvPr id="2" name="Picture 1"/>
          <p:cNvPicPr>
            <a:picLocks noChangeAspect="1"/>
          </p:cNvPicPr>
          <p:nvPr/>
        </p:nvPicPr>
        <p:blipFill>
          <a:blip r:embed="rId3"/>
          <a:stretch>
            <a:fillRect/>
          </a:stretch>
        </p:blipFill>
        <p:spPr>
          <a:xfrm>
            <a:off x="634539" y="1280160"/>
            <a:ext cx="10919746" cy="5577840"/>
          </a:xfrm>
          <a:prstGeom prst="rect">
            <a:avLst/>
          </a:prstGeom>
        </p:spPr>
      </p:pic>
      <p:sp>
        <p:nvSpPr>
          <p:cNvPr id="3" name="TextBox 2"/>
          <p:cNvSpPr txBox="1"/>
          <p:nvPr/>
        </p:nvSpPr>
        <p:spPr>
          <a:xfrm>
            <a:off x="0" y="694944"/>
            <a:ext cx="12188825" cy="523220"/>
          </a:xfrm>
          <a:prstGeom prst="rect">
            <a:avLst/>
          </a:prstGeom>
          <a:noFill/>
        </p:spPr>
        <p:txBody>
          <a:bodyPr wrap="square" rtlCol="0">
            <a:spAutoFit/>
          </a:bodyPr>
          <a:lstStyle/>
          <a:p>
            <a:pPr algn="ctr"/>
            <a:r>
              <a:rPr lang="en-US" sz="2800" dirty="0">
                <a:hlinkClick r:id="rId4"/>
              </a:rPr>
              <a:t>https://basc.biology.ucdavis.edu/</a:t>
            </a:r>
            <a:r>
              <a:rPr lang="en-US" sz="2800" dirty="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5" name="Rectangle 4"/>
          <p:cNvSpPr/>
          <p:nvPr/>
        </p:nvSpPr>
        <p:spPr>
          <a:xfrm>
            <a:off x="0" y="0"/>
            <a:ext cx="12188825" cy="1218164"/>
          </a:xfrm>
          <a:prstGeom prst="rect">
            <a:avLst/>
          </a:prstGeom>
          <a:solidFill>
            <a:srgbClr val="E0C3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Google Shape;363;p42"/>
          <p:cNvSpPr txBox="1">
            <a:spLocks noGrp="1"/>
          </p:cNvSpPr>
          <p:nvPr>
            <p:ph type="title"/>
          </p:nvPr>
        </p:nvSpPr>
        <p:spPr>
          <a:xfrm>
            <a:off x="0" y="0"/>
            <a:ext cx="12188825" cy="969264"/>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3870"/>
              <a:buFont typeface="Calibri"/>
              <a:buNone/>
            </a:pPr>
            <a:r>
              <a:rPr lang="en-US" sz="4300" b="1" dirty="0">
                <a:solidFill>
                  <a:srgbClr val="244061"/>
                </a:solidFill>
              </a:rPr>
              <a:t>BASC Website Scavenger Hunt!</a:t>
            </a:r>
            <a:endParaRPr sz="4300" dirty="0"/>
          </a:p>
        </p:txBody>
      </p:sp>
      <p:sp>
        <p:nvSpPr>
          <p:cNvPr id="4" name="TextBox 3"/>
          <p:cNvSpPr txBox="1"/>
          <p:nvPr/>
        </p:nvSpPr>
        <p:spPr>
          <a:xfrm>
            <a:off x="0" y="694944"/>
            <a:ext cx="12188825" cy="523220"/>
          </a:xfrm>
          <a:prstGeom prst="rect">
            <a:avLst/>
          </a:prstGeom>
          <a:noFill/>
        </p:spPr>
        <p:txBody>
          <a:bodyPr wrap="square" rtlCol="0">
            <a:spAutoFit/>
          </a:bodyPr>
          <a:lstStyle/>
          <a:p>
            <a:pPr algn="ctr"/>
            <a:r>
              <a:rPr lang="en-US" sz="2800" dirty="0">
                <a:hlinkClick r:id="rId3"/>
              </a:rPr>
              <a:t>https://basc.biology.ucdavis.edu/</a:t>
            </a:r>
            <a:r>
              <a:rPr lang="en-US" sz="2800" dirty="0"/>
              <a:t> </a:t>
            </a:r>
          </a:p>
        </p:txBody>
      </p:sp>
      <p:sp>
        <p:nvSpPr>
          <p:cNvPr id="3" name="TextBox 2"/>
          <p:cNvSpPr txBox="1"/>
          <p:nvPr/>
        </p:nvSpPr>
        <p:spPr>
          <a:xfrm>
            <a:off x="1" y="1389888"/>
            <a:ext cx="12188824" cy="4185761"/>
          </a:xfrm>
          <a:prstGeom prst="rect">
            <a:avLst/>
          </a:prstGeom>
          <a:noFill/>
        </p:spPr>
        <p:txBody>
          <a:bodyPr wrap="square" rtlCol="0">
            <a:spAutoFit/>
          </a:bodyPr>
          <a:lstStyle/>
          <a:p>
            <a:endParaRPr lang="en-US" dirty="0">
              <a:solidFill>
                <a:schemeClr val="bg2"/>
              </a:solidFill>
              <a:latin typeface="Calibri" panose="020F0502020204030204" pitchFamily="34" charset="0"/>
              <a:cs typeface="Calibri" panose="020F0502020204030204" pitchFamily="34" charset="0"/>
            </a:endParaRPr>
          </a:p>
          <a:p>
            <a:r>
              <a:rPr lang="en-US" sz="2800" dirty="0">
                <a:solidFill>
                  <a:schemeClr val="bg2"/>
                </a:solidFill>
                <a:latin typeface="Calibri" panose="020F0502020204030204" pitchFamily="34" charset="0"/>
                <a:cs typeface="Calibri" panose="020F0502020204030204" pitchFamily="34" charset="0"/>
              </a:rPr>
              <a:t>1) Select a major under the “Major and Minors” tab to then select “GE Chart” to open document. How many units of Topical Breadth: Science and Engineering (SE) will any CBS major have completed? </a:t>
            </a:r>
          </a:p>
          <a:p>
            <a:endParaRPr lang="en-US" dirty="0">
              <a:solidFill>
                <a:schemeClr val="bg2"/>
              </a:solidFill>
              <a:latin typeface="Calibri" panose="020F0502020204030204" pitchFamily="34" charset="0"/>
              <a:cs typeface="Calibri" panose="020F0502020204030204" pitchFamily="34" charset="0"/>
            </a:endParaRPr>
          </a:p>
          <a:p>
            <a:r>
              <a:rPr lang="en-US" sz="2800" dirty="0">
                <a:solidFill>
                  <a:schemeClr val="bg2"/>
                </a:solidFill>
                <a:latin typeface="Calibri" panose="020F0502020204030204" pitchFamily="34" charset="0"/>
                <a:cs typeface="Calibri" panose="020F0502020204030204" pitchFamily="34" charset="0"/>
              </a:rPr>
              <a:t>2) What is the total number of combined units of Topical Breadth: Arts and Humanities (AH) and Social Sciences (SS) a CBS major must complete?</a:t>
            </a:r>
          </a:p>
          <a:p>
            <a:endParaRPr lang="en-US" dirty="0">
              <a:solidFill>
                <a:schemeClr val="bg2"/>
              </a:solidFill>
              <a:latin typeface="Calibri" panose="020F0502020204030204" pitchFamily="34" charset="0"/>
              <a:cs typeface="Calibri" panose="020F0502020204030204" pitchFamily="34" charset="0"/>
            </a:endParaRPr>
          </a:p>
          <a:p>
            <a:r>
              <a:rPr lang="en-US" sz="2800" dirty="0">
                <a:solidFill>
                  <a:schemeClr val="bg2"/>
                </a:solidFill>
                <a:latin typeface="Calibri" panose="020F0502020204030204" pitchFamily="34" charset="0"/>
                <a:cs typeface="Calibri" panose="020F0502020204030204" pitchFamily="34" charset="0"/>
              </a:rPr>
              <a:t>3) Go to “Student Resources” and select “Current Students.” From the five main sections included, what section would you go to for tutoring or success coaching information?</a:t>
            </a:r>
          </a:p>
        </p:txBody>
      </p:sp>
    </p:spTree>
    <p:extLst>
      <p:ext uri="{BB962C8B-B14F-4D97-AF65-F5344CB8AC3E}">
        <p14:creationId xmlns:p14="http://schemas.microsoft.com/office/powerpoint/2010/main" val="3341872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6920-C538-9046-9377-6C47D9F0CDBB}"/>
              </a:ext>
            </a:extLst>
          </p:cNvPr>
          <p:cNvSpPr>
            <a:spLocks noGrp="1"/>
          </p:cNvSpPr>
          <p:nvPr>
            <p:ph type="title"/>
          </p:nvPr>
        </p:nvSpPr>
        <p:spPr>
          <a:xfrm>
            <a:off x="758730" y="391792"/>
            <a:ext cx="10969943" cy="1143000"/>
          </a:xfrm>
        </p:spPr>
        <p:txBody>
          <a:bodyPr/>
          <a:lstStyle/>
          <a:p>
            <a:r>
              <a:rPr lang="en-US" sz="4800" b="1" dirty="0">
                <a:solidFill>
                  <a:schemeClr val="bg2"/>
                </a:solidFill>
              </a:rPr>
              <a:t>Fall 2019 Scheduling Preparation: </a:t>
            </a:r>
            <a:br>
              <a:rPr lang="en-US" sz="4800" b="1" dirty="0">
                <a:solidFill>
                  <a:schemeClr val="bg2"/>
                </a:solidFill>
              </a:rPr>
            </a:br>
            <a:r>
              <a:rPr lang="en-US" sz="4800" b="1" dirty="0">
                <a:solidFill>
                  <a:schemeClr val="bg2"/>
                </a:solidFill>
              </a:rPr>
              <a:t>Math Placement:</a:t>
            </a:r>
            <a:endParaRPr lang="en-US" sz="5400" b="1" dirty="0">
              <a:solidFill>
                <a:schemeClr val="bg2"/>
              </a:solidFill>
            </a:endParaRPr>
          </a:p>
        </p:txBody>
      </p:sp>
      <p:pic>
        <p:nvPicPr>
          <p:cNvPr id="5" name="Content Placeholder 3"/>
          <p:cNvPicPr>
            <a:picLocks/>
          </p:cNvPicPr>
          <p:nvPr/>
        </p:nvPicPr>
        <p:blipFill>
          <a:blip r:embed="rId3">
            <a:extLst>
              <a:ext uri="{28A0092B-C50C-407E-A947-70E740481C1C}">
                <a14:useLocalDpi xmlns:a14="http://schemas.microsoft.com/office/drawing/2010/main" val="0"/>
              </a:ext>
            </a:extLst>
          </a:blip>
          <a:stretch>
            <a:fillRect/>
          </a:stretch>
        </p:blipFill>
        <p:spPr>
          <a:xfrm>
            <a:off x="315810" y="1993464"/>
            <a:ext cx="6278880" cy="4100354"/>
          </a:xfrm>
          <a:prstGeom prst="rect">
            <a:avLst/>
          </a:prstGeom>
          <a:noFill/>
          <a:ln>
            <a:noFill/>
          </a:ln>
        </p:spPr>
      </p:pic>
      <p:sp>
        <p:nvSpPr>
          <p:cNvPr id="6" name="Rectangle 5"/>
          <p:cNvSpPr/>
          <p:nvPr/>
        </p:nvSpPr>
        <p:spPr>
          <a:xfrm>
            <a:off x="6729984" y="1993464"/>
            <a:ext cx="5458841" cy="4031873"/>
          </a:xfrm>
          <a:prstGeom prst="rect">
            <a:avLst/>
          </a:prstGeom>
        </p:spPr>
        <p:txBody>
          <a:bodyPr wrap="square">
            <a:spAutoFit/>
          </a:bodyPr>
          <a:lstStyle/>
          <a:p>
            <a:pPr marL="342900" indent="-3429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Write your math placement total score and trigonometry sub-score in the spaces provided on your half-sheet. </a:t>
            </a:r>
          </a:p>
          <a:p>
            <a:endParaRPr lang="en-US" sz="2400" b="1" dirty="0">
              <a:solidFill>
                <a:schemeClr val="bg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Write the corresponding math course based upon your scores </a:t>
            </a:r>
          </a:p>
          <a:p>
            <a:endParaRPr lang="en-US" sz="2400" b="1" dirty="0">
              <a:solidFill>
                <a:schemeClr val="bg2"/>
              </a:solidFill>
              <a:latin typeface="Calibri" panose="020F0502020204030204" pitchFamily="34" charset="0"/>
              <a:cs typeface="Calibri" panose="020F0502020204030204" pitchFamily="34" charset="0"/>
            </a:endParaRPr>
          </a:p>
          <a:p>
            <a:r>
              <a:rPr lang="en-US" sz="2400" b="1" dirty="0">
                <a:solidFill>
                  <a:srgbClr val="C00000"/>
                </a:solidFill>
                <a:latin typeface="Calibri" panose="020F0502020204030204" pitchFamily="34" charset="0"/>
                <a:cs typeface="Calibri" panose="020F0502020204030204" pitchFamily="34" charset="0"/>
              </a:rPr>
              <a:t>NOTE: CBS does not recommend skipping MAT 17A/21A with a passing AP score. </a:t>
            </a:r>
          </a:p>
          <a:p>
            <a:pPr marL="342900" indent="-342900">
              <a:buFont typeface="Arial" panose="020B0604020202020204" pitchFamily="34" charset="0"/>
              <a:buChar char="•"/>
            </a:pPr>
            <a:r>
              <a:rPr lang="en-US" sz="2000" b="1" dirty="0">
                <a:solidFill>
                  <a:srgbClr val="C00000"/>
                </a:solidFill>
                <a:latin typeface="Calibri" panose="020F0502020204030204" pitchFamily="34" charset="0"/>
                <a:cs typeface="Calibri" panose="020F0502020204030204" pitchFamily="34" charset="0"/>
              </a:rPr>
              <a:t>AP classes do NOT reflect the same rigor as UCD math classes (IB is different)</a:t>
            </a:r>
          </a:p>
        </p:txBody>
      </p:sp>
    </p:spTree>
    <p:extLst>
      <p:ext uri="{BB962C8B-B14F-4D97-AF65-F5344CB8AC3E}">
        <p14:creationId xmlns:p14="http://schemas.microsoft.com/office/powerpoint/2010/main" val="2203807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850"/>
            <a:ext cx="12188825" cy="1143000"/>
          </a:xfrm>
        </p:spPr>
        <p:txBody>
          <a:bodyPr>
            <a:noAutofit/>
          </a:bodyPr>
          <a:lstStyle/>
          <a:p>
            <a:r>
              <a:rPr lang="en-US" sz="4400" b="1" dirty="0">
                <a:solidFill>
                  <a:schemeClr val="bg2"/>
                </a:solidFill>
              </a:rPr>
              <a:t>Fall 2019 Scheduling Preparation: </a:t>
            </a:r>
            <a:br>
              <a:rPr lang="en-US" sz="4400" b="1" dirty="0">
                <a:solidFill>
                  <a:schemeClr val="bg2"/>
                </a:solidFill>
              </a:rPr>
            </a:br>
            <a:r>
              <a:rPr lang="en-US" sz="4400" b="1" dirty="0">
                <a:solidFill>
                  <a:schemeClr val="bg2"/>
                </a:solidFill>
              </a:rPr>
              <a:t>Chemistry Placement</a:t>
            </a:r>
            <a:endParaRPr lang="en-US" sz="4400" b="1" dirty="0">
              <a:solidFill>
                <a:srgbClr val="00517A"/>
              </a:solidFill>
            </a:endParaRPr>
          </a:p>
        </p:txBody>
      </p:sp>
      <p:sp>
        <p:nvSpPr>
          <p:cNvPr id="5" name="Rectangle 4"/>
          <p:cNvSpPr/>
          <p:nvPr/>
        </p:nvSpPr>
        <p:spPr>
          <a:xfrm>
            <a:off x="471653" y="1674403"/>
            <a:ext cx="4559970" cy="953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14400" fontAlgn="base">
              <a:buClrTx/>
              <a:defRPr/>
            </a:pPr>
            <a:r>
              <a:rPr lang="en-US" sz="2400" i="1" kern="1200" dirty="0">
                <a:solidFill>
                  <a:prstClr val="white"/>
                </a:solidFill>
                <a:latin typeface="Calibri" panose="020F0502020204030204"/>
              </a:rPr>
              <a:t>UCD Chemistry Placement Exam score of 24+ on first attempt</a:t>
            </a:r>
          </a:p>
        </p:txBody>
      </p:sp>
      <p:sp>
        <p:nvSpPr>
          <p:cNvPr id="6" name="Rectangle 5"/>
          <p:cNvSpPr/>
          <p:nvPr/>
        </p:nvSpPr>
        <p:spPr>
          <a:xfrm>
            <a:off x="7889240" y="1254084"/>
            <a:ext cx="3467608" cy="151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indent="-914400" algn="ctr" fontAlgn="base">
              <a:buClrTx/>
              <a:defRPr/>
            </a:pPr>
            <a:r>
              <a:rPr lang="en-US" sz="2400" i="1" kern="1200" dirty="0">
                <a:solidFill>
                  <a:prstClr val="white"/>
                </a:solidFill>
                <a:latin typeface="Calibri" panose="020F0502020204030204"/>
              </a:rPr>
              <a:t>Enroll in CHE 2A </a:t>
            </a:r>
          </a:p>
          <a:p>
            <a:pPr indent="-914400" algn="ctr" fontAlgn="base">
              <a:buClrTx/>
              <a:defRPr/>
            </a:pPr>
            <a:r>
              <a:rPr lang="en-US" sz="2400" i="1" kern="1200" dirty="0">
                <a:solidFill>
                  <a:prstClr val="white"/>
                </a:solidFill>
                <a:latin typeface="Calibri" panose="020F0502020204030204"/>
              </a:rPr>
              <a:t>OR </a:t>
            </a:r>
          </a:p>
          <a:p>
            <a:pPr indent="-914400" algn="ctr" fontAlgn="base">
              <a:buClrTx/>
              <a:defRPr/>
            </a:pPr>
            <a:r>
              <a:rPr lang="en-US" sz="2400" i="1" kern="1200" dirty="0">
                <a:solidFill>
                  <a:prstClr val="white"/>
                </a:solidFill>
                <a:latin typeface="Calibri" panose="020F0502020204030204"/>
              </a:rPr>
              <a:t>CHE 2AH (if 33+ or higher)</a:t>
            </a:r>
            <a:endParaRPr lang="en-US" sz="2400" kern="1200" dirty="0">
              <a:solidFill>
                <a:prstClr val="white"/>
              </a:solidFill>
              <a:latin typeface="Calibri" panose="020F0502020204030204"/>
            </a:endParaRPr>
          </a:p>
        </p:txBody>
      </p:sp>
      <p:sp>
        <p:nvSpPr>
          <p:cNvPr id="7" name="Rectangle 6"/>
          <p:cNvSpPr/>
          <p:nvPr/>
        </p:nvSpPr>
        <p:spPr>
          <a:xfrm>
            <a:off x="4444181" y="2864761"/>
            <a:ext cx="2331720" cy="10972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indent="-914400" algn="ctr" fontAlgn="base">
              <a:buClrTx/>
              <a:defRPr/>
            </a:pPr>
            <a:r>
              <a:rPr lang="en-US" sz="2000" b="1" i="1" kern="1200" dirty="0">
                <a:solidFill>
                  <a:prstClr val="white"/>
                </a:solidFill>
                <a:latin typeface="Calibri" panose="020F0502020204030204"/>
              </a:rPr>
              <a:t>Preparatory Path 1:</a:t>
            </a:r>
            <a:br>
              <a:rPr lang="en-US" sz="2000" b="1" i="1" kern="1200" dirty="0">
                <a:solidFill>
                  <a:prstClr val="white"/>
                </a:solidFill>
                <a:latin typeface="Calibri" panose="020F0502020204030204"/>
              </a:rPr>
            </a:br>
            <a:r>
              <a:rPr lang="en-US" sz="2000" kern="1200" dirty="0">
                <a:solidFill>
                  <a:prstClr val="white"/>
                </a:solidFill>
                <a:latin typeface="Calibri" panose="020F0502020204030204"/>
              </a:rPr>
              <a:t>Complete ALEKS</a:t>
            </a:r>
          </a:p>
          <a:p>
            <a:pPr indent="-914400" algn="ctr" fontAlgn="base">
              <a:buClrTx/>
              <a:defRPr/>
            </a:pPr>
            <a:r>
              <a:rPr lang="en-US" sz="1800" kern="1200" dirty="0">
                <a:solidFill>
                  <a:prstClr val="white"/>
                </a:solidFill>
                <a:latin typeface="Calibri" panose="020F0502020204030204"/>
              </a:rPr>
              <a:t>100% Mastery Recommended</a:t>
            </a:r>
          </a:p>
        </p:txBody>
      </p:sp>
      <p:sp>
        <p:nvSpPr>
          <p:cNvPr id="8" name="Rectangle 7"/>
          <p:cNvSpPr/>
          <p:nvPr/>
        </p:nvSpPr>
        <p:spPr>
          <a:xfrm>
            <a:off x="4441775" y="4188276"/>
            <a:ext cx="2334126" cy="11192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indent="-914400" algn="ctr" fontAlgn="base">
              <a:buClrTx/>
              <a:defRPr/>
            </a:pPr>
            <a:r>
              <a:rPr lang="en-US" sz="2000" b="1" i="1" kern="1200" dirty="0">
                <a:solidFill>
                  <a:prstClr val="white"/>
                </a:solidFill>
                <a:latin typeface="Calibri" panose="020F0502020204030204"/>
              </a:rPr>
              <a:t>Preparatory Path 2:</a:t>
            </a:r>
            <a:br>
              <a:rPr lang="en-US" sz="2000" b="1" i="1" kern="1200" dirty="0">
                <a:solidFill>
                  <a:prstClr val="white"/>
                </a:solidFill>
                <a:latin typeface="Calibri" panose="020F0502020204030204"/>
              </a:rPr>
            </a:br>
            <a:r>
              <a:rPr lang="en-US" sz="2000" kern="1200" dirty="0">
                <a:solidFill>
                  <a:prstClr val="white"/>
                </a:solidFill>
                <a:latin typeface="Calibri" panose="020F0502020204030204"/>
              </a:rPr>
              <a:t>Complete WLD 41C with C or higher</a:t>
            </a:r>
          </a:p>
        </p:txBody>
      </p:sp>
      <p:cxnSp>
        <p:nvCxnSpPr>
          <p:cNvPr id="9" name="Straight Arrow Connector 8"/>
          <p:cNvCxnSpPr/>
          <p:nvPr/>
        </p:nvCxnSpPr>
        <p:spPr>
          <a:xfrm>
            <a:off x="5122382" y="1928470"/>
            <a:ext cx="2676100" cy="28"/>
          </a:xfrm>
          <a:prstGeom prst="straightConnector1">
            <a:avLst/>
          </a:prstGeom>
          <a:ln>
            <a:tailEnd type="stealth" w="lg" len="lg"/>
          </a:ln>
        </p:spPr>
        <p:style>
          <a:lnRef idx="3">
            <a:schemeClr val="accent3"/>
          </a:lnRef>
          <a:fillRef idx="0">
            <a:schemeClr val="accent3"/>
          </a:fillRef>
          <a:effectRef idx="2">
            <a:schemeClr val="accent3"/>
          </a:effectRef>
          <a:fontRef idx="minor">
            <a:schemeClr val="tx1"/>
          </a:fontRef>
        </p:style>
      </p:cxnSp>
      <p:sp>
        <p:nvSpPr>
          <p:cNvPr id="10" name="TextBox 9"/>
          <p:cNvSpPr txBox="1"/>
          <p:nvPr/>
        </p:nvSpPr>
        <p:spPr>
          <a:xfrm>
            <a:off x="5585672" y="1604294"/>
            <a:ext cx="2153117" cy="369332"/>
          </a:xfrm>
          <a:prstGeom prst="rect">
            <a:avLst/>
          </a:prstGeom>
          <a:noFill/>
        </p:spPr>
        <p:txBody>
          <a:bodyPr wrap="square" rtlCol="0">
            <a:spAutoFit/>
          </a:bodyPr>
          <a:lstStyle/>
          <a:p>
            <a:pPr>
              <a:buClrTx/>
              <a:defRPr/>
            </a:pPr>
            <a:r>
              <a:rPr lang="en-US" sz="1800" b="1" kern="1200" dirty="0">
                <a:latin typeface="Calibri" panose="020F0502020204030204"/>
                <a:ea typeface="+mn-ea"/>
                <a:cs typeface="+mn-cs"/>
              </a:rPr>
              <a:t>Meets criteria</a:t>
            </a:r>
          </a:p>
        </p:txBody>
      </p:sp>
      <p:sp>
        <p:nvSpPr>
          <p:cNvPr id="11" name="TextBox 10"/>
          <p:cNvSpPr txBox="1"/>
          <p:nvPr/>
        </p:nvSpPr>
        <p:spPr>
          <a:xfrm>
            <a:off x="459213" y="2884272"/>
            <a:ext cx="2005263" cy="830997"/>
          </a:xfrm>
          <a:prstGeom prst="rect">
            <a:avLst/>
          </a:prstGeom>
          <a:noFill/>
        </p:spPr>
        <p:txBody>
          <a:bodyPr wrap="square" rtlCol="0">
            <a:spAutoFit/>
          </a:bodyPr>
          <a:lstStyle/>
          <a:p>
            <a:pPr algn="ctr">
              <a:buClrTx/>
              <a:defRPr/>
            </a:pPr>
            <a:r>
              <a:rPr lang="en-US" sz="2400" b="1" kern="1200" dirty="0">
                <a:latin typeface="Calibri" panose="020F0502020204030204"/>
                <a:ea typeface="+mn-ea"/>
                <a:cs typeface="+mn-cs"/>
              </a:rPr>
              <a:t>Does not </a:t>
            </a:r>
          </a:p>
          <a:p>
            <a:pPr algn="ctr">
              <a:buClrTx/>
              <a:defRPr/>
            </a:pPr>
            <a:r>
              <a:rPr lang="en-US" sz="2400" b="1" kern="1200" dirty="0">
                <a:latin typeface="Calibri" panose="020F0502020204030204"/>
                <a:ea typeface="+mn-ea"/>
                <a:cs typeface="+mn-cs"/>
              </a:rPr>
              <a:t>meet criteria</a:t>
            </a:r>
          </a:p>
        </p:txBody>
      </p:sp>
      <p:sp>
        <p:nvSpPr>
          <p:cNvPr id="12" name="TextBox 11"/>
          <p:cNvSpPr txBox="1"/>
          <p:nvPr/>
        </p:nvSpPr>
        <p:spPr>
          <a:xfrm>
            <a:off x="5666122" y="2495428"/>
            <a:ext cx="1623060" cy="369332"/>
          </a:xfrm>
          <a:prstGeom prst="rect">
            <a:avLst/>
          </a:prstGeom>
          <a:noFill/>
        </p:spPr>
        <p:txBody>
          <a:bodyPr wrap="square" rtlCol="0">
            <a:spAutoFit/>
          </a:bodyPr>
          <a:lstStyle/>
          <a:p>
            <a:pPr>
              <a:buClrTx/>
              <a:defRPr/>
            </a:pPr>
            <a:r>
              <a:rPr lang="en-US" sz="1800" b="1" kern="1200" dirty="0">
                <a:latin typeface="Calibri" panose="020F0502020204030204"/>
                <a:ea typeface="+mn-ea"/>
                <a:cs typeface="+mn-cs"/>
              </a:rPr>
              <a:t>(optional path)</a:t>
            </a:r>
          </a:p>
        </p:txBody>
      </p:sp>
      <p:cxnSp>
        <p:nvCxnSpPr>
          <p:cNvPr id="13" name="Elbow Connector 12"/>
          <p:cNvCxnSpPr/>
          <p:nvPr/>
        </p:nvCxnSpPr>
        <p:spPr>
          <a:xfrm rot="16200000" flipH="1">
            <a:off x="4978129" y="2245988"/>
            <a:ext cx="679611" cy="535474"/>
          </a:xfrm>
          <a:prstGeom prst="bentConnector3">
            <a:avLst>
              <a:gd name="adj1" fmla="val 6945"/>
            </a:avLst>
          </a:prstGeom>
          <a:ln>
            <a:prstDash val="dash"/>
            <a:tailEnd type="stealth" w="lg" len="lg"/>
          </a:ln>
        </p:spPr>
        <p:style>
          <a:lnRef idx="3">
            <a:schemeClr val="accent4"/>
          </a:lnRef>
          <a:fillRef idx="0">
            <a:schemeClr val="accent4"/>
          </a:fillRef>
          <a:effectRef idx="2">
            <a:schemeClr val="accent4"/>
          </a:effectRef>
          <a:fontRef idx="minor">
            <a:schemeClr val="tx1"/>
          </a:fontRef>
        </p:style>
      </p:cxnSp>
      <p:cxnSp>
        <p:nvCxnSpPr>
          <p:cNvPr id="14" name="Elbow Connector 13"/>
          <p:cNvCxnSpPr/>
          <p:nvPr/>
        </p:nvCxnSpPr>
        <p:spPr>
          <a:xfrm rot="16200000" flipH="1">
            <a:off x="3050535" y="2168593"/>
            <a:ext cx="750452" cy="1739164"/>
          </a:xfrm>
          <a:prstGeom prst="bentConnector2">
            <a:avLst/>
          </a:prstGeom>
          <a:ln>
            <a:prstDash val="solid"/>
            <a:tailEnd type="stealth" w="lg" len="lg"/>
          </a:ln>
        </p:spPr>
        <p:style>
          <a:lnRef idx="3">
            <a:schemeClr val="accent2"/>
          </a:lnRef>
          <a:fillRef idx="0">
            <a:schemeClr val="accent2"/>
          </a:fillRef>
          <a:effectRef idx="2">
            <a:schemeClr val="accent2"/>
          </a:effectRef>
          <a:fontRef idx="minor">
            <a:schemeClr val="tx1"/>
          </a:fontRef>
        </p:style>
      </p:cxnSp>
      <p:cxnSp>
        <p:nvCxnSpPr>
          <p:cNvPr id="15" name="Elbow Connector 14"/>
          <p:cNvCxnSpPr/>
          <p:nvPr/>
        </p:nvCxnSpPr>
        <p:spPr>
          <a:xfrm>
            <a:off x="2578267" y="3416786"/>
            <a:ext cx="1717076" cy="1245508"/>
          </a:xfrm>
          <a:prstGeom prst="bentConnector3">
            <a:avLst>
              <a:gd name="adj1" fmla="val 50000"/>
            </a:avLst>
          </a:prstGeom>
          <a:ln>
            <a:prstDash val="solid"/>
            <a:tailEnd type="stealth" w="lg" len="lg"/>
          </a:ln>
        </p:spPr>
        <p:style>
          <a:lnRef idx="3">
            <a:schemeClr val="accent2"/>
          </a:lnRef>
          <a:fillRef idx="0">
            <a:schemeClr val="accent2"/>
          </a:fillRef>
          <a:effectRef idx="2">
            <a:schemeClr val="accent2"/>
          </a:effectRef>
          <a:fontRef idx="minor">
            <a:schemeClr val="tx1"/>
          </a:fontRef>
        </p:style>
      </p:cxnSp>
      <p:sp>
        <p:nvSpPr>
          <p:cNvPr id="19" name="Rectangle 18"/>
          <p:cNvSpPr/>
          <p:nvPr/>
        </p:nvSpPr>
        <p:spPr>
          <a:xfrm>
            <a:off x="7464766" y="3340998"/>
            <a:ext cx="2301436" cy="1352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14400" fontAlgn="base">
              <a:buClrTx/>
              <a:defRPr/>
            </a:pPr>
            <a:r>
              <a:rPr lang="en-US" sz="2400" i="1" kern="1200" dirty="0">
                <a:solidFill>
                  <a:prstClr val="white"/>
                </a:solidFill>
                <a:latin typeface="Calibri" panose="020F0502020204030204"/>
              </a:rPr>
              <a:t>Eligible to retake UCD Chemistry Placement Exam</a:t>
            </a:r>
          </a:p>
        </p:txBody>
      </p:sp>
      <p:cxnSp>
        <p:nvCxnSpPr>
          <p:cNvPr id="43" name="Elbow Connector 42"/>
          <p:cNvCxnSpPr/>
          <p:nvPr/>
        </p:nvCxnSpPr>
        <p:spPr>
          <a:xfrm>
            <a:off x="6828076" y="3366328"/>
            <a:ext cx="584515" cy="398309"/>
          </a:xfrm>
          <a:prstGeom prst="bentConnector3">
            <a:avLst>
              <a:gd name="adj1" fmla="val 50000"/>
            </a:avLst>
          </a:prstGeom>
          <a:ln>
            <a:prstDash val="solid"/>
            <a:tailEnd type="stealth" w="lg" len="lg"/>
          </a:ln>
        </p:spPr>
        <p:style>
          <a:lnRef idx="3">
            <a:schemeClr val="accent2"/>
          </a:lnRef>
          <a:fillRef idx="0">
            <a:schemeClr val="accent2"/>
          </a:fillRef>
          <a:effectRef idx="2">
            <a:schemeClr val="accent2"/>
          </a:effectRef>
          <a:fontRef idx="minor">
            <a:schemeClr val="tx1"/>
          </a:fontRef>
        </p:style>
      </p:cxnSp>
      <p:cxnSp>
        <p:nvCxnSpPr>
          <p:cNvPr id="45" name="Elbow Connector 44"/>
          <p:cNvCxnSpPr/>
          <p:nvPr/>
        </p:nvCxnSpPr>
        <p:spPr>
          <a:xfrm flipV="1">
            <a:off x="6835160" y="4370071"/>
            <a:ext cx="559716" cy="377821"/>
          </a:xfrm>
          <a:prstGeom prst="bentConnector3">
            <a:avLst>
              <a:gd name="adj1" fmla="val 50000"/>
            </a:avLst>
          </a:prstGeom>
          <a:ln>
            <a:prstDash val="solid"/>
            <a:tailEnd type="stealth" w="lg" len="lg"/>
          </a:ln>
        </p:spPr>
        <p:style>
          <a:lnRef idx="3">
            <a:schemeClr val="accent2"/>
          </a:lnRef>
          <a:fillRef idx="0">
            <a:schemeClr val="accent2"/>
          </a:fillRef>
          <a:effectRef idx="2">
            <a:schemeClr val="accent2"/>
          </a:effectRef>
          <a:fontRef idx="minor">
            <a:schemeClr val="tx1"/>
          </a:fontRef>
        </p:style>
      </p:cxnSp>
      <p:sp>
        <p:nvSpPr>
          <p:cNvPr id="49" name="Rectangle 48"/>
          <p:cNvSpPr/>
          <p:nvPr/>
        </p:nvSpPr>
        <p:spPr>
          <a:xfrm>
            <a:off x="10292796" y="3651519"/>
            <a:ext cx="1719395" cy="536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14400" fontAlgn="base">
              <a:buClrTx/>
              <a:defRPr/>
            </a:pPr>
            <a:r>
              <a:rPr lang="en-US" sz="2400" i="1" kern="1200" dirty="0">
                <a:solidFill>
                  <a:prstClr val="white"/>
                </a:solidFill>
                <a:latin typeface="Calibri" panose="020F0502020204030204"/>
              </a:rPr>
              <a:t>Score of 24+</a:t>
            </a:r>
          </a:p>
        </p:txBody>
      </p:sp>
      <p:cxnSp>
        <p:nvCxnSpPr>
          <p:cNvPr id="63" name="Straight Arrow Connector 62"/>
          <p:cNvCxnSpPr/>
          <p:nvPr/>
        </p:nvCxnSpPr>
        <p:spPr>
          <a:xfrm flipV="1">
            <a:off x="9833829" y="3921204"/>
            <a:ext cx="391340" cy="7112"/>
          </a:xfrm>
          <a:prstGeom prst="straightConnector1">
            <a:avLst/>
          </a:prstGeom>
          <a:ln>
            <a:tailEnd type="stealth" w="lg" len="lg"/>
          </a:ln>
        </p:spPr>
        <p:style>
          <a:lnRef idx="3">
            <a:schemeClr val="accent3"/>
          </a:lnRef>
          <a:fillRef idx="0">
            <a:schemeClr val="accent3"/>
          </a:fillRef>
          <a:effectRef idx="2">
            <a:schemeClr val="accent3"/>
          </a:effectRef>
          <a:fontRef idx="minor">
            <a:schemeClr val="tx1"/>
          </a:fontRef>
        </p:style>
      </p:cxnSp>
      <p:cxnSp>
        <p:nvCxnSpPr>
          <p:cNvPr id="65" name="Elbow Connector 64"/>
          <p:cNvCxnSpPr/>
          <p:nvPr/>
        </p:nvCxnSpPr>
        <p:spPr>
          <a:xfrm rot="16200000" flipV="1">
            <a:off x="10425756" y="2985376"/>
            <a:ext cx="822401" cy="509885"/>
          </a:xfrm>
          <a:prstGeom prst="bentConnector3">
            <a:avLst>
              <a:gd name="adj1" fmla="val 50000"/>
            </a:avLst>
          </a:prstGeom>
          <a:ln>
            <a:solidFill>
              <a:schemeClr val="accent3"/>
            </a:solidFill>
            <a:prstDash val="solid"/>
            <a:tailEnd type="stealth" w="lg" len="lg"/>
          </a:ln>
        </p:spPr>
        <p:style>
          <a:lnRef idx="3">
            <a:schemeClr val="accent2"/>
          </a:lnRef>
          <a:fillRef idx="0">
            <a:schemeClr val="accent2"/>
          </a:fillRef>
          <a:effectRef idx="2">
            <a:schemeClr val="accent2"/>
          </a:effectRef>
          <a:fontRef idx="minor">
            <a:schemeClr val="tx1"/>
          </a:fontRef>
        </p:style>
      </p:cxnSp>
      <p:sp>
        <p:nvSpPr>
          <p:cNvPr id="94" name="Rectangle 93"/>
          <p:cNvSpPr/>
          <p:nvPr/>
        </p:nvSpPr>
        <p:spPr>
          <a:xfrm>
            <a:off x="9766202" y="5348055"/>
            <a:ext cx="1941897" cy="11192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indent="-914400" algn="ctr" fontAlgn="base">
              <a:buClrTx/>
              <a:defRPr/>
            </a:pPr>
            <a:r>
              <a:rPr lang="en-US" sz="2400" b="1" i="1" kern="1200" dirty="0">
                <a:solidFill>
                  <a:prstClr val="white"/>
                </a:solidFill>
                <a:latin typeface="Calibri" panose="020F0502020204030204"/>
              </a:rPr>
              <a:t>Meet with your advisor</a:t>
            </a:r>
            <a:endParaRPr lang="en-US" sz="2400" kern="1200" dirty="0">
              <a:solidFill>
                <a:prstClr val="white"/>
              </a:solidFill>
              <a:latin typeface="Calibri" panose="020F0502020204030204"/>
            </a:endParaRPr>
          </a:p>
        </p:txBody>
      </p:sp>
      <p:sp>
        <p:nvSpPr>
          <p:cNvPr id="95" name="TextBox 94"/>
          <p:cNvSpPr txBox="1"/>
          <p:nvPr/>
        </p:nvSpPr>
        <p:spPr>
          <a:xfrm>
            <a:off x="8503634" y="4707343"/>
            <a:ext cx="1477663" cy="1200329"/>
          </a:xfrm>
          <a:prstGeom prst="rect">
            <a:avLst/>
          </a:prstGeom>
          <a:noFill/>
        </p:spPr>
        <p:txBody>
          <a:bodyPr wrap="square" rtlCol="0">
            <a:spAutoFit/>
          </a:bodyPr>
          <a:lstStyle/>
          <a:p>
            <a:pPr algn="ctr">
              <a:buClrTx/>
              <a:defRPr/>
            </a:pPr>
            <a:r>
              <a:rPr lang="en-US" sz="2400" b="1" kern="1200" dirty="0">
                <a:latin typeface="Calibri" panose="020F0502020204030204"/>
                <a:ea typeface="+mn-ea"/>
                <a:cs typeface="+mn-cs"/>
              </a:rPr>
              <a:t>Does not </a:t>
            </a:r>
          </a:p>
          <a:p>
            <a:pPr algn="ctr">
              <a:buClrTx/>
              <a:defRPr/>
            </a:pPr>
            <a:r>
              <a:rPr lang="en-US" sz="2400" b="1" kern="1200" dirty="0">
                <a:latin typeface="Calibri" panose="020F0502020204030204"/>
                <a:ea typeface="+mn-ea"/>
                <a:cs typeface="+mn-cs"/>
              </a:rPr>
              <a:t>meet criteria</a:t>
            </a:r>
          </a:p>
        </p:txBody>
      </p:sp>
      <p:cxnSp>
        <p:nvCxnSpPr>
          <p:cNvPr id="96" name="Elbow Connector 95"/>
          <p:cNvCxnSpPr>
            <a:endCxn id="94" idx="1"/>
          </p:cNvCxnSpPr>
          <p:nvPr/>
        </p:nvCxnSpPr>
        <p:spPr>
          <a:xfrm rot="16200000" flipH="1">
            <a:off x="8652206" y="4793676"/>
            <a:ext cx="1119234" cy="1108757"/>
          </a:xfrm>
          <a:prstGeom prst="bentConnector2">
            <a:avLst/>
          </a:prstGeom>
          <a:ln>
            <a:prstDash val="solid"/>
            <a:tailEnd type="stealth" w="lg" len="lg"/>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1369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6920-C538-9046-9377-6C47D9F0CDBB}"/>
              </a:ext>
            </a:extLst>
          </p:cNvPr>
          <p:cNvSpPr>
            <a:spLocks noGrp="1"/>
          </p:cNvSpPr>
          <p:nvPr>
            <p:ph type="title"/>
          </p:nvPr>
        </p:nvSpPr>
        <p:spPr>
          <a:xfrm>
            <a:off x="609440" y="227014"/>
            <a:ext cx="10969943" cy="705673"/>
          </a:xfrm>
        </p:spPr>
        <p:txBody>
          <a:bodyPr/>
          <a:lstStyle/>
          <a:p>
            <a:r>
              <a:rPr lang="en-US" sz="4400" b="1" dirty="0">
                <a:solidFill>
                  <a:schemeClr val="bg2"/>
                </a:solidFill>
              </a:rPr>
              <a:t>Fall 2019 Scheduling Preparation: </a:t>
            </a:r>
            <a:br>
              <a:rPr lang="en-US" sz="4400" b="1" dirty="0">
                <a:solidFill>
                  <a:schemeClr val="bg2"/>
                </a:solidFill>
              </a:rPr>
            </a:br>
            <a:r>
              <a:rPr lang="en-US" sz="4400" b="1" dirty="0">
                <a:solidFill>
                  <a:schemeClr val="bg2"/>
                </a:solidFill>
              </a:rPr>
              <a:t>Recommended Major Courses</a:t>
            </a:r>
          </a:p>
        </p:txBody>
      </p:sp>
      <p:sp>
        <p:nvSpPr>
          <p:cNvPr id="5" name="Rounded Rectangle 4"/>
          <p:cNvSpPr/>
          <p:nvPr/>
        </p:nvSpPr>
        <p:spPr>
          <a:xfrm>
            <a:off x="182879" y="1938528"/>
            <a:ext cx="5468113" cy="3072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EDF5C"/>
                </a:solidFill>
                <a:latin typeface="Calibri" panose="020F0502020204030204" pitchFamily="34" charset="0"/>
                <a:cs typeface="Calibri" panose="020F0502020204030204" pitchFamily="34" charset="0"/>
              </a:rPr>
              <a:t>Biochemistry and Molecular Biology (BMB)</a:t>
            </a:r>
          </a:p>
          <a:p>
            <a:pPr algn="ctr"/>
            <a:endParaRPr lang="en-US" sz="8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Cell Biology (CBI)</a:t>
            </a:r>
          </a:p>
          <a:p>
            <a:pPr algn="ctr"/>
            <a:endParaRPr lang="en-US" sz="8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Genetics and Genomics (GGN)</a:t>
            </a:r>
          </a:p>
          <a:p>
            <a:pPr algn="ctr"/>
            <a:endParaRPr lang="en-US" sz="8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Neurobiology, Physiology, and Behavior (NPB)</a:t>
            </a:r>
          </a:p>
          <a:p>
            <a:pPr algn="ctr"/>
            <a:endParaRPr lang="en-US" sz="8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Undeclared</a:t>
            </a:r>
          </a:p>
        </p:txBody>
      </p:sp>
      <p:sp>
        <p:nvSpPr>
          <p:cNvPr id="8" name="Rounded Rectangle 7"/>
          <p:cNvSpPr/>
          <p:nvPr/>
        </p:nvSpPr>
        <p:spPr>
          <a:xfrm>
            <a:off x="6495045" y="1938529"/>
            <a:ext cx="5468112" cy="3072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EDF5C"/>
                </a:solidFill>
                <a:latin typeface="Calibri" panose="020F0502020204030204" pitchFamily="34" charset="0"/>
                <a:cs typeface="Calibri" panose="020F0502020204030204" pitchFamily="34" charset="0"/>
              </a:rPr>
              <a:t>Biological Sciences (BIS)</a:t>
            </a:r>
          </a:p>
          <a:p>
            <a:pPr algn="ctr"/>
            <a:endParaRPr lang="en-US" sz="8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Evolution, Ecology, and Biodiversity (EEB)</a:t>
            </a:r>
          </a:p>
          <a:p>
            <a:pPr algn="ctr"/>
            <a:endParaRPr lang="en-US" sz="8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Marine and Coastal Science (MCS)</a:t>
            </a:r>
          </a:p>
          <a:p>
            <a:pPr algn="ctr"/>
            <a:endParaRPr lang="en-US" sz="8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Microbiology (MIC)</a:t>
            </a:r>
          </a:p>
          <a:p>
            <a:pPr algn="ctr"/>
            <a:endParaRPr lang="en-US" sz="8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Plant Biology (PLB)</a:t>
            </a:r>
          </a:p>
        </p:txBody>
      </p:sp>
      <p:sp>
        <p:nvSpPr>
          <p:cNvPr id="9" name="Rounded Rectangle 8"/>
          <p:cNvSpPr/>
          <p:nvPr/>
        </p:nvSpPr>
        <p:spPr>
          <a:xfrm>
            <a:off x="182880" y="5010912"/>
            <a:ext cx="5468112" cy="1161766"/>
          </a:xfrm>
          <a:prstGeom prst="roundRect">
            <a:avLst/>
          </a:prstGeom>
          <a:solidFill>
            <a:srgbClr val="E0C3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latin typeface="Calibri" panose="020F0502020204030204" pitchFamily="34" charset="0"/>
                <a:cs typeface="Calibri" panose="020F0502020204030204" pitchFamily="34" charset="0"/>
              </a:rPr>
              <a:t>Chemistry (CHE)- </a:t>
            </a:r>
            <a:r>
              <a:rPr lang="en-US" sz="2000" b="1" dirty="0">
                <a:solidFill>
                  <a:schemeClr val="bg2"/>
                </a:solidFill>
                <a:latin typeface="Calibri" panose="020F0502020204030204" pitchFamily="34" charset="0"/>
                <a:cs typeface="Calibri" panose="020F0502020204030204" pitchFamily="34" charset="0"/>
              </a:rPr>
              <a:t>WLD 41C or CHE 2A</a:t>
            </a:r>
          </a:p>
          <a:p>
            <a:endParaRPr lang="en-US" sz="400" b="1" dirty="0">
              <a:solidFill>
                <a:schemeClr val="bg2"/>
              </a:solidFill>
              <a:latin typeface="Calibri" panose="020F0502020204030204" pitchFamily="34" charset="0"/>
              <a:cs typeface="Calibri" panose="020F0502020204030204" pitchFamily="34" charset="0"/>
            </a:endParaRPr>
          </a:p>
          <a:p>
            <a:r>
              <a:rPr lang="en-US" sz="2400" b="1" dirty="0">
                <a:solidFill>
                  <a:schemeClr val="bg2"/>
                </a:solidFill>
                <a:latin typeface="Calibri" panose="020F0502020204030204" pitchFamily="34" charset="0"/>
                <a:cs typeface="Calibri" panose="020F0502020204030204" pitchFamily="34" charset="0"/>
              </a:rPr>
              <a:t>Math (MAT)- </a:t>
            </a:r>
            <a:r>
              <a:rPr lang="en-US" sz="2000" b="1" dirty="0">
                <a:solidFill>
                  <a:schemeClr val="bg2"/>
                </a:solidFill>
                <a:latin typeface="Calibri" panose="020F0502020204030204" pitchFamily="34" charset="0"/>
                <a:cs typeface="Calibri" panose="020F0502020204030204" pitchFamily="34" charset="0"/>
              </a:rPr>
              <a:t>WLD 55M, MAT 12, MAT 17A, or MAT 21A </a:t>
            </a:r>
          </a:p>
        </p:txBody>
      </p:sp>
      <p:sp>
        <p:nvSpPr>
          <p:cNvPr id="10" name="Rounded Rectangle 9"/>
          <p:cNvSpPr/>
          <p:nvPr/>
        </p:nvSpPr>
        <p:spPr>
          <a:xfrm>
            <a:off x="6495045" y="5010912"/>
            <a:ext cx="5468112" cy="1162696"/>
          </a:xfrm>
          <a:prstGeom prst="roundRect">
            <a:avLst/>
          </a:prstGeom>
          <a:solidFill>
            <a:srgbClr val="E0C3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latin typeface="Calibri" panose="020F0502020204030204" pitchFamily="34" charset="0"/>
                <a:cs typeface="Calibri" panose="020F0502020204030204" pitchFamily="34" charset="0"/>
              </a:rPr>
              <a:t>Chemistry (CHE)- </a:t>
            </a:r>
            <a:r>
              <a:rPr lang="en-US" sz="2000" b="1" dirty="0">
                <a:solidFill>
                  <a:schemeClr val="bg2"/>
                </a:solidFill>
                <a:latin typeface="Calibri" panose="020F0502020204030204" pitchFamily="34" charset="0"/>
                <a:cs typeface="Calibri" panose="020F0502020204030204" pitchFamily="34" charset="0"/>
              </a:rPr>
              <a:t>WLD 41C or CHE 2A</a:t>
            </a:r>
          </a:p>
          <a:p>
            <a:endParaRPr lang="en-US" sz="400" b="1" dirty="0">
              <a:solidFill>
                <a:schemeClr val="bg2"/>
              </a:solidFill>
              <a:latin typeface="Calibri" panose="020F0502020204030204" pitchFamily="34" charset="0"/>
              <a:cs typeface="Calibri" panose="020F0502020204030204" pitchFamily="34" charset="0"/>
            </a:endParaRPr>
          </a:p>
          <a:p>
            <a:r>
              <a:rPr lang="en-US" sz="2400" b="1" dirty="0">
                <a:solidFill>
                  <a:schemeClr val="bg2"/>
                </a:solidFill>
                <a:latin typeface="Calibri" panose="020F0502020204030204" pitchFamily="34" charset="0"/>
                <a:cs typeface="Calibri" panose="020F0502020204030204" pitchFamily="34" charset="0"/>
              </a:rPr>
              <a:t>Biology (BIS)- </a:t>
            </a:r>
            <a:r>
              <a:rPr lang="en-US" sz="2000" b="1" dirty="0">
                <a:solidFill>
                  <a:schemeClr val="bg2"/>
                </a:solidFill>
                <a:latin typeface="Calibri" panose="020F0502020204030204" pitchFamily="34" charset="0"/>
                <a:cs typeface="Calibri" panose="020F0502020204030204" pitchFamily="34" charset="0"/>
              </a:rPr>
              <a:t>BIS 2B </a:t>
            </a:r>
          </a:p>
          <a:p>
            <a:pPr algn="ctr"/>
            <a:r>
              <a:rPr lang="en-US" sz="2000" b="1" i="1" dirty="0">
                <a:solidFill>
                  <a:schemeClr val="bg2"/>
                </a:solidFill>
                <a:latin typeface="Calibri" panose="020F0502020204030204" pitchFamily="34" charset="0"/>
                <a:cs typeface="Calibri" panose="020F0502020204030204" pitchFamily="34" charset="0"/>
              </a:rPr>
              <a:t>  If received 4 or 5 for AP Chem., may take BIS 2A</a:t>
            </a:r>
          </a:p>
        </p:txBody>
      </p:sp>
      <p:sp>
        <p:nvSpPr>
          <p:cNvPr id="11" name="TextBox 10"/>
          <p:cNvSpPr txBox="1"/>
          <p:nvPr/>
        </p:nvSpPr>
        <p:spPr>
          <a:xfrm>
            <a:off x="0" y="1116360"/>
            <a:ext cx="12188825" cy="830997"/>
          </a:xfrm>
          <a:prstGeom prst="rect">
            <a:avLst/>
          </a:prstGeom>
          <a:noFill/>
        </p:spPr>
        <p:txBody>
          <a:bodyPr wrap="square" rtlCol="0">
            <a:spAutoFit/>
          </a:bodyPr>
          <a:lstStyle/>
          <a:p>
            <a:pPr algn="ctr"/>
            <a:r>
              <a:rPr lang="en-US" sz="2300" b="1" dirty="0"/>
              <a:t>Circle the recommended course combination per your intended major and placement in the spaces provided on your half-sheet.</a:t>
            </a:r>
          </a:p>
        </p:txBody>
      </p:sp>
    </p:spTree>
    <p:extLst>
      <p:ext uri="{BB962C8B-B14F-4D97-AF65-F5344CB8AC3E}">
        <p14:creationId xmlns:p14="http://schemas.microsoft.com/office/powerpoint/2010/main" val="4277726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6920-C538-9046-9377-6C47D9F0CDBB}"/>
              </a:ext>
            </a:extLst>
          </p:cNvPr>
          <p:cNvSpPr>
            <a:spLocks noGrp="1"/>
          </p:cNvSpPr>
          <p:nvPr>
            <p:ph type="title"/>
          </p:nvPr>
        </p:nvSpPr>
        <p:spPr/>
        <p:txBody>
          <a:bodyPr/>
          <a:lstStyle/>
          <a:p>
            <a:r>
              <a:rPr lang="en-US" sz="4800" b="1" dirty="0">
                <a:solidFill>
                  <a:schemeClr val="bg2"/>
                </a:solidFill>
              </a:rPr>
              <a:t>Fall 2019 Scheduling Preparation: </a:t>
            </a:r>
            <a:br>
              <a:rPr lang="en-US" sz="4800" b="1" dirty="0">
                <a:solidFill>
                  <a:schemeClr val="bg2"/>
                </a:solidFill>
              </a:rPr>
            </a:br>
            <a:r>
              <a:rPr lang="en-US" sz="4800" b="1" dirty="0">
                <a:solidFill>
                  <a:schemeClr val="bg2"/>
                </a:solidFill>
              </a:rPr>
              <a:t>What types of courses should I take?</a:t>
            </a:r>
          </a:p>
        </p:txBody>
      </p:sp>
      <p:sp>
        <p:nvSpPr>
          <p:cNvPr id="5" name="Rounded Rectangle 4"/>
          <p:cNvSpPr/>
          <p:nvPr/>
        </p:nvSpPr>
        <p:spPr>
          <a:xfrm>
            <a:off x="426561" y="1645920"/>
            <a:ext cx="3377343" cy="4242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FF00"/>
              </a:solidFill>
              <a:latin typeface="Calibri" panose="020F0502020204030204" pitchFamily="34" charset="0"/>
              <a:cs typeface="Calibri" panose="020F0502020204030204" pitchFamily="34" charset="0"/>
            </a:endParaRPr>
          </a:p>
        </p:txBody>
      </p:sp>
      <p:sp>
        <p:nvSpPr>
          <p:cNvPr id="6" name="Rounded Rectangle 5"/>
          <p:cNvSpPr/>
          <p:nvPr/>
        </p:nvSpPr>
        <p:spPr>
          <a:xfrm>
            <a:off x="4405740" y="1645920"/>
            <a:ext cx="3377343" cy="4242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333073" y="1645920"/>
            <a:ext cx="3377343" cy="4242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6561" y="1645920"/>
            <a:ext cx="3377343" cy="4216539"/>
          </a:xfrm>
          <a:prstGeom prst="rect">
            <a:avLst/>
          </a:prstGeom>
          <a:noFill/>
        </p:spPr>
        <p:txBody>
          <a:bodyPr wrap="square" rtlCol="0">
            <a:spAutoFit/>
          </a:bodyPr>
          <a:lstStyle/>
          <a:p>
            <a:pPr algn="ctr"/>
            <a:r>
              <a:rPr lang="en-US" sz="3200" b="1" dirty="0">
                <a:solidFill>
                  <a:srgbClr val="FEDF5C"/>
                </a:solidFill>
                <a:latin typeface="Calibri" panose="020F0502020204030204" pitchFamily="34" charset="0"/>
                <a:cs typeface="Calibri" panose="020F0502020204030204" pitchFamily="34" charset="0"/>
              </a:rPr>
              <a:t>PLAN A </a:t>
            </a:r>
          </a:p>
          <a:p>
            <a:r>
              <a:rPr lang="en-US" sz="2800" b="1" dirty="0">
                <a:solidFill>
                  <a:srgbClr val="FEDF5C"/>
                </a:solidFill>
                <a:latin typeface="Calibri" panose="020F0502020204030204" pitchFamily="34" charset="0"/>
                <a:cs typeface="Calibri" panose="020F0502020204030204" pitchFamily="34" charset="0"/>
              </a:rPr>
              <a:t>Major Course</a:t>
            </a:r>
          </a:p>
          <a:p>
            <a:r>
              <a:rPr lang="en-US" sz="2800" b="1" dirty="0">
                <a:solidFill>
                  <a:srgbClr val="FEDF5C"/>
                </a:solidFill>
                <a:latin typeface="Calibri" panose="020F0502020204030204" pitchFamily="34" charset="0"/>
                <a:cs typeface="Calibri" panose="020F0502020204030204" pitchFamily="34" charset="0"/>
              </a:rPr>
              <a:t>Major Course</a:t>
            </a:r>
          </a:p>
          <a:p>
            <a:r>
              <a:rPr lang="en-US" sz="2800" b="1" dirty="0">
                <a:solidFill>
                  <a:srgbClr val="FEDF5C"/>
                </a:solidFill>
                <a:latin typeface="Calibri" panose="020F0502020204030204" pitchFamily="34" charset="0"/>
                <a:cs typeface="Calibri" panose="020F0502020204030204" pitchFamily="34" charset="0"/>
              </a:rPr>
              <a:t>Non-Major or GE</a:t>
            </a:r>
          </a:p>
          <a:p>
            <a:pPr marL="457200" indent="-457200">
              <a:buFont typeface="Arial" panose="020B0604020202020204" pitchFamily="34" charset="0"/>
              <a:buChar char="•"/>
            </a:pPr>
            <a:r>
              <a:rPr lang="en-US" sz="2000" b="1" dirty="0">
                <a:solidFill>
                  <a:srgbClr val="FEDF5C"/>
                </a:solidFill>
                <a:latin typeface="Calibri" panose="020F0502020204030204" pitchFamily="34" charset="0"/>
                <a:cs typeface="Calibri" panose="020F0502020204030204" pitchFamily="34" charset="0"/>
              </a:rPr>
              <a:t>If ELWR is not satisfied, ELWR course</a:t>
            </a:r>
          </a:p>
          <a:p>
            <a:pPr marL="457200" indent="-457200">
              <a:buFont typeface="Arial" panose="020B0604020202020204" pitchFamily="34" charset="0"/>
              <a:buChar char="•"/>
            </a:pPr>
            <a:r>
              <a:rPr lang="en-US" sz="2000" b="1" dirty="0">
                <a:solidFill>
                  <a:srgbClr val="FEDF5C"/>
                </a:solidFill>
                <a:latin typeface="Calibri" panose="020F0502020204030204" pitchFamily="34" charset="0"/>
                <a:cs typeface="Calibri" panose="020F0502020204030204" pitchFamily="34" charset="0"/>
              </a:rPr>
              <a:t>If ELWR is satisfied, Lower Division Composition or GE</a:t>
            </a:r>
          </a:p>
          <a:p>
            <a:r>
              <a:rPr lang="en-US" sz="2800" b="1" dirty="0">
                <a:solidFill>
                  <a:srgbClr val="FEDF5C"/>
                </a:solidFill>
                <a:latin typeface="Calibri" panose="020F0502020204030204" pitchFamily="34" charset="0"/>
                <a:cs typeface="Calibri" panose="020F0502020204030204" pitchFamily="34" charset="0"/>
              </a:rPr>
              <a:t>Non-Major or GE</a:t>
            </a:r>
          </a:p>
          <a:p>
            <a:pPr algn="ctr"/>
            <a:r>
              <a:rPr lang="en-US" sz="2400" b="1" dirty="0">
                <a:solidFill>
                  <a:srgbClr val="FEDF5C"/>
                </a:solidFill>
                <a:latin typeface="Calibri" panose="020F0502020204030204" pitchFamily="34" charset="0"/>
                <a:cs typeface="Calibri" panose="020F0502020204030204" pitchFamily="34" charset="0"/>
              </a:rPr>
              <a:t>TOTAL UNITS: 15</a:t>
            </a:r>
          </a:p>
        </p:txBody>
      </p:sp>
      <p:sp>
        <p:nvSpPr>
          <p:cNvPr id="10" name="TextBox 9"/>
          <p:cNvSpPr txBox="1"/>
          <p:nvPr/>
        </p:nvSpPr>
        <p:spPr>
          <a:xfrm>
            <a:off x="4535424" y="1641419"/>
            <a:ext cx="3247659" cy="4308872"/>
          </a:xfrm>
          <a:prstGeom prst="rect">
            <a:avLst/>
          </a:prstGeom>
          <a:noFill/>
        </p:spPr>
        <p:txBody>
          <a:bodyPr wrap="square" rtlCol="0">
            <a:spAutoFit/>
          </a:bodyPr>
          <a:lstStyle/>
          <a:p>
            <a:pPr algn="ctr"/>
            <a:r>
              <a:rPr lang="en-US" sz="3200" b="1" dirty="0">
                <a:solidFill>
                  <a:srgbClr val="FEDF5C"/>
                </a:solidFill>
                <a:latin typeface="Calibri" panose="020F0502020204030204" pitchFamily="34" charset="0"/>
                <a:cs typeface="Calibri" panose="020F0502020204030204" pitchFamily="34" charset="0"/>
              </a:rPr>
              <a:t>PLAN B </a:t>
            </a:r>
          </a:p>
          <a:p>
            <a:r>
              <a:rPr lang="en-US" sz="2800" b="1" dirty="0">
                <a:solidFill>
                  <a:srgbClr val="FEDF5C"/>
                </a:solidFill>
                <a:latin typeface="Calibri" panose="020F0502020204030204" pitchFamily="34" charset="0"/>
                <a:cs typeface="Calibri" panose="020F0502020204030204" pitchFamily="34" charset="0"/>
              </a:rPr>
              <a:t>Major Course</a:t>
            </a:r>
          </a:p>
          <a:p>
            <a:r>
              <a:rPr lang="en-US" sz="2800" b="1" dirty="0">
                <a:solidFill>
                  <a:srgbClr val="FEDF5C"/>
                </a:solidFill>
                <a:latin typeface="Calibri" panose="020F0502020204030204" pitchFamily="34" charset="0"/>
                <a:cs typeface="Calibri" panose="020F0502020204030204" pitchFamily="34" charset="0"/>
              </a:rPr>
              <a:t>GE</a:t>
            </a:r>
          </a:p>
          <a:p>
            <a:r>
              <a:rPr lang="en-US" sz="2800" b="1" dirty="0">
                <a:solidFill>
                  <a:srgbClr val="FEDF5C"/>
                </a:solidFill>
                <a:latin typeface="Calibri" panose="020F0502020204030204" pitchFamily="34" charset="0"/>
                <a:cs typeface="Calibri" panose="020F0502020204030204" pitchFamily="34" charset="0"/>
              </a:rPr>
              <a:t>Non-Major or GE</a:t>
            </a:r>
          </a:p>
          <a:p>
            <a:r>
              <a:rPr lang="en-US" sz="2800" b="1" dirty="0">
                <a:solidFill>
                  <a:srgbClr val="FEDF5C"/>
                </a:solidFill>
                <a:latin typeface="Calibri" panose="020F0502020204030204" pitchFamily="34" charset="0"/>
                <a:cs typeface="Calibri" panose="020F0502020204030204" pitchFamily="34" charset="0"/>
              </a:rPr>
              <a:t>Non-Major or GE</a:t>
            </a:r>
          </a:p>
          <a:p>
            <a:pPr marL="457200" indent="-457200">
              <a:buFont typeface="Arial" panose="020B0604020202020204" pitchFamily="34" charset="0"/>
              <a:buChar char="•"/>
            </a:pPr>
            <a:r>
              <a:rPr lang="en-US" sz="2000" b="1" dirty="0">
                <a:solidFill>
                  <a:srgbClr val="FEDF5C"/>
                </a:solidFill>
                <a:latin typeface="Calibri" panose="020F0502020204030204" pitchFamily="34" charset="0"/>
                <a:cs typeface="Calibri" panose="020F0502020204030204" pitchFamily="34" charset="0"/>
              </a:rPr>
              <a:t>If ELWR is not satisfied, ELWR course</a:t>
            </a:r>
          </a:p>
          <a:p>
            <a:pPr marL="457200" indent="-457200">
              <a:buFont typeface="Arial" panose="020B0604020202020204" pitchFamily="34" charset="0"/>
              <a:buChar char="•"/>
            </a:pPr>
            <a:r>
              <a:rPr lang="en-US" sz="2000" b="1" dirty="0">
                <a:solidFill>
                  <a:srgbClr val="FEDF5C"/>
                </a:solidFill>
                <a:latin typeface="Calibri" panose="020F0502020204030204" pitchFamily="34" charset="0"/>
                <a:cs typeface="Calibri" panose="020F0502020204030204" pitchFamily="34" charset="0"/>
              </a:rPr>
              <a:t>If ELWR is satisfied, Lower Division Composition or GE</a:t>
            </a:r>
          </a:p>
          <a:p>
            <a:endParaRPr lang="en-US" sz="6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TOTAL UNITS: 15</a:t>
            </a:r>
          </a:p>
        </p:txBody>
      </p:sp>
      <p:sp>
        <p:nvSpPr>
          <p:cNvPr id="11" name="TextBox 10"/>
          <p:cNvSpPr txBox="1"/>
          <p:nvPr/>
        </p:nvSpPr>
        <p:spPr>
          <a:xfrm>
            <a:off x="8333073" y="1645920"/>
            <a:ext cx="3377343" cy="4308872"/>
          </a:xfrm>
          <a:prstGeom prst="rect">
            <a:avLst/>
          </a:prstGeom>
          <a:noFill/>
        </p:spPr>
        <p:txBody>
          <a:bodyPr wrap="square" rtlCol="0">
            <a:spAutoFit/>
          </a:bodyPr>
          <a:lstStyle/>
          <a:p>
            <a:pPr algn="ctr"/>
            <a:r>
              <a:rPr lang="en-US" sz="3200" b="1" dirty="0">
                <a:solidFill>
                  <a:srgbClr val="FEDF5C"/>
                </a:solidFill>
                <a:latin typeface="Calibri" panose="020F0502020204030204" pitchFamily="34" charset="0"/>
                <a:cs typeface="Calibri" panose="020F0502020204030204" pitchFamily="34" charset="0"/>
              </a:rPr>
              <a:t>PLAN C </a:t>
            </a:r>
          </a:p>
          <a:p>
            <a:r>
              <a:rPr lang="en-US" sz="2800" b="1" dirty="0">
                <a:solidFill>
                  <a:srgbClr val="FEDF5C"/>
                </a:solidFill>
                <a:latin typeface="Calibri" panose="020F0502020204030204" pitchFamily="34" charset="0"/>
                <a:cs typeface="Calibri" panose="020F0502020204030204" pitchFamily="34" charset="0"/>
              </a:rPr>
              <a:t>GE</a:t>
            </a:r>
          </a:p>
          <a:p>
            <a:r>
              <a:rPr lang="en-US" sz="2800" b="1" dirty="0">
                <a:solidFill>
                  <a:srgbClr val="FEDF5C"/>
                </a:solidFill>
                <a:latin typeface="Calibri" panose="020F0502020204030204" pitchFamily="34" charset="0"/>
                <a:cs typeface="Calibri" panose="020F0502020204030204" pitchFamily="34" charset="0"/>
              </a:rPr>
              <a:t>GE</a:t>
            </a:r>
          </a:p>
          <a:p>
            <a:r>
              <a:rPr lang="en-US" sz="2800" b="1" dirty="0">
                <a:solidFill>
                  <a:srgbClr val="FEDF5C"/>
                </a:solidFill>
                <a:latin typeface="Calibri" panose="020F0502020204030204" pitchFamily="34" charset="0"/>
                <a:cs typeface="Calibri" panose="020F0502020204030204" pitchFamily="34" charset="0"/>
              </a:rPr>
              <a:t>Non-Major or GE</a:t>
            </a:r>
          </a:p>
          <a:p>
            <a:r>
              <a:rPr lang="en-US" sz="2800" b="1" dirty="0">
                <a:solidFill>
                  <a:srgbClr val="FEDF5C"/>
                </a:solidFill>
                <a:latin typeface="Calibri" panose="020F0502020204030204" pitchFamily="34" charset="0"/>
                <a:cs typeface="Calibri" panose="020F0502020204030204" pitchFamily="34" charset="0"/>
              </a:rPr>
              <a:t>Non-Major or GE</a:t>
            </a:r>
          </a:p>
          <a:p>
            <a:pPr marL="457200" indent="-457200">
              <a:buFont typeface="Arial" panose="020B0604020202020204" pitchFamily="34" charset="0"/>
              <a:buChar char="•"/>
            </a:pPr>
            <a:r>
              <a:rPr lang="en-US" sz="2000" b="1" dirty="0">
                <a:solidFill>
                  <a:srgbClr val="FEDF5C"/>
                </a:solidFill>
                <a:latin typeface="Calibri" panose="020F0502020204030204" pitchFamily="34" charset="0"/>
                <a:cs typeface="Calibri" panose="020F0502020204030204" pitchFamily="34" charset="0"/>
              </a:rPr>
              <a:t>If ELWR is not satisfied, ELWR</a:t>
            </a:r>
          </a:p>
          <a:p>
            <a:pPr marL="457200" indent="-457200">
              <a:buFont typeface="Arial" panose="020B0604020202020204" pitchFamily="34" charset="0"/>
              <a:buChar char="•"/>
            </a:pPr>
            <a:r>
              <a:rPr lang="en-US" sz="2000" b="1" dirty="0">
                <a:solidFill>
                  <a:srgbClr val="FEDF5C"/>
                </a:solidFill>
                <a:latin typeface="Calibri" panose="020F0502020204030204" pitchFamily="34" charset="0"/>
                <a:cs typeface="Calibri" panose="020F0502020204030204" pitchFamily="34" charset="0"/>
              </a:rPr>
              <a:t>If ELWR is satisfied, Lower Division Composition or GE</a:t>
            </a:r>
          </a:p>
          <a:p>
            <a:endParaRPr lang="en-US" sz="600" b="1" dirty="0">
              <a:solidFill>
                <a:srgbClr val="FEDF5C"/>
              </a:solidFill>
              <a:latin typeface="Calibri" panose="020F0502020204030204" pitchFamily="34" charset="0"/>
              <a:cs typeface="Calibri" panose="020F0502020204030204" pitchFamily="34" charset="0"/>
            </a:endParaRPr>
          </a:p>
          <a:p>
            <a:pPr algn="ctr"/>
            <a:r>
              <a:rPr lang="en-US" sz="2400" b="1" dirty="0">
                <a:solidFill>
                  <a:srgbClr val="FEDF5C"/>
                </a:solidFill>
                <a:latin typeface="Calibri" panose="020F0502020204030204" pitchFamily="34" charset="0"/>
                <a:cs typeface="Calibri" panose="020F0502020204030204" pitchFamily="34" charset="0"/>
              </a:rPr>
              <a:t>TOTAL UNITS: 15</a:t>
            </a: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141"/>
                    </a14:imgEffect>
                    <a14:imgEffect>
                      <a14:brightnessContrast contrast="62000"/>
                    </a14:imgEffect>
                  </a14:imgLayer>
                </a14:imgProps>
              </a:ext>
              <a:ext uri="{28A0092B-C50C-407E-A947-70E740481C1C}">
                <a14:useLocalDpi xmlns:a14="http://schemas.microsoft.com/office/drawing/2010/main" val="0"/>
              </a:ext>
            </a:extLst>
          </a:blip>
          <a:srcRect t="12649" b="16763"/>
          <a:stretch/>
        </p:blipFill>
        <p:spPr>
          <a:xfrm>
            <a:off x="10006457" y="15267"/>
            <a:ext cx="2182368" cy="1516511"/>
          </a:xfrm>
          <a:prstGeom prst="rect">
            <a:avLst/>
          </a:prstGeom>
        </p:spPr>
      </p:pic>
    </p:spTree>
    <p:extLst>
      <p:ext uri="{BB962C8B-B14F-4D97-AF65-F5344CB8AC3E}">
        <p14:creationId xmlns:p14="http://schemas.microsoft.com/office/powerpoint/2010/main" val="2699815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6920-C538-9046-9377-6C47D9F0CDBB}"/>
              </a:ext>
            </a:extLst>
          </p:cNvPr>
          <p:cNvSpPr>
            <a:spLocks noGrp="1"/>
          </p:cNvSpPr>
          <p:nvPr>
            <p:ph type="title"/>
          </p:nvPr>
        </p:nvSpPr>
        <p:spPr>
          <a:xfrm>
            <a:off x="609440" y="227014"/>
            <a:ext cx="10969943" cy="983110"/>
          </a:xfrm>
        </p:spPr>
        <p:txBody>
          <a:bodyPr/>
          <a:lstStyle/>
          <a:p>
            <a:r>
              <a:rPr lang="en-US" sz="4800" b="1" dirty="0">
                <a:solidFill>
                  <a:schemeClr val="bg2"/>
                </a:solidFill>
              </a:rPr>
              <a:t>Fall 2019 Scheduling Preparation: </a:t>
            </a:r>
            <a:br>
              <a:rPr lang="en-US" sz="4800" b="1" dirty="0">
                <a:solidFill>
                  <a:schemeClr val="bg2"/>
                </a:solidFill>
              </a:rPr>
            </a:br>
            <a:r>
              <a:rPr lang="en-US" sz="4800" b="1" dirty="0">
                <a:solidFill>
                  <a:schemeClr val="bg2"/>
                </a:solidFill>
              </a:rPr>
              <a:t>How </a:t>
            </a:r>
            <a:r>
              <a:rPr lang="en-US" sz="4400" b="1" dirty="0">
                <a:solidFill>
                  <a:schemeClr val="bg2"/>
                </a:solidFill>
              </a:rPr>
              <a:t>many</a:t>
            </a:r>
            <a:r>
              <a:rPr lang="en-US" sz="4800" b="1" dirty="0">
                <a:solidFill>
                  <a:schemeClr val="bg2"/>
                </a:solidFill>
              </a:rPr>
              <a:t> units should I take?</a:t>
            </a:r>
          </a:p>
        </p:txBody>
      </p:sp>
      <p:sp>
        <p:nvSpPr>
          <p:cNvPr id="3" name="Text Placeholder 2">
            <a:extLst>
              <a:ext uri="{FF2B5EF4-FFF2-40B4-BE49-F238E27FC236}">
                <a16:creationId xmlns:a16="http://schemas.microsoft.com/office/drawing/2014/main" id="{8805DBEF-33E5-1B47-8AAF-D11D4989A7E7}"/>
              </a:ext>
            </a:extLst>
          </p:cNvPr>
          <p:cNvSpPr>
            <a:spLocks noGrp="1"/>
          </p:cNvSpPr>
          <p:nvPr>
            <p:ph type="body" idx="1"/>
          </p:nvPr>
        </p:nvSpPr>
        <p:spPr>
          <a:xfrm>
            <a:off x="0" y="1371601"/>
            <a:ext cx="12188825" cy="4589972"/>
          </a:xfrm>
        </p:spPr>
        <p:txBody>
          <a:bodyPr/>
          <a:lstStyle/>
          <a:p>
            <a:r>
              <a:rPr lang="en-US" sz="2800" b="1" dirty="0">
                <a:solidFill>
                  <a:schemeClr val="bg2"/>
                </a:solidFill>
                <a:latin typeface="Calibri" panose="020F0502020204030204" pitchFamily="34" charset="0"/>
                <a:cs typeface="Calibri" panose="020F0502020204030204" pitchFamily="34" charset="0"/>
              </a:rPr>
              <a:t>Full-time requires minimum of 12 units; </a:t>
            </a:r>
            <a:r>
              <a:rPr lang="en-US" sz="2800" b="1" u="sng" dirty="0">
                <a:solidFill>
                  <a:schemeClr val="bg2"/>
                </a:solidFill>
                <a:latin typeface="Calibri" panose="020F0502020204030204" pitchFamily="34" charset="0"/>
                <a:cs typeface="Calibri" panose="020F0502020204030204" pitchFamily="34" charset="0"/>
              </a:rPr>
              <a:t>at least 9 must be on-ground</a:t>
            </a:r>
          </a:p>
          <a:p>
            <a:r>
              <a:rPr lang="en-US" sz="2800" b="1" dirty="0">
                <a:solidFill>
                  <a:schemeClr val="bg2"/>
                </a:solidFill>
                <a:latin typeface="Calibri" panose="020F0502020204030204" pitchFamily="34" charset="0"/>
                <a:cs typeface="Calibri" panose="020F0502020204030204" pitchFamily="34" charset="0"/>
              </a:rPr>
              <a:t>Minimum progress (MP) and F-1 visa status require 12 units to be completed each quarter (36 units/year)</a:t>
            </a:r>
          </a:p>
          <a:p>
            <a:pPr lvl="1"/>
            <a:r>
              <a:rPr lang="en-US" sz="2800" b="1" dirty="0">
                <a:solidFill>
                  <a:schemeClr val="bg2"/>
                </a:solidFill>
                <a:latin typeface="Calibri" panose="020F0502020204030204" pitchFamily="34" charset="0"/>
                <a:cs typeface="Calibri" panose="020F0502020204030204" pitchFamily="34" charset="0"/>
              </a:rPr>
              <a:t>Workload (WLD) classes count toward both full-time status and minimum progress, but not toward 180 units needed for degree</a:t>
            </a:r>
          </a:p>
          <a:p>
            <a:r>
              <a:rPr lang="en-US" sz="2800" b="1" dirty="0">
                <a:solidFill>
                  <a:schemeClr val="bg2"/>
                </a:solidFill>
                <a:latin typeface="Calibri" panose="020F0502020204030204" pitchFamily="34" charset="0"/>
                <a:cs typeface="Calibri" panose="020F0502020204030204" pitchFamily="34" charset="0"/>
              </a:rPr>
              <a:t>UC Davis </a:t>
            </a:r>
            <a:r>
              <a:rPr lang="en-US" sz="2800" b="1" u="sng" dirty="0">
                <a:solidFill>
                  <a:schemeClr val="bg2"/>
                </a:solidFill>
                <a:latin typeface="Calibri" panose="020F0502020204030204" pitchFamily="34" charset="0"/>
                <a:cs typeface="Calibri" panose="020F0502020204030204" pitchFamily="34" charset="0"/>
              </a:rPr>
              <a:t>Expected Progress </a:t>
            </a:r>
            <a:r>
              <a:rPr lang="en-US" sz="2800" b="1" dirty="0">
                <a:solidFill>
                  <a:schemeClr val="bg2"/>
                </a:solidFill>
                <a:latin typeface="Calibri" panose="020F0502020204030204" pitchFamily="34" charset="0"/>
                <a:cs typeface="Calibri" panose="020F0502020204030204" pitchFamily="34" charset="0"/>
              </a:rPr>
              <a:t>Recommendation: </a:t>
            </a:r>
          </a:p>
          <a:p>
            <a:pPr lvl="1">
              <a:buClr>
                <a:srgbClr val="000000"/>
              </a:buClr>
            </a:pPr>
            <a:r>
              <a:rPr lang="en-US" sz="2800" b="1" u="sng" dirty="0">
                <a:solidFill>
                  <a:srgbClr val="1F497D"/>
                </a:solidFill>
                <a:latin typeface="Calibri" panose="020F0502020204030204" pitchFamily="34" charset="0"/>
                <a:cs typeface="Calibri" panose="020F0502020204030204" pitchFamily="34" charset="0"/>
              </a:rPr>
              <a:t>Average of 15 units</a:t>
            </a:r>
          </a:p>
          <a:p>
            <a:pPr marL="571500" lvl="1" indent="0">
              <a:buClr>
                <a:srgbClr val="000000"/>
              </a:buClr>
              <a:buNone/>
            </a:pPr>
            <a:r>
              <a:rPr lang="en-US" sz="2800" b="1" dirty="0">
                <a:solidFill>
                  <a:srgbClr val="1F497D"/>
                </a:solidFill>
                <a:latin typeface="Calibri" panose="020F0502020204030204" pitchFamily="34" charset="0"/>
                <a:cs typeface="Calibri" panose="020F0502020204030204" pitchFamily="34" charset="0"/>
              </a:rPr>
              <a:t>    per quarter to total 180</a:t>
            </a:r>
          </a:p>
          <a:p>
            <a:pPr marL="571500" lvl="1" indent="0">
              <a:buClr>
                <a:srgbClr val="000000"/>
              </a:buClr>
              <a:buNone/>
            </a:pPr>
            <a:r>
              <a:rPr lang="en-US" sz="2800" b="1" dirty="0">
                <a:solidFill>
                  <a:srgbClr val="1F497D"/>
                </a:solidFill>
                <a:latin typeface="Calibri" panose="020F0502020204030204" pitchFamily="34" charset="0"/>
                <a:cs typeface="Calibri" panose="020F0502020204030204" pitchFamily="34" charset="0"/>
              </a:rPr>
              <a:t>    minimum degree</a:t>
            </a:r>
          </a:p>
          <a:p>
            <a:pPr marL="571500" lvl="1" indent="0">
              <a:buClr>
                <a:srgbClr val="000000"/>
              </a:buClr>
              <a:buNone/>
            </a:pPr>
            <a:r>
              <a:rPr lang="en-US" sz="2800" b="1" dirty="0">
                <a:solidFill>
                  <a:srgbClr val="1F497D"/>
                </a:solidFill>
                <a:latin typeface="Calibri" panose="020F0502020204030204" pitchFamily="34" charset="0"/>
                <a:cs typeface="Calibri" panose="020F0502020204030204" pitchFamily="34" charset="0"/>
              </a:rPr>
              <a:t>    completion units</a:t>
            </a:r>
          </a:p>
        </p:txBody>
      </p:sp>
      <p:sp>
        <p:nvSpPr>
          <p:cNvPr id="5" name="AutoShape 2" descr="Image result for stressed college stud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72" y="4342081"/>
            <a:ext cx="3310126" cy="18619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2534" y="3870041"/>
            <a:ext cx="3976291" cy="2482596"/>
          </a:xfrm>
          <a:prstGeom prst="rect">
            <a:avLst/>
          </a:prstGeom>
        </p:spPr>
      </p:pic>
      <p:sp>
        <p:nvSpPr>
          <p:cNvPr id="9" name="Multiply 8"/>
          <p:cNvSpPr/>
          <p:nvPr/>
        </p:nvSpPr>
        <p:spPr>
          <a:xfrm>
            <a:off x="4783772" y="4134489"/>
            <a:ext cx="3575304" cy="227713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44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516" y="259878"/>
            <a:ext cx="9186021" cy="1143000"/>
          </a:xfrm>
        </p:spPr>
        <p:txBody>
          <a:bodyPr>
            <a:noAutofit/>
          </a:bodyPr>
          <a:lstStyle/>
          <a:p>
            <a:r>
              <a:rPr lang="en-US" sz="4800" b="1" dirty="0">
                <a:solidFill>
                  <a:schemeClr val="bg2"/>
                </a:solidFill>
              </a:rPr>
              <a:t>Fall 2019 Scheduling Preparation:</a:t>
            </a:r>
            <a:br>
              <a:rPr lang="en-US" sz="4800" b="1" dirty="0">
                <a:solidFill>
                  <a:schemeClr val="bg2"/>
                </a:solidFill>
              </a:rPr>
            </a:br>
            <a:r>
              <a:rPr lang="en-US" sz="4800" b="1" dirty="0">
                <a:solidFill>
                  <a:schemeClr val="bg2"/>
                </a:solidFill>
              </a:rPr>
              <a:t>Other things to consider</a:t>
            </a:r>
            <a:endParaRPr lang="en-US" sz="4800" b="1" dirty="0">
              <a:solidFill>
                <a:srgbClr val="00517A"/>
              </a:solidFill>
            </a:endParaRPr>
          </a:p>
        </p:txBody>
      </p:sp>
      <p:sp>
        <p:nvSpPr>
          <p:cNvPr id="3" name="Content Placeholder 2"/>
          <p:cNvSpPr>
            <a:spLocks noGrp="1"/>
          </p:cNvSpPr>
          <p:nvPr>
            <p:ph idx="1"/>
          </p:nvPr>
        </p:nvSpPr>
        <p:spPr>
          <a:xfrm>
            <a:off x="1751012" y="1492722"/>
            <a:ext cx="8686800" cy="5105400"/>
          </a:xfrm>
        </p:spPr>
        <p:txBody>
          <a:bodyPr>
            <a:normAutofit/>
          </a:bodyPr>
          <a:lstStyle/>
          <a:p>
            <a:r>
              <a:rPr lang="en-US" sz="2600" dirty="0"/>
              <a:t>Community College/AP/IB Units </a:t>
            </a:r>
          </a:p>
          <a:p>
            <a:r>
              <a:rPr lang="en-US" sz="2600" dirty="0"/>
              <a:t>Complete lower division courses (0-99) before upper division (100-199) and any prerequisite courses </a:t>
            </a:r>
          </a:p>
          <a:p>
            <a:r>
              <a:rPr lang="en-US" sz="2600" dirty="0"/>
              <a:t>Pre-requisites</a:t>
            </a:r>
          </a:p>
          <a:p>
            <a:r>
              <a:rPr lang="en-US" sz="2600" dirty="0"/>
              <a:t>Waitlisted?</a:t>
            </a:r>
          </a:p>
          <a:p>
            <a:pPr lvl="1">
              <a:buFont typeface="Courier New" panose="02070309020205020404" pitchFamily="49" charset="0"/>
              <a:buChar char="o"/>
            </a:pPr>
            <a:r>
              <a:rPr lang="en-US" sz="2200" dirty="0"/>
              <a:t>Can only waitlist during Pass 2 registration</a:t>
            </a:r>
          </a:p>
          <a:p>
            <a:pPr lvl="1">
              <a:buFont typeface="Courier New" panose="02070309020205020404" pitchFamily="49" charset="0"/>
              <a:buChar char="o"/>
            </a:pPr>
            <a:r>
              <a:rPr lang="en-US" sz="2200" dirty="0"/>
              <a:t>Make sure you attend the 1</a:t>
            </a:r>
            <a:r>
              <a:rPr lang="en-US" sz="2200" baseline="30000" dirty="0"/>
              <a:t>st</a:t>
            </a:r>
            <a:r>
              <a:rPr lang="en-US" sz="2200" dirty="0"/>
              <a:t> day of </a:t>
            </a:r>
          </a:p>
          <a:p>
            <a:pPr marL="457200" lvl="1" indent="0">
              <a:buNone/>
            </a:pPr>
            <a:r>
              <a:rPr lang="en-US" sz="2200" dirty="0"/>
              <a:t>     class/discussion/lab </a:t>
            </a:r>
          </a:p>
          <a:p>
            <a:pPr lvl="1">
              <a:buFont typeface="Courier New" panose="02070309020205020404" pitchFamily="49" charset="0"/>
              <a:buChar char="o"/>
            </a:pPr>
            <a:r>
              <a:rPr lang="en-US" sz="2200" dirty="0"/>
              <a:t>Keep checking Schedule Builder to see if </a:t>
            </a:r>
          </a:p>
          <a:p>
            <a:pPr marL="457200" lvl="1" indent="0">
              <a:buNone/>
            </a:pPr>
            <a:r>
              <a:rPr lang="en-US" sz="2200" dirty="0"/>
              <a:t>     you have been added to the class</a:t>
            </a:r>
          </a:p>
        </p:txBody>
      </p:sp>
      <p:pic>
        <p:nvPicPr>
          <p:cNvPr id="4098" name="Picture 2" descr="http://www.akaritutoring.com/images/subjects-clip-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237" y="4267200"/>
            <a:ext cx="3251650" cy="244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184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0148"/>
          <a:stretch/>
        </p:blipFill>
        <p:spPr>
          <a:xfrm>
            <a:off x="6726551" y="1700784"/>
            <a:ext cx="2110338" cy="3168157"/>
          </a:xfrm>
          <a:prstGeom prst="rect">
            <a:avLst/>
          </a:prstGeom>
        </p:spPr>
      </p:pic>
      <p:sp>
        <p:nvSpPr>
          <p:cNvPr id="2" name="Title 1"/>
          <p:cNvSpPr>
            <a:spLocks noGrp="1"/>
          </p:cNvSpPr>
          <p:nvPr>
            <p:ph type="title"/>
          </p:nvPr>
        </p:nvSpPr>
        <p:spPr>
          <a:xfrm>
            <a:off x="2228281" y="73243"/>
            <a:ext cx="8229600" cy="1143000"/>
          </a:xfrm>
        </p:spPr>
        <p:txBody>
          <a:bodyPr>
            <a:normAutofit/>
          </a:bodyPr>
          <a:lstStyle/>
          <a:p>
            <a:pPr algn="l"/>
            <a:r>
              <a:rPr lang="en-US" sz="4000" b="1" dirty="0">
                <a:solidFill>
                  <a:srgbClr val="00517A"/>
                </a:solidFill>
              </a:rPr>
              <a:t>Your BASC International Advisors</a:t>
            </a:r>
          </a:p>
        </p:txBody>
      </p:sp>
      <p:sp>
        <p:nvSpPr>
          <p:cNvPr id="32" name="Rectangle 31"/>
          <p:cNvSpPr/>
          <p:nvPr/>
        </p:nvSpPr>
        <p:spPr>
          <a:xfrm>
            <a:off x="9234273" y="3284862"/>
            <a:ext cx="2447216" cy="707886"/>
          </a:xfrm>
          <a:prstGeom prst="rect">
            <a:avLst/>
          </a:prstGeom>
        </p:spPr>
        <p:txBody>
          <a:bodyPr wrap="square">
            <a:spAutoFit/>
          </a:bodyPr>
          <a:lstStyle/>
          <a:p>
            <a:r>
              <a:rPr lang="en-US" sz="2000" dirty="0"/>
              <a:t>Yasmine V. Jefferson</a:t>
            </a:r>
          </a:p>
        </p:txBody>
      </p:sp>
      <p:sp>
        <p:nvSpPr>
          <p:cNvPr id="13" name="TextBox 12"/>
          <p:cNvSpPr txBox="1"/>
          <p:nvPr/>
        </p:nvSpPr>
        <p:spPr>
          <a:xfrm>
            <a:off x="4630649" y="3410072"/>
            <a:ext cx="2534669" cy="400110"/>
          </a:xfrm>
          <a:prstGeom prst="rect">
            <a:avLst/>
          </a:prstGeom>
          <a:noFill/>
        </p:spPr>
        <p:txBody>
          <a:bodyPr wrap="square" rtlCol="0">
            <a:spAutoFit/>
          </a:bodyPr>
          <a:lstStyle/>
          <a:p>
            <a:r>
              <a:rPr lang="en-US" sz="2000" dirty="0"/>
              <a:t>Jeff Davis</a:t>
            </a:r>
          </a:p>
        </p:txBody>
      </p:sp>
      <p:pic>
        <p:nvPicPr>
          <p:cNvPr id="14" name="Picture 13"/>
          <p:cNvPicPr>
            <a:picLocks noChangeAspect="1"/>
          </p:cNvPicPr>
          <p:nvPr/>
        </p:nvPicPr>
        <p:blipFill rotWithShape="1">
          <a:blip r:embed="rId4"/>
          <a:srcRect l="15575" t="6696" r="11840" b="27016"/>
          <a:stretch/>
        </p:blipFill>
        <p:spPr>
          <a:xfrm>
            <a:off x="1865376" y="1700784"/>
            <a:ext cx="2377440" cy="3255264"/>
          </a:xfrm>
          <a:prstGeom prst="rect">
            <a:avLst/>
          </a:prstGeom>
        </p:spPr>
      </p:pic>
    </p:spTree>
    <p:extLst>
      <p:ext uri="{BB962C8B-B14F-4D97-AF65-F5344CB8AC3E}">
        <p14:creationId xmlns:p14="http://schemas.microsoft.com/office/powerpoint/2010/main" val="39573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6920-C538-9046-9377-6C47D9F0CDBB}"/>
              </a:ext>
            </a:extLst>
          </p:cNvPr>
          <p:cNvSpPr>
            <a:spLocks noGrp="1"/>
          </p:cNvSpPr>
          <p:nvPr>
            <p:ph type="title"/>
          </p:nvPr>
        </p:nvSpPr>
        <p:spPr>
          <a:xfrm>
            <a:off x="609441" y="274637"/>
            <a:ext cx="10969943" cy="804355"/>
          </a:xfrm>
        </p:spPr>
        <p:txBody>
          <a:bodyPr/>
          <a:lstStyle/>
          <a:p>
            <a:r>
              <a:rPr lang="en-US" sz="4400" b="1" dirty="0">
                <a:solidFill>
                  <a:schemeClr val="bg2"/>
                </a:solidFill>
              </a:rPr>
              <a:t>Fall 2019 Scheduling Preparation: </a:t>
            </a:r>
            <a:br>
              <a:rPr lang="en-US" sz="4400" b="1" dirty="0">
                <a:solidFill>
                  <a:schemeClr val="bg2"/>
                </a:solidFill>
              </a:rPr>
            </a:br>
            <a:r>
              <a:rPr lang="en-US" sz="4400" b="1" dirty="0" err="1">
                <a:solidFill>
                  <a:schemeClr val="bg2"/>
                </a:solidFill>
              </a:rPr>
              <a:t>BioLaunch</a:t>
            </a:r>
            <a:r>
              <a:rPr lang="en-US" sz="4400" b="1" dirty="0">
                <a:solidFill>
                  <a:schemeClr val="bg2"/>
                </a:solidFill>
              </a:rPr>
              <a:t> Program (BIS 5 Seminar)</a:t>
            </a:r>
          </a:p>
        </p:txBody>
      </p:sp>
      <p:sp>
        <p:nvSpPr>
          <p:cNvPr id="3" name="Text Placeholder 2">
            <a:extLst>
              <a:ext uri="{FF2B5EF4-FFF2-40B4-BE49-F238E27FC236}">
                <a16:creationId xmlns:a16="http://schemas.microsoft.com/office/drawing/2014/main" id="{8805DBEF-33E5-1B47-8AAF-D11D4989A7E7}"/>
              </a:ext>
            </a:extLst>
          </p:cNvPr>
          <p:cNvSpPr>
            <a:spLocks noGrp="1"/>
          </p:cNvSpPr>
          <p:nvPr>
            <p:ph type="body" idx="1"/>
          </p:nvPr>
        </p:nvSpPr>
        <p:spPr>
          <a:xfrm>
            <a:off x="0" y="1721300"/>
            <a:ext cx="12188825" cy="4404864"/>
          </a:xfrm>
        </p:spPr>
        <p:txBody>
          <a:bodyPr/>
          <a:lstStyle/>
          <a:p>
            <a:r>
              <a:rPr lang="en-US" sz="2800" b="1" u="sng" dirty="0">
                <a:solidFill>
                  <a:schemeClr val="bg2"/>
                </a:solidFill>
              </a:rPr>
              <a:t>Fall only</a:t>
            </a:r>
            <a:r>
              <a:rPr lang="en-US" sz="2800" b="1" dirty="0">
                <a:solidFill>
                  <a:schemeClr val="bg2"/>
                </a:solidFill>
              </a:rPr>
              <a:t> low-intensity course for first-year students</a:t>
            </a:r>
          </a:p>
          <a:p>
            <a:pPr marL="114300" indent="0">
              <a:buNone/>
            </a:pPr>
            <a:endParaRPr lang="en-US" sz="800" b="1" dirty="0">
              <a:solidFill>
                <a:schemeClr val="bg2"/>
              </a:solidFill>
            </a:endParaRPr>
          </a:p>
          <a:p>
            <a:r>
              <a:rPr lang="en-US" sz="2800" b="1" dirty="0">
                <a:solidFill>
                  <a:schemeClr val="bg2"/>
                </a:solidFill>
              </a:rPr>
              <a:t>Become familiar with CBS and learn about career paths and opportunities from guest lecturers, including professors and researchers</a:t>
            </a:r>
          </a:p>
          <a:p>
            <a:pPr marL="114300" indent="0">
              <a:buNone/>
            </a:pPr>
            <a:endParaRPr lang="en-US" sz="800" b="1" dirty="0">
              <a:solidFill>
                <a:schemeClr val="bg2"/>
              </a:solidFill>
            </a:endParaRPr>
          </a:p>
          <a:p>
            <a:r>
              <a:rPr lang="en-US" sz="2800" b="1" dirty="0">
                <a:solidFill>
                  <a:schemeClr val="bg2"/>
                </a:solidFill>
              </a:rPr>
              <a:t>5 Fall Sections Available</a:t>
            </a:r>
          </a:p>
          <a:p>
            <a:pPr lvl="1"/>
            <a:r>
              <a:rPr lang="en-US" sz="2200" b="1" dirty="0">
                <a:solidFill>
                  <a:schemeClr val="bg2"/>
                </a:solidFill>
              </a:rPr>
              <a:t>CRN 63958   Mon. 4:10-5pm</a:t>
            </a:r>
          </a:p>
          <a:p>
            <a:pPr lvl="1"/>
            <a:r>
              <a:rPr lang="en-US" sz="2200" b="1" dirty="0">
                <a:solidFill>
                  <a:schemeClr val="bg2"/>
                </a:solidFill>
              </a:rPr>
              <a:t>CRN 34302   Wed. 4:10-5pm</a:t>
            </a:r>
          </a:p>
          <a:p>
            <a:pPr lvl="1"/>
            <a:r>
              <a:rPr lang="en-US" sz="2200" b="1" dirty="0">
                <a:solidFill>
                  <a:schemeClr val="bg2"/>
                </a:solidFill>
              </a:rPr>
              <a:t>CRN 34303   Wed. 5:10-6pm</a:t>
            </a:r>
          </a:p>
          <a:p>
            <a:pPr lvl="1"/>
            <a:r>
              <a:rPr lang="en-US" sz="2200" b="1" dirty="0">
                <a:solidFill>
                  <a:schemeClr val="bg2"/>
                </a:solidFill>
              </a:rPr>
              <a:t>CRN 63959    Fri.  9-9:50am</a:t>
            </a:r>
          </a:p>
          <a:p>
            <a:pPr lvl="1"/>
            <a:r>
              <a:rPr lang="en-US" sz="2200" b="1" dirty="0">
                <a:solidFill>
                  <a:schemeClr val="bg2"/>
                </a:solidFill>
              </a:rPr>
              <a:t>CRN 63960    Fri. 10-10:50am</a:t>
            </a:r>
          </a:p>
        </p:txBody>
      </p:sp>
      <p:sp>
        <p:nvSpPr>
          <p:cNvPr id="5" name="Rectangle 4"/>
          <p:cNvSpPr/>
          <p:nvPr/>
        </p:nvSpPr>
        <p:spPr>
          <a:xfrm>
            <a:off x="3210449" y="1200091"/>
            <a:ext cx="5767926" cy="400110"/>
          </a:xfrm>
          <a:prstGeom prst="rect">
            <a:avLst/>
          </a:prstGeom>
        </p:spPr>
        <p:txBody>
          <a:bodyPr wrap="none">
            <a:spAutoFit/>
          </a:bodyPr>
          <a:lstStyle/>
          <a:p>
            <a:r>
              <a:rPr lang="en-US" sz="2000" b="1" dirty="0">
                <a:hlinkClick r:id="rId3"/>
              </a:rPr>
              <a:t>https://biology.ucdavis.edu/biolaunch/course</a:t>
            </a:r>
            <a:r>
              <a:rPr lang="en-US" sz="2000" b="1" dirty="0"/>
              <a:t> </a:t>
            </a:r>
          </a:p>
        </p:txBody>
      </p:sp>
      <p:sp>
        <p:nvSpPr>
          <p:cNvPr id="6" name="Rounded Rectangle 5"/>
          <p:cNvSpPr/>
          <p:nvPr/>
        </p:nvSpPr>
        <p:spPr>
          <a:xfrm>
            <a:off x="6094412" y="3596640"/>
            <a:ext cx="5189284" cy="2279904"/>
          </a:xfrm>
          <a:prstGeom prst="roundRect">
            <a:avLst/>
          </a:prstGeom>
          <a:solidFill>
            <a:srgbClr val="E0C3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2"/>
                </a:solidFill>
                <a:latin typeface="Calibri" panose="020F0502020204030204" pitchFamily="34" charset="0"/>
                <a:cs typeface="Calibri" panose="020F0502020204030204" pitchFamily="34" charset="0"/>
              </a:rPr>
              <a:t>Consider enrollment</a:t>
            </a:r>
          </a:p>
          <a:p>
            <a:pPr algn="ctr"/>
            <a:r>
              <a:rPr lang="en-US" sz="4400" b="1" dirty="0">
                <a:solidFill>
                  <a:schemeClr val="bg2"/>
                </a:solidFill>
                <a:latin typeface="Calibri" panose="020F0502020204030204" pitchFamily="34" charset="0"/>
                <a:cs typeface="Calibri" panose="020F0502020204030204" pitchFamily="34" charset="0"/>
              </a:rPr>
              <a:t> in BIS 005!</a:t>
            </a: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141"/>
                    </a14:imgEffect>
                    <a14:imgEffect>
                      <a14:brightnessContrast contrast="62000"/>
                    </a14:imgEffect>
                  </a14:imgLayer>
                </a14:imgProps>
              </a:ext>
              <a:ext uri="{28A0092B-C50C-407E-A947-70E740481C1C}">
                <a14:useLocalDpi xmlns:a14="http://schemas.microsoft.com/office/drawing/2010/main" val="0"/>
              </a:ext>
            </a:extLst>
          </a:blip>
          <a:srcRect t="12649" b="16763"/>
          <a:stretch/>
        </p:blipFill>
        <p:spPr>
          <a:xfrm>
            <a:off x="10006457" y="83690"/>
            <a:ext cx="2182368" cy="1516511"/>
          </a:xfrm>
          <a:prstGeom prst="rect">
            <a:avLst/>
          </a:prstGeom>
        </p:spPr>
      </p:pic>
    </p:spTree>
    <p:extLst>
      <p:ext uri="{BB962C8B-B14F-4D97-AF65-F5344CB8AC3E}">
        <p14:creationId xmlns:p14="http://schemas.microsoft.com/office/powerpoint/2010/main" val="3619275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1D152F-1DC0-3049-ACF5-403BF8BD6539}"/>
              </a:ext>
            </a:extLst>
          </p:cNvPr>
          <p:cNvSpPr txBox="1"/>
          <p:nvPr/>
        </p:nvSpPr>
        <p:spPr>
          <a:xfrm>
            <a:off x="1" y="1114961"/>
            <a:ext cx="12188824" cy="1446550"/>
          </a:xfrm>
          <a:prstGeom prst="rect">
            <a:avLst/>
          </a:prstGeom>
          <a:solidFill>
            <a:srgbClr val="E0C359"/>
          </a:solidFill>
        </p:spPr>
        <p:txBody>
          <a:bodyPr wrap="square" rtlCol="0">
            <a:spAutoFit/>
          </a:bodyPr>
          <a:lstStyle/>
          <a:p>
            <a:pPr algn="ctr"/>
            <a:r>
              <a:rPr lang="en-US" sz="4400" dirty="0">
                <a:solidFill>
                  <a:schemeClr val="bg2"/>
                </a:solidFill>
                <a:latin typeface="Calibri" panose="020F0502020204030204" pitchFamily="34" charset="0"/>
                <a:cs typeface="Calibri" panose="020F0502020204030204" pitchFamily="34" charset="0"/>
              </a:rPr>
              <a:t>CBS students are not required to complete General Education (GE)</a:t>
            </a:r>
          </a:p>
        </p:txBody>
      </p:sp>
      <p:sp>
        <p:nvSpPr>
          <p:cNvPr id="2" name="TextBox 1"/>
          <p:cNvSpPr txBox="1"/>
          <p:nvPr/>
        </p:nvSpPr>
        <p:spPr>
          <a:xfrm>
            <a:off x="0" y="164592"/>
            <a:ext cx="12188825" cy="769441"/>
          </a:xfrm>
          <a:prstGeom prst="rect">
            <a:avLst/>
          </a:prstGeom>
          <a:noFill/>
        </p:spPr>
        <p:txBody>
          <a:bodyPr wrap="square" rtlCol="0">
            <a:spAutoFit/>
          </a:bodyPr>
          <a:lstStyle/>
          <a:p>
            <a:pPr algn="ctr"/>
            <a:r>
              <a:rPr lang="en-US" sz="4400" b="1" dirty="0">
                <a:solidFill>
                  <a:schemeClr val="bg2"/>
                </a:solidFill>
                <a:latin typeface="Calibri" panose="020F0502020204030204" pitchFamily="34" charset="0"/>
                <a:cs typeface="Calibri" panose="020F0502020204030204" pitchFamily="34" charset="0"/>
              </a:rPr>
              <a:t>Learning Check!</a:t>
            </a:r>
          </a:p>
        </p:txBody>
      </p:sp>
      <p:sp>
        <p:nvSpPr>
          <p:cNvPr id="3" name="TextBox 2"/>
          <p:cNvSpPr txBox="1"/>
          <p:nvPr/>
        </p:nvSpPr>
        <p:spPr>
          <a:xfrm>
            <a:off x="0" y="3367278"/>
            <a:ext cx="12188825" cy="1200329"/>
          </a:xfrm>
          <a:prstGeom prst="rect">
            <a:avLst/>
          </a:prstGeom>
          <a:noFill/>
        </p:spPr>
        <p:txBody>
          <a:bodyPr wrap="square" rtlCol="0">
            <a:spAutoFit/>
          </a:bodyPr>
          <a:lstStyle/>
          <a:p>
            <a:pPr algn="ctr"/>
            <a:r>
              <a:rPr lang="en-US" sz="3600" dirty="0">
                <a:solidFill>
                  <a:schemeClr val="bg2"/>
                </a:solidFill>
                <a:latin typeface="Calibri" panose="020F0502020204030204" pitchFamily="34" charset="0"/>
                <a:cs typeface="Calibri" panose="020F0502020204030204" pitchFamily="34" charset="0"/>
              </a:rPr>
              <a:t>True or False?</a:t>
            </a:r>
          </a:p>
          <a:p>
            <a:pPr algn="ctr"/>
            <a:endParaRPr lang="en-US" sz="36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2556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1D152F-1DC0-3049-ACF5-403BF8BD6539}"/>
              </a:ext>
            </a:extLst>
          </p:cNvPr>
          <p:cNvSpPr txBox="1"/>
          <p:nvPr/>
        </p:nvSpPr>
        <p:spPr>
          <a:xfrm>
            <a:off x="1" y="1114961"/>
            <a:ext cx="12188824" cy="1446550"/>
          </a:xfrm>
          <a:prstGeom prst="rect">
            <a:avLst/>
          </a:prstGeom>
          <a:solidFill>
            <a:srgbClr val="E0C359"/>
          </a:solidFill>
        </p:spPr>
        <p:txBody>
          <a:bodyPr wrap="square" rtlCol="0">
            <a:spAutoFit/>
          </a:bodyPr>
          <a:lstStyle/>
          <a:p>
            <a:pPr algn="ctr"/>
            <a:r>
              <a:rPr lang="en-US" sz="4400" dirty="0">
                <a:solidFill>
                  <a:schemeClr val="bg2"/>
                </a:solidFill>
                <a:latin typeface="Calibri" panose="020F0502020204030204" pitchFamily="34" charset="0"/>
                <a:cs typeface="Calibri" panose="020F0502020204030204" pitchFamily="34" charset="0"/>
              </a:rPr>
              <a:t>What is the recommended number of units each quarter at UC Davis?</a:t>
            </a:r>
          </a:p>
        </p:txBody>
      </p:sp>
      <p:sp>
        <p:nvSpPr>
          <p:cNvPr id="2" name="TextBox 1"/>
          <p:cNvSpPr txBox="1"/>
          <p:nvPr/>
        </p:nvSpPr>
        <p:spPr>
          <a:xfrm>
            <a:off x="0" y="164592"/>
            <a:ext cx="12188825" cy="769441"/>
          </a:xfrm>
          <a:prstGeom prst="rect">
            <a:avLst/>
          </a:prstGeom>
          <a:noFill/>
        </p:spPr>
        <p:txBody>
          <a:bodyPr wrap="square" rtlCol="0">
            <a:spAutoFit/>
          </a:bodyPr>
          <a:lstStyle/>
          <a:p>
            <a:pPr algn="ctr"/>
            <a:r>
              <a:rPr lang="en-US" sz="4400" b="1" dirty="0">
                <a:solidFill>
                  <a:schemeClr val="bg2"/>
                </a:solidFill>
                <a:latin typeface="Calibri" panose="020F0502020204030204" pitchFamily="34" charset="0"/>
                <a:cs typeface="Calibri" panose="020F0502020204030204" pitchFamily="34" charset="0"/>
              </a:rPr>
              <a:t>Learning Check!</a:t>
            </a:r>
          </a:p>
        </p:txBody>
      </p:sp>
      <p:sp>
        <p:nvSpPr>
          <p:cNvPr id="3" name="TextBox 2"/>
          <p:cNvSpPr txBox="1"/>
          <p:nvPr/>
        </p:nvSpPr>
        <p:spPr>
          <a:xfrm>
            <a:off x="1115568" y="3111246"/>
            <a:ext cx="2816352" cy="2308324"/>
          </a:xfrm>
          <a:prstGeom prst="rect">
            <a:avLst/>
          </a:prstGeom>
          <a:noFill/>
        </p:spPr>
        <p:txBody>
          <a:bodyPr wrap="square" rtlCol="0">
            <a:spAutoFit/>
          </a:bodyPr>
          <a:lstStyle/>
          <a:p>
            <a:r>
              <a:rPr lang="en-US" sz="3600" dirty="0">
                <a:solidFill>
                  <a:schemeClr val="bg2"/>
                </a:solidFill>
                <a:latin typeface="Calibri" panose="020F0502020204030204" pitchFamily="34" charset="0"/>
                <a:cs typeface="Calibri" panose="020F0502020204030204" pitchFamily="34" charset="0"/>
              </a:rPr>
              <a:t>A. 12 </a:t>
            </a:r>
          </a:p>
          <a:p>
            <a:r>
              <a:rPr lang="en-US" sz="3600" dirty="0">
                <a:solidFill>
                  <a:schemeClr val="bg2"/>
                </a:solidFill>
                <a:latin typeface="Calibri" panose="020F0502020204030204" pitchFamily="34" charset="0"/>
                <a:cs typeface="Calibri" panose="020F0502020204030204" pitchFamily="34" charset="0"/>
              </a:rPr>
              <a:t>B. 15</a:t>
            </a:r>
          </a:p>
          <a:p>
            <a:r>
              <a:rPr lang="en-US" sz="3600" dirty="0">
                <a:solidFill>
                  <a:schemeClr val="bg2"/>
                </a:solidFill>
                <a:latin typeface="Calibri" panose="020F0502020204030204" pitchFamily="34" charset="0"/>
                <a:cs typeface="Calibri" panose="020F0502020204030204" pitchFamily="34" charset="0"/>
              </a:rPr>
              <a:t>C. 18</a:t>
            </a:r>
          </a:p>
          <a:p>
            <a:endParaRPr lang="en-US" sz="36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741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1D152F-1DC0-3049-ACF5-403BF8BD6539}"/>
              </a:ext>
            </a:extLst>
          </p:cNvPr>
          <p:cNvSpPr txBox="1"/>
          <p:nvPr/>
        </p:nvSpPr>
        <p:spPr>
          <a:xfrm>
            <a:off x="1" y="1114961"/>
            <a:ext cx="12188824" cy="1446550"/>
          </a:xfrm>
          <a:prstGeom prst="rect">
            <a:avLst/>
          </a:prstGeom>
          <a:solidFill>
            <a:srgbClr val="E0C359"/>
          </a:solidFill>
        </p:spPr>
        <p:txBody>
          <a:bodyPr wrap="square" rtlCol="0">
            <a:spAutoFit/>
          </a:bodyPr>
          <a:lstStyle/>
          <a:p>
            <a:pPr algn="ctr"/>
            <a:r>
              <a:rPr lang="en-US" sz="4400" dirty="0">
                <a:solidFill>
                  <a:schemeClr val="bg2"/>
                </a:solidFill>
                <a:latin typeface="Calibri" panose="020F0502020204030204" pitchFamily="34" charset="0"/>
                <a:cs typeface="Calibri" panose="020F0502020204030204" pitchFamily="34" charset="0"/>
              </a:rPr>
              <a:t>If you are unable to enroll in two major courses during your first quarter, you will… </a:t>
            </a:r>
          </a:p>
        </p:txBody>
      </p:sp>
      <p:sp>
        <p:nvSpPr>
          <p:cNvPr id="2" name="TextBox 1"/>
          <p:cNvSpPr txBox="1"/>
          <p:nvPr/>
        </p:nvSpPr>
        <p:spPr>
          <a:xfrm>
            <a:off x="0" y="164592"/>
            <a:ext cx="12188825" cy="769441"/>
          </a:xfrm>
          <a:prstGeom prst="rect">
            <a:avLst/>
          </a:prstGeom>
          <a:noFill/>
        </p:spPr>
        <p:txBody>
          <a:bodyPr wrap="square" rtlCol="0">
            <a:spAutoFit/>
          </a:bodyPr>
          <a:lstStyle/>
          <a:p>
            <a:pPr algn="ctr"/>
            <a:r>
              <a:rPr lang="en-US" sz="4400" b="1" dirty="0">
                <a:solidFill>
                  <a:schemeClr val="bg2"/>
                </a:solidFill>
                <a:latin typeface="Calibri" panose="020F0502020204030204" pitchFamily="34" charset="0"/>
                <a:cs typeface="Calibri" panose="020F0502020204030204" pitchFamily="34" charset="0"/>
              </a:rPr>
              <a:t>Learning Check!</a:t>
            </a:r>
          </a:p>
        </p:txBody>
      </p:sp>
      <p:sp>
        <p:nvSpPr>
          <p:cNvPr id="3" name="TextBox 2"/>
          <p:cNvSpPr txBox="1"/>
          <p:nvPr/>
        </p:nvSpPr>
        <p:spPr>
          <a:xfrm>
            <a:off x="952500" y="2800350"/>
            <a:ext cx="10896600" cy="2862322"/>
          </a:xfrm>
          <a:prstGeom prst="rect">
            <a:avLst/>
          </a:prstGeom>
          <a:noFill/>
        </p:spPr>
        <p:txBody>
          <a:bodyPr wrap="square" rtlCol="0">
            <a:spAutoFit/>
          </a:bodyPr>
          <a:lstStyle/>
          <a:p>
            <a:r>
              <a:rPr lang="en-US" sz="3600" dirty="0">
                <a:solidFill>
                  <a:schemeClr val="bg2"/>
                </a:solidFill>
                <a:latin typeface="Calibri" panose="020F0502020204030204" pitchFamily="34" charset="0"/>
                <a:cs typeface="Calibri" panose="020F0502020204030204" pitchFamily="34" charset="0"/>
              </a:rPr>
              <a:t>A. Be forced to graduate late</a:t>
            </a:r>
          </a:p>
          <a:p>
            <a:r>
              <a:rPr lang="en-US" sz="3600" dirty="0">
                <a:solidFill>
                  <a:schemeClr val="bg2"/>
                </a:solidFill>
                <a:latin typeface="Calibri" panose="020F0502020204030204" pitchFamily="34" charset="0"/>
                <a:cs typeface="Calibri" panose="020F0502020204030204" pitchFamily="34" charset="0"/>
              </a:rPr>
              <a:t>B. Plan for other GE and non-major courses</a:t>
            </a:r>
          </a:p>
          <a:p>
            <a:r>
              <a:rPr lang="en-US" sz="3600" dirty="0">
                <a:solidFill>
                  <a:schemeClr val="bg2"/>
                </a:solidFill>
                <a:latin typeface="Calibri" panose="020F0502020204030204" pitchFamily="34" charset="0"/>
                <a:cs typeface="Calibri" panose="020F0502020204030204" pitchFamily="34" charset="0"/>
              </a:rPr>
              <a:t>C. Be okay</a:t>
            </a:r>
          </a:p>
          <a:p>
            <a:r>
              <a:rPr lang="en-US" sz="3600" dirty="0">
                <a:solidFill>
                  <a:schemeClr val="bg2"/>
                </a:solidFill>
                <a:latin typeface="Calibri" panose="020F0502020204030204" pitchFamily="34" charset="0"/>
                <a:cs typeface="Calibri" panose="020F0502020204030204" pitchFamily="34" charset="0"/>
              </a:rPr>
              <a:t>D. Both B and C</a:t>
            </a:r>
          </a:p>
          <a:p>
            <a:endParaRPr lang="en-US" sz="36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4291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1"/>
          <p:cNvSpPr txBox="1">
            <a:spLocks noGrp="1"/>
          </p:cNvSpPr>
          <p:nvPr>
            <p:ph type="title"/>
          </p:nvPr>
        </p:nvSpPr>
        <p:spPr>
          <a:xfrm>
            <a:off x="0" y="0"/>
            <a:ext cx="12188825" cy="11430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300"/>
              <a:buFont typeface="Calibri"/>
              <a:buNone/>
            </a:pPr>
            <a:r>
              <a:rPr lang="en-US" sz="4400" b="1" dirty="0">
                <a:solidFill>
                  <a:srgbClr val="244061"/>
                </a:solidFill>
              </a:rPr>
              <a:t>Advising Tools and Resources: </a:t>
            </a:r>
            <a:br>
              <a:rPr lang="en-US" sz="4400" b="1" dirty="0">
                <a:solidFill>
                  <a:srgbClr val="244061"/>
                </a:solidFill>
              </a:rPr>
            </a:br>
            <a:r>
              <a:rPr lang="en-US" sz="4400" b="1" dirty="0">
                <a:solidFill>
                  <a:srgbClr val="244061"/>
                </a:solidFill>
              </a:rPr>
              <a:t>Using Schedule Builder to Find GEs</a:t>
            </a:r>
            <a:endParaRPr sz="4400" dirty="0"/>
          </a:p>
        </p:txBody>
      </p:sp>
      <p:sp>
        <p:nvSpPr>
          <p:cNvPr id="2" name="Rectangle 1"/>
          <p:cNvSpPr/>
          <p:nvPr/>
        </p:nvSpPr>
        <p:spPr>
          <a:xfrm>
            <a:off x="3802759" y="1300008"/>
            <a:ext cx="4583306" cy="369332"/>
          </a:xfrm>
          <a:prstGeom prst="rect">
            <a:avLst/>
          </a:prstGeom>
        </p:spPr>
        <p:txBody>
          <a:bodyPr wrap="none">
            <a:spAutoFit/>
          </a:bodyPr>
          <a:lstStyle/>
          <a:p>
            <a:r>
              <a:rPr lang="en-US" sz="1800" b="1" dirty="0">
                <a:hlinkClick r:id="rId3"/>
              </a:rPr>
              <a:t>https://my.ucdavis.edu/schedulebuilder</a:t>
            </a:r>
            <a:r>
              <a:rPr lang="en-US" sz="1800" b="1" dirty="0"/>
              <a:t> </a:t>
            </a:r>
          </a:p>
        </p:txBody>
      </p:sp>
      <p:sp>
        <p:nvSpPr>
          <p:cNvPr id="3" name="TextBox 2"/>
          <p:cNvSpPr txBox="1"/>
          <p:nvPr/>
        </p:nvSpPr>
        <p:spPr>
          <a:xfrm>
            <a:off x="237744" y="2581288"/>
            <a:ext cx="11448288" cy="2554545"/>
          </a:xfrm>
          <a:prstGeom prst="rect">
            <a:avLst/>
          </a:prstGeom>
          <a:noFill/>
        </p:spPr>
        <p:txBody>
          <a:bodyPr wrap="square" rtlCol="0">
            <a:spAutoFit/>
          </a:bodyPr>
          <a:lstStyle/>
          <a:p>
            <a:r>
              <a:rPr lang="en-US" sz="3200" b="1" dirty="0">
                <a:solidFill>
                  <a:schemeClr val="bg2"/>
                </a:solidFill>
                <a:latin typeface="Calibri" panose="020F0502020204030204" pitchFamily="34" charset="0"/>
                <a:cs typeface="Calibri" panose="020F0502020204030204" pitchFamily="34" charset="0"/>
              </a:rPr>
              <a:t>1) Select “Fall 2019 Quarter” after logging into Schedule Builder</a:t>
            </a:r>
          </a:p>
          <a:p>
            <a:endParaRPr lang="en-US" sz="3200" b="1" dirty="0">
              <a:solidFill>
                <a:schemeClr val="bg2"/>
              </a:solidFill>
              <a:latin typeface="Calibri" panose="020F0502020204030204" pitchFamily="34" charset="0"/>
              <a:cs typeface="Calibri" panose="020F0502020204030204" pitchFamily="34" charset="0"/>
            </a:endParaRPr>
          </a:p>
          <a:p>
            <a:r>
              <a:rPr lang="en-US" sz="3200" b="1" dirty="0">
                <a:solidFill>
                  <a:schemeClr val="bg2"/>
                </a:solidFill>
                <a:latin typeface="Calibri" panose="020F0502020204030204" pitchFamily="34" charset="0"/>
                <a:cs typeface="Calibri" panose="020F0502020204030204" pitchFamily="34" charset="0"/>
              </a:rPr>
              <a:t>2) Select “Add/Search for Courses” </a:t>
            </a:r>
          </a:p>
          <a:p>
            <a:endParaRPr lang="en-US" sz="3200" b="1" dirty="0">
              <a:solidFill>
                <a:schemeClr val="bg2"/>
              </a:solidFill>
              <a:latin typeface="Calibri" panose="020F0502020204030204" pitchFamily="34" charset="0"/>
              <a:cs typeface="Calibri" panose="020F0502020204030204" pitchFamily="34" charset="0"/>
            </a:endParaRPr>
          </a:p>
          <a:p>
            <a:r>
              <a:rPr lang="en-US" sz="3200" b="1" dirty="0">
                <a:solidFill>
                  <a:schemeClr val="bg2"/>
                </a:solidFill>
                <a:latin typeface="Calibri" panose="020F0502020204030204" pitchFamily="34" charset="0"/>
                <a:cs typeface="Calibri" panose="020F0502020204030204" pitchFamily="34" charset="0"/>
              </a:rPr>
              <a:t>3) Select “Show Advanced Options”</a:t>
            </a:r>
          </a:p>
        </p:txBody>
      </p:sp>
      <p:sp>
        <p:nvSpPr>
          <p:cNvPr id="4" name="TextBox 3"/>
          <p:cNvSpPr txBox="1"/>
          <p:nvPr/>
        </p:nvSpPr>
        <p:spPr>
          <a:xfrm>
            <a:off x="0" y="1832926"/>
            <a:ext cx="12188824" cy="584775"/>
          </a:xfrm>
          <a:prstGeom prst="rect">
            <a:avLst/>
          </a:prstGeom>
          <a:noFill/>
        </p:spPr>
        <p:txBody>
          <a:bodyPr wrap="square" rtlCol="0">
            <a:spAutoFit/>
          </a:bodyPr>
          <a:lstStyle/>
          <a:p>
            <a:pPr algn="ctr"/>
            <a:r>
              <a:rPr lang="en-US" sz="3200" b="1" i="1" dirty="0"/>
              <a:t>Work as a pair or triad!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5316" y="3567556"/>
            <a:ext cx="3283324" cy="3136553"/>
          </a:xfrm>
          <a:prstGeom prst="rect">
            <a:avLst/>
          </a:prstGeom>
        </p:spPr>
      </p:pic>
    </p:spTree>
    <p:extLst>
      <p:ext uri="{BB962C8B-B14F-4D97-AF65-F5344CB8AC3E}">
        <p14:creationId xmlns:p14="http://schemas.microsoft.com/office/powerpoint/2010/main" val="2585653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1"/>
          <p:cNvSpPr txBox="1">
            <a:spLocks noGrp="1"/>
          </p:cNvSpPr>
          <p:nvPr>
            <p:ph type="title"/>
          </p:nvPr>
        </p:nvSpPr>
        <p:spPr>
          <a:xfrm>
            <a:off x="0" y="0"/>
            <a:ext cx="12188825" cy="786384"/>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300"/>
              <a:buFont typeface="Calibri"/>
              <a:buNone/>
            </a:pPr>
            <a:r>
              <a:rPr lang="en-US" sz="3400" b="1" dirty="0">
                <a:solidFill>
                  <a:srgbClr val="244061"/>
                </a:solidFill>
              </a:rPr>
              <a:t>Advising Tools and Resources: Using Schedule Builder to Find GEs</a:t>
            </a:r>
            <a:endParaRPr sz="3400" dirty="0"/>
          </a:p>
        </p:txBody>
      </p:sp>
      <p:sp>
        <p:nvSpPr>
          <p:cNvPr id="2" name="Rectangle 1"/>
          <p:cNvSpPr/>
          <p:nvPr/>
        </p:nvSpPr>
        <p:spPr>
          <a:xfrm>
            <a:off x="3802759" y="1300008"/>
            <a:ext cx="4583306" cy="369332"/>
          </a:xfrm>
          <a:prstGeom prst="rect">
            <a:avLst/>
          </a:prstGeom>
        </p:spPr>
        <p:txBody>
          <a:bodyPr wrap="none">
            <a:spAutoFit/>
          </a:bodyPr>
          <a:lstStyle/>
          <a:p>
            <a:r>
              <a:rPr lang="en-US" sz="1800" b="1" dirty="0">
                <a:hlinkClick r:id="rId3"/>
              </a:rPr>
              <a:t>https://my.ucdavis.edu/schedulebuilder</a:t>
            </a:r>
            <a:r>
              <a:rPr lang="en-US" sz="1800" b="1" dirty="0"/>
              <a:t> </a:t>
            </a:r>
          </a:p>
        </p:txBody>
      </p:sp>
      <p:pic>
        <p:nvPicPr>
          <p:cNvPr id="5" name="Picture 4"/>
          <p:cNvPicPr>
            <a:picLocks noChangeAspect="1"/>
          </p:cNvPicPr>
          <p:nvPr/>
        </p:nvPicPr>
        <p:blipFill>
          <a:blip r:embed="rId4"/>
          <a:stretch>
            <a:fillRect/>
          </a:stretch>
        </p:blipFill>
        <p:spPr>
          <a:xfrm>
            <a:off x="88899" y="916686"/>
            <a:ext cx="12011025" cy="5886450"/>
          </a:xfrm>
          <a:prstGeom prst="rect">
            <a:avLst/>
          </a:prstGeom>
        </p:spPr>
      </p:pic>
      <p:sp>
        <p:nvSpPr>
          <p:cNvPr id="6" name="Right Arrow 5"/>
          <p:cNvSpPr/>
          <p:nvPr/>
        </p:nvSpPr>
        <p:spPr>
          <a:xfrm rot="1438526">
            <a:off x="5581082" y="3597803"/>
            <a:ext cx="553147" cy="292608"/>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ight Arrow 7"/>
          <p:cNvSpPr/>
          <p:nvPr/>
        </p:nvSpPr>
        <p:spPr>
          <a:xfrm rot="8658911">
            <a:off x="7799505" y="4124035"/>
            <a:ext cx="553147" cy="292608"/>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ight Arrow 8"/>
          <p:cNvSpPr/>
          <p:nvPr/>
        </p:nvSpPr>
        <p:spPr>
          <a:xfrm rot="8230828">
            <a:off x="1135832" y="2734780"/>
            <a:ext cx="553147" cy="292608"/>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514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5" name="Rectangle 4"/>
          <p:cNvSpPr/>
          <p:nvPr/>
        </p:nvSpPr>
        <p:spPr>
          <a:xfrm>
            <a:off x="0" y="0"/>
            <a:ext cx="12188825" cy="1218164"/>
          </a:xfrm>
          <a:prstGeom prst="rect">
            <a:avLst/>
          </a:prstGeom>
          <a:solidFill>
            <a:srgbClr val="E0C3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Google Shape;363;p42"/>
          <p:cNvSpPr txBox="1">
            <a:spLocks noGrp="1"/>
          </p:cNvSpPr>
          <p:nvPr>
            <p:ph type="title"/>
          </p:nvPr>
        </p:nvSpPr>
        <p:spPr>
          <a:xfrm>
            <a:off x="0" y="0"/>
            <a:ext cx="12188825" cy="969264"/>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3870"/>
              <a:buFont typeface="Calibri"/>
              <a:buNone/>
            </a:pPr>
            <a:r>
              <a:rPr lang="en-US" sz="4300" b="1" dirty="0">
                <a:solidFill>
                  <a:srgbClr val="244061"/>
                </a:solidFill>
              </a:rPr>
              <a:t>Schedule Builder GE Scavenger Hunt!</a:t>
            </a:r>
            <a:endParaRPr sz="4300" dirty="0"/>
          </a:p>
        </p:txBody>
      </p:sp>
      <p:sp>
        <p:nvSpPr>
          <p:cNvPr id="4" name="TextBox 3"/>
          <p:cNvSpPr txBox="1"/>
          <p:nvPr/>
        </p:nvSpPr>
        <p:spPr>
          <a:xfrm>
            <a:off x="0" y="694944"/>
            <a:ext cx="12188825" cy="523220"/>
          </a:xfrm>
          <a:prstGeom prst="rect">
            <a:avLst/>
          </a:prstGeom>
          <a:noFill/>
        </p:spPr>
        <p:txBody>
          <a:bodyPr wrap="square" rtlCol="0">
            <a:spAutoFit/>
          </a:bodyPr>
          <a:lstStyle/>
          <a:p>
            <a:pPr algn="ctr"/>
            <a:r>
              <a:rPr lang="en-US" sz="2800" b="1" dirty="0">
                <a:hlinkClick r:id="rId3"/>
              </a:rPr>
              <a:t>https://my.ucdavis.edu/schedulebuilder</a:t>
            </a:r>
            <a:r>
              <a:rPr lang="en-US" sz="2800" b="1" dirty="0"/>
              <a:t> </a:t>
            </a:r>
          </a:p>
        </p:txBody>
      </p:sp>
      <p:sp>
        <p:nvSpPr>
          <p:cNvPr id="3" name="TextBox 2"/>
          <p:cNvSpPr txBox="1"/>
          <p:nvPr/>
        </p:nvSpPr>
        <p:spPr>
          <a:xfrm>
            <a:off x="0" y="1445145"/>
            <a:ext cx="12188824" cy="5447645"/>
          </a:xfrm>
          <a:prstGeom prst="rect">
            <a:avLst/>
          </a:prstGeom>
          <a:noFill/>
        </p:spPr>
        <p:txBody>
          <a:bodyPr wrap="square" rtlCol="0">
            <a:spAutoFit/>
          </a:bodyPr>
          <a:lstStyle/>
          <a:p>
            <a:r>
              <a:rPr lang="en-US" sz="2800" dirty="0">
                <a:solidFill>
                  <a:schemeClr val="bg2"/>
                </a:solidFill>
                <a:latin typeface="Calibri" panose="020F0502020204030204" pitchFamily="34" charset="0"/>
                <a:cs typeface="Calibri" panose="020F0502020204030204" pitchFamily="34" charset="0"/>
              </a:rPr>
              <a:t>1) </a:t>
            </a:r>
            <a:r>
              <a:rPr lang="en-US" sz="2400" dirty="0">
                <a:solidFill>
                  <a:schemeClr val="bg2"/>
                </a:solidFill>
                <a:latin typeface="Calibri" panose="020F0502020204030204" pitchFamily="34" charset="0"/>
                <a:cs typeface="Calibri" panose="020F0502020204030204" pitchFamily="34" charset="0"/>
              </a:rPr>
              <a:t>When using the advanced search function, select “AH” under New GE Options section, followed by “001-099” under Course Level, and “3” for units. What is the first course that shows? Select “Show Details” What abbreviations do you see within the New GE Courses details?</a:t>
            </a:r>
          </a:p>
          <a:p>
            <a:endParaRPr lang="en-US" sz="2400" dirty="0">
              <a:solidFill>
                <a:schemeClr val="bg2"/>
              </a:solidFill>
              <a:latin typeface="Calibri" panose="020F0502020204030204" pitchFamily="34" charset="0"/>
              <a:cs typeface="Calibri" panose="020F0502020204030204" pitchFamily="34" charset="0"/>
            </a:endParaRPr>
          </a:p>
          <a:p>
            <a:r>
              <a:rPr lang="en-US" sz="2400" dirty="0">
                <a:solidFill>
                  <a:schemeClr val="bg2"/>
                </a:solidFill>
                <a:latin typeface="Calibri" panose="020F0502020204030204" pitchFamily="34" charset="0"/>
                <a:cs typeface="Calibri" panose="020F0502020204030204" pitchFamily="34" charset="0"/>
              </a:rPr>
              <a:t>2) When using the advanced search function, select “SS” under New GE Options section, followed by “001-099” under Course Level, and “4” for units. What is the first course that shows? Select “Show Details” What abbreviations do you see within the New GE Courses details?</a:t>
            </a:r>
          </a:p>
          <a:p>
            <a:endParaRPr lang="en-US" sz="2400" dirty="0">
              <a:solidFill>
                <a:schemeClr val="bg2"/>
              </a:solidFill>
              <a:latin typeface="Calibri" panose="020F0502020204030204" pitchFamily="34" charset="0"/>
              <a:cs typeface="Calibri" panose="020F0502020204030204" pitchFamily="34" charset="0"/>
            </a:endParaRPr>
          </a:p>
          <a:p>
            <a:r>
              <a:rPr lang="en-US" sz="2400" dirty="0">
                <a:solidFill>
                  <a:schemeClr val="bg2"/>
                </a:solidFill>
                <a:latin typeface="Calibri" panose="020F0502020204030204" pitchFamily="34" charset="0"/>
                <a:cs typeface="Calibri" panose="020F0502020204030204" pitchFamily="34" charset="0"/>
              </a:rPr>
              <a:t>3) When using the advanced search function, select “SS” AND “WC” under New GE Options section and “001-099” under Course Level. What is the last course that shows (you will need to scroll down)? Select “Show Details” What abbreviations do you see within the New GE Courses details?</a:t>
            </a:r>
          </a:p>
          <a:p>
            <a:endParaRPr lang="en-US" sz="8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1306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5"/>
          <p:cNvSpPr txBox="1">
            <a:spLocks noGrp="1"/>
          </p:cNvSpPr>
          <p:nvPr>
            <p:ph type="title"/>
          </p:nvPr>
        </p:nvSpPr>
        <p:spPr>
          <a:xfrm>
            <a:off x="1" y="1"/>
            <a:ext cx="12188825" cy="1152144"/>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400"/>
              <a:buFont typeface="Calibri"/>
              <a:buNone/>
            </a:pPr>
            <a:r>
              <a:rPr lang="en-US" sz="4000" b="1" dirty="0">
                <a:solidFill>
                  <a:srgbClr val="244061"/>
                </a:solidFill>
              </a:rPr>
              <a:t>Advising Tools and Resources: </a:t>
            </a:r>
            <a:br>
              <a:rPr lang="en-US" sz="4000" b="1" dirty="0">
                <a:solidFill>
                  <a:srgbClr val="244061"/>
                </a:solidFill>
              </a:rPr>
            </a:br>
            <a:r>
              <a:rPr lang="en-US" sz="4000" b="1" dirty="0">
                <a:solidFill>
                  <a:srgbClr val="244061"/>
                </a:solidFill>
              </a:rPr>
              <a:t>Registration and Quarter Dates &amp; Deadlines Calendar</a:t>
            </a:r>
            <a:endParaRPr sz="4000" dirty="0"/>
          </a:p>
        </p:txBody>
      </p:sp>
      <p:sp>
        <p:nvSpPr>
          <p:cNvPr id="2" name="Rectangle 1"/>
          <p:cNvSpPr/>
          <p:nvPr/>
        </p:nvSpPr>
        <p:spPr>
          <a:xfrm>
            <a:off x="1" y="1152145"/>
            <a:ext cx="12188824" cy="461665"/>
          </a:xfrm>
          <a:prstGeom prst="rect">
            <a:avLst/>
          </a:prstGeom>
        </p:spPr>
        <p:txBody>
          <a:bodyPr wrap="square">
            <a:spAutoFit/>
          </a:bodyPr>
          <a:lstStyle/>
          <a:p>
            <a:pPr algn="ctr"/>
            <a:r>
              <a:rPr lang="en-US" sz="2400" dirty="0">
                <a:hlinkClick r:id="rId3"/>
              </a:rPr>
              <a:t>https://registrar.ucdavis.edu/calendar</a:t>
            </a:r>
            <a:r>
              <a:rPr lang="en-US" sz="2400" dirty="0"/>
              <a:t> </a:t>
            </a:r>
          </a:p>
        </p:txBody>
      </p:sp>
      <p:sp>
        <p:nvSpPr>
          <p:cNvPr id="4" name="TextBox 3"/>
          <p:cNvSpPr txBox="1"/>
          <p:nvPr/>
        </p:nvSpPr>
        <p:spPr>
          <a:xfrm>
            <a:off x="475489" y="1613810"/>
            <a:ext cx="11713336" cy="3908762"/>
          </a:xfrm>
          <a:prstGeom prst="rect">
            <a:avLst/>
          </a:prstGeom>
          <a:noFill/>
        </p:spPr>
        <p:txBody>
          <a:bodyPr wrap="square" rtlCol="0">
            <a:spAutoFit/>
          </a:bodyPr>
          <a:lstStyle/>
          <a:p>
            <a:r>
              <a:rPr lang="en-US" sz="3600" b="1" dirty="0">
                <a:solidFill>
                  <a:schemeClr val="bg2"/>
                </a:solidFill>
                <a:latin typeface="Calibri" panose="020F0502020204030204" pitchFamily="34" charset="0"/>
                <a:cs typeface="Calibri" panose="020F0502020204030204" pitchFamily="34" charset="0"/>
              </a:rPr>
              <a:t>Important Fall 2019 Dates:</a:t>
            </a:r>
          </a:p>
          <a:p>
            <a:pPr marL="342900" indent="-3429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September 18 – October 10: </a:t>
            </a:r>
            <a:r>
              <a:rPr lang="en-US" sz="2400" dirty="0">
                <a:solidFill>
                  <a:schemeClr val="bg2"/>
                </a:solidFill>
                <a:latin typeface="Calibri" panose="020F0502020204030204" pitchFamily="34" charset="0"/>
                <a:cs typeface="Calibri" panose="020F0502020204030204" pitchFamily="34" charset="0"/>
              </a:rPr>
              <a:t>Schedule Adjustment</a:t>
            </a:r>
          </a:p>
          <a:p>
            <a:pPr marL="342900" indent="-342900">
              <a:buFont typeface="Arial" panose="020B0604020202020204" pitchFamily="34" charset="0"/>
              <a:buChar char="•"/>
            </a:pPr>
            <a:endParaRPr lang="en-US" sz="2400" dirty="0">
              <a:solidFill>
                <a:schemeClr val="bg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October 8: </a:t>
            </a:r>
            <a:r>
              <a:rPr lang="en-US" sz="2400" dirty="0">
                <a:solidFill>
                  <a:schemeClr val="bg2"/>
                </a:solidFill>
                <a:latin typeface="Calibri" panose="020F0502020204030204" pitchFamily="34" charset="0"/>
                <a:cs typeface="Calibri" panose="020F0502020204030204" pitchFamily="34" charset="0"/>
              </a:rPr>
              <a:t>10</a:t>
            </a:r>
            <a:r>
              <a:rPr lang="en-US" sz="2400" baseline="30000" dirty="0">
                <a:solidFill>
                  <a:schemeClr val="bg2"/>
                </a:solidFill>
                <a:latin typeface="Calibri" panose="020F0502020204030204" pitchFamily="34" charset="0"/>
                <a:cs typeface="Calibri" panose="020F0502020204030204" pitchFamily="34" charset="0"/>
              </a:rPr>
              <a:t>th</a:t>
            </a:r>
            <a:r>
              <a:rPr lang="en-US" sz="2400" dirty="0">
                <a:solidFill>
                  <a:schemeClr val="bg2"/>
                </a:solidFill>
                <a:latin typeface="Calibri" panose="020F0502020204030204" pitchFamily="34" charset="0"/>
                <a:cs typeface="Calibri" panose="020F0502020204030204" pitchFamily="34" charset="0"/>
              </a:rPr>
              <a:t> Day of Instruction (10 Day Drop Deadline and Late Fee Payment Deadline)</a:t>
            </a:r>
          </a:p>
          <a:p>
            <a:endParaRPr lang="en-US" sz="2400" dirty="0">
              <a:solidFill>
                <a:schemeClr val="bg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October 22: </a:t>
            </a:r>
            <a:r>
              <a:rPr lang="en-US" sz="2400" dirty="0">
                <a:solidFill>
                  <a:schemeClr val="bg2"/>
                </a:solidFill>
                <a:latin typeface="Calibri" panose="020F0502020204030204" pitchFamily="34" charset="0"/>
                <a:cs typeface="Calibri" panose="020F0502020204030204" pitchFamily="34" charset="0"/>
              </a:rPr>
              <a:t>20</a:t>
            </a:r>
            <a:r>
              <a:rPr lang="en-US" sz="2400" baseline="30000" dirty="0">
                <a:solidFill>
                  <a:schemeClr val="bg2"/>
                </a:solidFill>
                <a:latin typeface="Calibri" panose="020F0502020204030204" pitchFamily="34" charset="0"/>
                <a:cs typeface="Calibri" panose="020F0502020204030204" pitchFamily="34" charset="0"/>
              </a:rPr>
              <a:t>th</a:t>
            </a:r>
            <a:r>
              <a:rPr lang="en-US" sz="2400" dirty="0">
                <a:solidFill>
                  <a:schemeClr val="bg2"/>
                </a:solidFill>
                <a:latin typeface="Calibri" panose="020F0502020204030204" pitchFamily="34" charset="0"/>
                <a:cs typeface="Calibri" panose="020F0502020204030204" pitchFamily="34" charset="0"/>
              </a:rPr>
              <a:t> Day of Instruction (20 Day Drop Deadline)</a:t>
            </a:r>
          </a:p>
          <a:p>
            <a:endParaRPr lang="en-US" sz="2400" dirty="0">
              <a:solidFill>
                <a:schemeClr val="bg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solidFill>
                  <a:schemeClr val="bg2"/>
                </a:solidFill>
                <a:latin typeface="Calibri" panose="020F0502020204030204" pitchFamily="34" charset="0"/>
                <a:cs typeface="Calibri" panose="020F0502020204030204" pitchFamily="34" charset="0"/>
              </a:rPr>
              <a:t>October 29: </a:t>
            </a:r>
            <a:r>
              <a:rPr lang="en-US" sz="2400" dirty="0">
                <a:solidFill>
                  <a:schemeClr val="bg2"/>
                </a:solidFill>
                <a:latin typeface="Calibri" panose="020F0502020204030204" pitchFamily="34" charset="0"/>
                <a:cs typeface="Calibri" panose="020F0502020204030204" pitchFamily="34" charset="0"/>
              </a:rPr>
              <a:t>25</a:t>
            </a:r>
            <a:r>
              <a:rPr lang="en-US" sz="2400" baseline="30000" dirty="0">
                <a:solidFill>
                  <a:schemeClr val="bg2"/>
                </a:solidFill>
                <a:latin typeface="Calibri" panose="020F0502020204030204" pitchFamily="34" charset="0"/>
                <a:cs typeface="Calibri" panose="020F0502020204030204" pitchFamily="34" charset="0"/>
              </a:rPr>
              <a:t>th</a:t>
            </a:r>
            <a:r>
              <a:rPr lang="en-US" sz="2400" dirty="0">
                <a:solidFill>
                  <a:schemeClr val="bg2"/>
                </a:solidFill>
                <a:latin typeface="Calibri" panose="020F0502020204030204" pitchFamily="34" charset="0"/>
                <a:cs typeface="Calibri" panose="020F0502020204030204" pitchFamily="34" charset="0"/>
              </a:rPr>
              <a:t> Day of Instruction (Last day to opt to take a class P/NP—REMINDER: NO MAJOR COURSES CAN BE TAKEN P/NP)</a:t>
            </a:r>
          </a:p>
          <a:p>
            <a:pPr marL="342900" indent="-342900">
              <a:buFont typeface="Arial" panose="020B0604020202020204" pitchFamily="34" charset="0"/>
              <a:buChar char="•"/>
            </a:pPr>
            <a:endParaRPr lang="en-US" sz="2000" b="1" dirty="0">
              <a:solidFill>
                <a:schemeClr val="bg2"/>
              </a:solidFill>
              <a:latin typeface="Calibri" panose="020F0502020204030204" pitchFamily="34" charset="0"/>
              <a:cs typeface="Calibri" panose="020F0502020204030204" pitchFamily="34" charset="0"/>
            </a:endParaRPr>
          </a:p>
        </p:txBody>
      </p:sp>
      <p:sp>
        <p:nvSpPr>
          <p:cNvPr id="5" name="TextBox 4"/>
          <p:cNvSpPr txBox="1"/>
          <p:nvPr/>
        </p:nvSpPr>
        <p:spPr>
          <a:xfrm>
            <a:off x="1" y="5461017"/>
            <a:ext cx="12188824" cy="769441"/>
          </a:xfrm>
          <a:prstGeom prst="rect">
            <a:avLst/>
          </a:prstGeom>
          <a:noFill/>
        </p:spPr>
        <p:txBody>
          <a:bodyPr wrap="square" rtlCol="0">
            <a:spAutoFit/>
          </a:bodyPr>
          <a:lstStyle/>
          <a:p>
            <a:pPr algn="ctr"/>
            <a:r>
              <a:rPr lang="en-US" sz="4400" b="1" dirty="0">
                <a:solidFill>
                  <a:schemeClr val="bg2"/>
                </a:solidFill>
                <a:latin typeface="Calibri" panose="020F0502020204030204" pitchFamily="34" charset="0"/>
                <a:cs typeface="Calibri" panose="020F0502020204030204" pitchFamily="34" charset="0"/>
              </a:rPr>
              <a:t>Seek BASC Advising Assistance Early and Often!</a:t>
            </a: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141"/>
                    </a14:imgEffect>
                    <a14:imgEffect>
                      <a14:brightnessContrast contrast="62000"/>
                    </a14:imgEffect>
                  </a14:imgLayer>
                </a14:imgProps>
              </a:ext>
              <a:ext uri="{28A0092B-C50C-407E-A947-70E740481C1C}">
                <a14:useLocalDpi xmlns:a14="http://schemas.microsoft.com/office/drawing/2010/main" val="0"/>
              </a:ext>
            </a:extLst>
          </a:blip>
          <a:srcRect t="12649" b="16763"/>
          <a:stretch/>
        </p:blipFill>
        <p:spPr>
          <a:xfrm>
            <a:off x="10006457" y="1249443"/>
            <a:ext cx="2182368" cy="151651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5" name="Rectangle 4"/>
          <p:cNvSpPr/>
          <p:nvPr/>
        </p:nvSpPr>
        <p:spPr>
          <a:xfrm>
            <a:off x="0" y="252126"/>
            <a:ext cx="12188825" cy="6858000"/>
          </a:xfrm>
          <a:prstGeom prst="rect">
            <a:avLst/>
          </a:prstGeom>
          <a:blipFill dpi="0" rotWithShape="1">
            <a:blip r:embed="rId3">
              <a:alphaModFix amt="23000"/>
              <a:duotone>
                <a:schemeClr val="accent1">
                  <a:shade val="45000"/>
                  <a:satMod val="135000"/>
                </a:schemeClr>
                <a:prstClr val="white"/>
              </a:duotone>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Google Shape;351;p41"/>
          <p:cNvSpPr txBox="1">
            <a:spLocks noGrp="1"/>
          </p:cNvSpPr>
          <p:nvPr>
            <p:ph type="title"/>
          </p:nvPr>
        </p:nvSpPr>
        <p:spPr>
          <a:xfrm>
            <a:off x="0" y="0"/>
            <a:ext cx="12188825" cy="11430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244061"/>
              </a:buClr>
              <a:buSzPts val="4300"/>
              <a:buFont typeface="Calibri"/>
              <a:buNone/>
            </a:pPr>
            <a:r>
              <a:rPr lang="en-US" sz="4800" b="1" dirty="0">
                <a:solidFill>
                  <a:srgbClr val="244061"/>
                </a:solidFill>
              </a:rPr>
              <a:t>Questions?</a:t>
            </a:r>
            <a:endParaRPr sz="66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848" y="1524000"/>
            <a:ext cx="4767130" cy="4314253"/>
          </a:xfrm>
          <a:prstGeom prst="rect">
            <a:avLst/>
          </a:prstGeom>
          <a:effectLst>
            <a:glow rad="762000">
              <a:srgbClr val="E0C359"/>
            </a:glow>
          </a:effectLst>
        </p:spPr>
      </p:pic>
      <p:sp>
        <p:nvSpPr>
          <p:cNvPr id="3" name="TextBox 2"/>
          <p:cNvSpPr txBox="1"/>
          <p:nvPr/>
        </p:nvSpPr>
        <p:spPr>
          <a:xfrm rot="21038449">
            <a:off x="9131355" y="1736170"/>
            <a:ext cx="2843655" cy="2862322"/>
          </a:xfrm>
          <a:prstGeom prst="rect">
            <a:avLst/>
          </a:prstGeom>
          <a:noFill/>
        </p:spPr>
        <p:txBody>
          <a:bodyPr wrap="square" rtlCol="0">
            <a:spAutoFit/>
          </a:bodyPr>
          <a:lstStyle/>
          <a:p>
            <a:pPr algn="ctr"/>
            <a:r>
              <a:rPr lang="en-US" sz="6000" b="1" dirty="0">
                <a:latin typeface="Calibri" panose="020F0502020204030204" pitchFamily="34" charset="0"/>
                <a:cs typeface="Calibri" panose="020F0502020204030204" pitchFamily="34" charset="0"/>
              </a:rPr>
              <a:t>We are here to help!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88825" cy="6858000"/>
          </a:xfrm>
          <a:prstGeom prst="rect">
            <a:avLst/>
          </a:prstGeom>
          <a:blipFill dpi="0" rotWithShape="1">
            <a:blip r:embed="rId3">
              <a:alphaModFix amt="23000"/>
              <a:duotone>
                <a:schemeClr val="accent1">
                  <a:shade val="45000"/>
                  <a:satMod val="135000"/>
                </a:schemeClr>
                <a:prstClr val="white"/>
              </a:duotone>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2CF3F-141B-8B47-81A1-637BE15E17F7}"/>
              </a:ext>
            </a:extLst>
          </p:cNvPr>
          <p:cNvSpPr>
            <a:spLocks noGrp="1"/>
          </p:cNvSpPr>
          <p:nvPr>
            <p:ph type="title"/>
          </p:nvPr>
        </p:nvSpPr>
        <p:spPr>
          <a:xfrm>
            <a:off x="609440" y="136523"/>
            <a:ext cx="10969943" cy="920223"/>
          </a:xfrm>
        </p:spPr>
        <p:txBody>
          <a:bodyPr/>
          <a:lstStyle/>
          <a:p>
            <a:br>
              <a:rPr lang="en-US" dirty="0"/>
            </a:br>
            <a:r>
              <a:rPr lang="en-US" sz="5400" b="1" dirty="0">
                <a:solidFill>
                  <a:schemeClr val="bg2"/>
                </a:solidFill>
              </a:rPr>
              <a:t>Schedule Check-In</a:t>
            </a:r>
            <a:br>
              <a:rPr lang="en-US" sz="6000" b="1" dirty="0"/>
            </a:br>
            <a:endParaRPr lang="en-US" b="1" dirty="0"/>
          </a:p>
        </p:txBody>
      </p:sp>
      <p:sp>
        <p:nvSpPr>
          <p:cNvPr id="7" name="Rounded Rectangle 6"/>
          <p:cNvSpPr/>
          <p:nvPr/>
        </p:nvSpPr>
        <p:spPr>
          <a:xfrm>
            <a:off x="1205419" y="1075034"/>
            <a:ext cx="9777984" cy="853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EDF5C"/>
                </a:solidFill>
                <a:latin typeface="Calibri" panose="020F0502020204030204" pitchFamily="34" charset="0"/>
                <a:cs typeface="Calibri" panose="020F0502020204030204" pitchFamily="34" charset="0"/>
              </a:rPr>
              <a:t>Do you have 15 units of planned courses for fall 2019? </a:t>
            </a:r>
          </a:p>
          <a:p>
            <a:pPr algn="ctr"/>
            <a:r>
              <a:rPr lang="en-US" sz="2400" b="1" i="1" dirty="0">
                <a:solidFill>
                  <a:srgbClr val="FEDF5C"/>
                </a:solidFill>
                <a:latin typeface="Calibri" panose="020F0502020204030204" pitchFamily="34" charset="0"/>
                <a:cs typeface="Calibri" panose="020F0502020204030204" pitchFamily="34" charset="0"/>
              </a:rPr>
              <a:t>This can include 0-2 major courses, GEs, and non-major courses</a:t>
            </a:r>
          </a:p>
        </p:txBody>
      </p:sp>
      <p:sp>
        <p:nvSpPr>
          <p:cNvPr id="8" name="Rounded Rectangle 7"/>
          <p:cNvSpPr/>
          <p:nvPr/>
        </p:nvSpPr>
        <p:spPr>
          <a:xfrm>
            <a:off x="1205419" y="2136807"/>
            <a:ext cx="9777984" cy="853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EDF5C"/>
                </a:solidFill>
                <a:latin typeface="Calibri" panose="020F0502020204030204" pitchFamily="34" charset="0"/>
                <a:cs typeface="Calibri" panose="020F0502020204030204" pitchFamily="34" charset="0"/>
              </a:rPr>
              <a:t>Are you confident about knowing how your placement scores impact your fall 2019 schedule? </a:t>
            </a:r>
            <a:endParaRPr lang="en-US" sz="2400" b="1" i="1" dirty="0">
              <a:solidFill>
                <a:srgbClr val="FEDF5C"/>
              </a:solidFill>
              <a:latin typeface="Calibri" panose="020F0502020204030204" pitchFamily="34" charset="0"/>
              <a:cs typeface="Calibri" panose="020F0502020204030204" pitchFamily="34" charset="0"/>
            </a:endParaRPr>
          </a:p>
        </p:txBody>
      </p:sp>
      <p:sp>
        <p:nvSpPr>
          <p:cNvPr id="9" name="Rounded Rectangle 8"/>
          <p:cNvSpPr/>
          <p:nvPr/>
        </p:nvSpPr>
        <p:spPr>
          <a:xfrm>
            <a:off x="1205419" y="3209703"/>
            <a:ext cx="9777984" cy="853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EDF5C"/>
                </a:solidFill>
                <a:latin typeface="Calibri" panose="020F0502020204030204" pitchFamily="34" charset="0"/>
                <a:cs typeface="Calibri" panose="020F0502020204030204" pitchFamily="34" charset="0"/>
              </a:rPr>
              <a:t>Are you confident about knowing how AP/IB or transfer units impact your fall 2019 schedule?  </a:t>
            </a:r>
            <a:endParaRPr lang="en-US" sz="2400" b="1" i="1" dirty="0">
              <a:solidFill>
                <a:srgbClr val="FEDF5C"/>
              </a:solidFill>
              <a:latin typeface="Calibri" panose="020F0502020204030204" pitchFamily="34" charset="0"/>
              <a:cs typeface="Calibri" panose="020F0502020204030204" pitchFamily="34" charset="0"/>
            </a:endParaRPr>
          </a:p>
        </p:txBody>
      </p:sp>
      <p:sp>
        <p:nvSpPr>
          <p:cNvPr id="10" name="Rounded Rectangle 9"/>
          <p:cNvSpPr/>
          <p:nvPr/>
        </p:nvSpPr>
        <p:spPr>
          <a:xfrm>
            <a:off x="2314891" y="4172871"/>
            <a:ext cx="7559040" cy="972153"/>
          </a:xfrm>
          <a:prstGeom prst="roundRect">
            <a:avLst/>
          </a:prstGeom>
          <a:solidFill>
            <a:srgbClr val="92D050"/>
          </a:solidFill>
          <a:ln>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tx1"/>
                </a:solidFill>
                <a:latin typeface="Calibri" panose="020F0502020204030204" pitchFamily="34" charset="0"/>
                <a:cs typeface="Calibri" panose="020F0502020204030204" pitchFamily="34" charset="0"/>
              </a:rPr>
              <a:t>If YES to all three questions, you are set to go!</a:t>
            </a:r>
          </a:p>
        </p:txBody>
      </p:sp>
      <p:sp>
        <p:nvSpPr>
          <p:cNvPr id="11" name="Rounded Rectangle 10"/>
          <p:cNvSpPr/>
          <p:nvPr/>
        </p:nvSpPr>
        <p:spPr>
          <a:xfrm>
            <a:off x="2314891" y="5254752"/>
            <a:ext cx="7559040" cy="752697"/>
          </a:xfrm>
          <a:prstGeom prst="roundRect">
            <a:avLst/>
          </a:prstGeom>
          <a:solidFill>
            <a:srgbClr val="FFFF00"/>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tx1"/>
                </a:solidFill>
                <a:latin typeface="Calibri" panose="020F0502020204030204" pitchFamily="34" charset="0"/>
                <a:cs typeface="Calibri" panose="020F0502020204030204" pitchFamily="34" charset="0"/>
              </a:rPr>
              <a:t>If NO to any of the three questions, the next slide is for you! </a:t>
            </a:r>
          </a:p>
        </p:txBody>
      </p:sp>
    </p:spTree>
    <p:extLst>
      <p:ext uri="{BB962C8B-B14F-4D97-AF65-F5344CB8AC3E}">
        <p14:creationId xmlns:p14="http://schemas.microsoft.com/office/powerpoint/2010/main" val="180362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rot="819963">
            <a:off x="8136975" y="1696516"/>
            <a:ext cx="3829418" cy="3858768"/>
          </a:xfrm>
          <a:prstGeom prst="roundRect">
            <a:avLst/>
          </a:prstGeom>
          <a:solidFill>
            <a:srgbClr val="D6AF22">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0966502">
            <a:off x="254043" y="1621885"/>
            <a:ext cx="3829418" cy="3858768"/>
          </a:xfrm>
          <a:prstGeom prst="roundRect">
            <a:avLst/>
          </a:prstGeom>
          <a:solidFill>
            <a:srgbClr val="D6AF22">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2A07BD-CD20-5B47-923C-0CED93573885}"/>
              </a:ext>
            </a:extLst>
          </p:cNvPr>
          <p:cNvSpPr>
            <a:spLocks noGrp="1"/>
          </p:cNvSpPr>
          <p:nvPr>
            <p:ph type="title"/>
          </p:nvPr>
        </p:nvSpPr>
        <p:spPr/>
        <p:txBody>
          <a:bodyPr/>
          <a:lstStyle/>
          <a:p>
            <a:r>
              <a:rPr lang="en-US" sz="4400" b="1" dirty="0">
                <a:solidFill>
                  <a:schemeClr val="bg2"/>
                </a:solidFill>
              </a:rPr>
              <a:t>Additional BASC Advising Services</a:t>
            </a:r>
          </a:p>
        </p:txBody>
      </p:sp>
      <p:sp>
        <p:nvSpPr>
          <p:cNvPr id="3" name="Text Placeholder 2">
            <a:extLst>
              <a:ext uri="{FF2B5EF4-FFF2-40B4-BE49-F238E27FC236}">
                <a16:creationId xmlns:a16="http://schemas.microsoft.com/office/drawing/2014/main" id="{CF4F6C7B-7B6A-A940-A24E-5E49B30379AE}"/>
              </a:ext>
            </a:extLst>
          </p:cNvPr>
          <p:cNvSpPr>
            <a:spLocks noGrp="1"/>
          </p:cNvSpPr>
          <p:nvPr>
            <p:ph type="body" idx="1"/>
          </p:nvPr>
        </p:nvSpPr>
        <p:spPr>
          <a:xfrm rot="20929905">
            <a:off x="138686" y="1644716"/>
            <a:ext cx="3930692" cy="3666742"/>
          </a:xfrm>
          <a:noFill/>
        </p:spPr>
        <p:txBody>
          <a:bodyPr/>
          <a:lstStyle/>
          <a:p>
            <a:pPr marL="0" indent="0" algn="ctr">
              <a:buNone/>
            </a:pPr>
            <a:r>
              <a:rPr lang="en-US" sz="2800" b="1" dirty="0">
                <a:solidFill>
                  <a:schemeClr val="bg2"/>
                </a:solidFill>
              </a:rPr>
              <a:t>Faculty Advisors</a:t>
            </a:r>
          </a:p>
          <a:p>
            <a:pPr lvl="1">
              <a:buFont typeface="Arial" panose="020B0604020202020204" pitchFamily="34" charset="0"/>
              <a:buChar char="•"/>
            </a:pPr>
            <a:r>
              <a:rPr lang="en-US" sz="2200" b="1" dirty="0">
                <a:solidFill>
                  <a:schemeClr val="bg2"/>
                </a:solidFill>
              </a:rPr>
              <a:t>Associated with each CBS major</a:t>
            </a:r>
          </a:p>
          <a:p>
            <a:pPr lvl="1">
              <a:buFont typeface="Arial" panose="020B0604020202020204" pitchFamily="34" charset="0"/>
              <a:buChar char="•"/>
            </a:pPr>
            <a:r>
              <a:rPr lang="en-US" sz="2200" b="1" dirty="0">
                <a:solidFill>
                  <a:schemeClr val="bg2"/>
                </a:solidFill>
              </a:rPr>
              <a:t>Undergraduate research options</a:t>
            </a:r>
          </a:p>
          <a:p>
            <a:pPr lvl="1">
              <a:buFont typeface="Arial" panose="020B0604020202020204" pitchFamily="34" charset="0"/>
              <a:buChar char="•"/>
            </a:pPr>
            <a:r>
              <a:rPr lang="en-US" sz="2200" b="1" dirty="0">
                <a:solidFill>
                  <a:schemeClr val="bg2"/>
                </a:solidFill>
              </a:rPr>
              <a:t>Graduate program exploration and planning</a:t>
            </a:r>
          </a:p>
          <a:p>
            <a:pPr lvl="1">
              <a:buFont typeface="Arial" panose="020B0604020202020204" pitchFamily="34" charset="0"/>
              <a:buChar char="•"/>
            </a:pPr>
            <a:r>
              <a:rPr lang="en-US" sz="2200" b="1" dirty="0">
                <a:solidFill>
                  <a:schemeClr val="bg2"/>
                </a:solidFill>
              </a:rPr>
              <a:t>Career opportunities </a:t>
            </a:r>
          </a:p>
        </p:txBody>
      </p:sp>
      <p:sp>
        <p:nvSpPr>
          <p:cNvPr id="4" name="Text Placeholder 3">
            <a:extLst>
              <a:ext uri="{FF2B5EF4-FFF2-40B4-BE49-F238E27FC236}">
                <a16:creationId xmlns:a16="http://schemas.microsoft.com/office/drawing/2014/main" id="{561090B3-7B79-2846-92AD-06B177A46A7C}"/>
              </a:ext>
            </a:extLst>
          </p:cNvPr>
          <p:cNvSpPr>
            <a:spLocks noGrp="1"/>
          </p:cNvSpPr>
          <p:nvPr>
            <p:ph type="body" idx="2"/>
          </p:nvPr>
        </p:nvSpPr>
        <p:spPr>
          <a:xfrm rot="790138">
            <a:off x="8103176" y="1589385"/>
            <a:ext cx="3881886" cy="4198631"/>
          </a:xfrm>
        </p:spPr>
        <p:txBody>
          <a:bodyPr/>
          <a:lstStyle/>
          <a:p>
            <a:pPr marL="0" indent="0" algn="ctr">
              <a:buNone/>
            </a:pPr>
            <a:r>
              <a:rPr lang="en-US" sz="2400" b="1" dirty="0">
                <a:solidFill>
                  <a:schemeClr val="bg2"/>
                </a:solidFill>
              </a:rPr>
              <a:t>Peer </a:t>
            </a:r>
            <a:r>
              <a:rPr lang="en-US" sz="2800" b="1" dirty="0">
                <a:solidFill>
                  <a:schemeClr val="bg2"/>
                </a:solidFill>
              </a:rPr>
              <a:t>Advisors</a:t>
            </a:r>
            <a:endParaRPr lang="en-US" sz="2400" b="1" dirty="0">
              <a:solidFill>
                <a:schemeClr val="bg2"/>
              </a:solidFill>
            </a:endParaRPr>
          </a:p>
          <a:p>
            <a:pPr lvl="1">
              <a:buFont typeface="Arial" panose="020B0604020202020204" pitchFamily="34" charset="0"/>
              <a:buChar char="•"/>
            </a:pPr>
            <a:r>
              <a:rPr lang="en-US" sz="2200" b="1" dirty="0">
                <a:solidFill>
                  <a:schemeClr val="bg2"/>
                </a:solidFill>
              </a:rPr>
              <a:t>CBS students</a:t>
            </a:r>
          </a:p>
          <a:p>
            <a:pPr lvl="1">
              <a:buFont typeface="Arial" panose="020B0604020202020204" pitchFamily="34" charset="0"/>
              <a:buChar char="•"/>
            </a:pPr>
            <a:r>
              <a:rPr lang="en-US" sz="2200" b="1" dirty="0">
                <a:solidFill>
                  <a:schemeClr val="bg2"/>
                </a:solidFill>
              </a:rPr>
              <a:t>Course information and scheduling</a:t>
            </a:r>
          </a:p>
          <a:p>
            <a:pPr lvl="1">
              <a:buFont typeface="Arial" panose="020B0604020202020204" pitchFamily="34" charset="0"/>
              <a:buChar char="•"/>
            </a:pPr>
            <a:r>
              <a:rPr lang="en-US" sz="2200" b="1" dirty="0">
                <a:solidFill>
                  <a:schemeClr val="bg2"/>
                </a:solidFill>
              </a:rPr>
              <a:t>General Education requirements</a:t>
            </a:r>
          </a:p>
          <a:p>
            <a:pPr lvl="1">
              <a:buFont typeface="Arial" panose="020B0604020202020204" pitchFamily="34" charset="0"/>
              <a:buChar char="•"/>
            </a:pPr>
            <a:r>
              <a:rPr lang="en-US" sz="2200" b="1" dirty="0">
                <a:solidFill>
                  <a:schemeClr val="bg2"/>
                </a:solidFill>
              </a:rPr>
              <a:t>On-campus involvement and resources</a:t>
            </a:r>
          </a:p>
          <a:p>
            <a:pPr lvl="1"/>
            <a:endParaRPr lang="en-US" b="1" dirty="0">
              <a:solidFill>
                <a:schemeClr val="bg2"/>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578" y="1737361"/>
            <a:ext cx="3675452" cy="3066264"/>
          </a:xfrm>
          <a:prstGeom prst="rect">
            <a:avLst/>
          </a:prstGeom>
          <a:effectLst>
            <a:softEdge rad="139700"/>
          </a:effectLst>
        </p:spPr>
      </p:pic>
    </p:spTree>
    <p:extLst>
      <p:ext uri="{BB962C8B-B14F-4D97-AF65-F5344CB8AC3E}">
        <p14:creationId xmlns:p14="http://schemas.microsoft.com/office/powerpoint/2010/main" val="2209857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2CF3F-141B-8B47-81A1-637BE15E17F7}"/>
              </a:ext>
            </a:extLst>
          </p:cNvPr>
          <p:cNvSpPr>
            <a:spLocks noGrp="1"/>
          </p:cNvSpPr>
          <p:nvPr>
            <p:ph type="title"/>
          </p:nvPr>
        </p:nvSpPr>
        <p:spPr>
          <a:xfrm>
            <a:off x="609440" y="136523"/>
            <a:ext cx="10969943" cy="920223"/>
          </a:xfrm>
        </p:spPr>
        <p:txBody>
          <a:bodyPr/>
          <a:lstStyle/>
          <a:p>
            <a:br>
              <a:rPr lang="en-US" dirty="0"/>
            </a:br>
            <a:r>
              <a:rPr lang="en-US" sz="5400" b="1" dirty="0">
                <a:solidFill>
                  <a:schemeClr val="bg2"/>
                </a:solidFill>
              </a:rPr>
              <a:t>OPTIONAL Advising for Today</a:t>
            </a:r>
            <a:br>
              <a:rPr lang="en-US" sz="6000" b="1" dirty="0"/>
            </a:br>
            <a:endParaRPr lang="en-US" b="1" dirty="0"/>
          </a:p>
        </p:txBody>
      </p:sp>
      <p:sp>
        <p:nvSpPr>
          <p:cNvPr id="5" name="Text Placeholder 3">
            <a:extLst>
              <a:ext uri="{FF2B5EF4-FFF2-40B4-BE49-F238E27FC236}">
                <a16:creationId xmlns:a16="http://schemas.microsoft.com/office/drawing/2014/main" id="{2C95EF13-127B-294A-B845-D3F8DBEF75A6}"/>
              </a:ext>
            </a:extLst>
          </p:cNvPr>
          <p:cNvSpPr>
            <a:spLocks noGrp="1"/>
          </p:cNvSpPr>
          <p:nvPr>
            <p:ph type="body" idx="1"/>
          </p:nvPr>
        </p:nvSpPr>
        <p:spPr>
          <a:xfrm>
            <a:off x="355600" y="1907926"/>
            <a:ext cx="11833225" cy="4320410"/>
          </a:xfrm>
        </p:spPr>
        <p:txBody>
          <a:bodyPr/>
          <a:lstStyle/>
          <a:p>
            <a:pPr marL="25400" indent="0">
              <a:buNone/>
            </a:pPr>
            <a:endParaRPr lang="en-US" sz="1000" b="1" dirty="0"/>
          </a:p>
          <a:p>
            <a:pPr marL="25400" indent="0">
              <a:buNone/>
            </a:pPr>
            <a:r>
              <a:rPr lang="en-US" sz="2400" b="1" dirty="0"/>
              <a:t>Appointment Instructions:</a:t>
            </a:r>
          </a:p>
          <a:p>
            <a:r>
              <a:rPr lang="en-US" sz="2400" b="1" dirty="0"/>
              <a:t>Schedule a 15 minute appt. at </a:t>
            </a:r>
            <a:r>
              <a:rPr lang="en-US" sz="2400" b="1" dirty="0">
                <a:hlinkClick r:id="rId3"/>
              </a:rPr>
              <a:t>https://cbsapps.ucdavis.edu/advising/Orientation</a:t>
            </a:r>
            <a:r>
              <a:rPr lang="en-US" sz="2400" b="1" dirty="0"/>
              <a:t> </a:t>
            </a:r>
          </a:p>
          <a:p>
            <a:pPr lvl="1"/>
            <a:r>
              <a:rPr lang="en-US" sz="1800" b="1" dirty="0"/>
              <a:t>If you believe AP/IB/Transfer units will impact your fall schedule and need additional guidance on course planning for fall due to this</a:t>
            </a:r>
          </a:p>
          <a:p>
            <a:pPr lvl="1"/>
            <a:r>
              <a:rPr lang="en-US" sz="1800" b="1" dirty="0"/>
              <a:t>If you have community college coursework, please bring a copy of your unofficial transcript</a:t>
            </a:r>
            <a:r>
              <a:rPr lang="en-US" sz="2000" b="1" dirty="0"/>
              <a:t>.</a:t>
            </a:r>
          </a:p>
          <a:p>
            <a:pPr marL="114300" indent="0">
              <a:buNone/>
            </a:pPr>
            <a:endParaRPr lang="en-US" sz="400" dirty="0"/>
          </a:p>
          <a:p>
            <a:pPr marL="114300" indent="0">
              <a:buNone/>
            </a:pPr>
            <a:r>
              <a:rPr lang="en-US" sz="2400" b="1" dirty="0"/>
              <a:t>Reasons NOT to schedule an Appointment:</a:t>
            </a:r>
          </a:p>
          <a:p>
            <a:r>
              <a:rPr lang="en-US" sz="1800" b="1" dirty="0">
                <a:solidFill>
                  <a:schemeClr val="tx1"/>
                </a:solidFill>
              </a:rPr>
              <a:t>Confirm planned schedule is good for Fall 2019 </a:t>
            </a:r>
          </a:p>
          <a:p>
            <a:r>
              <a:rPr lang="en-US" sz="1800" b="1" dirty="0"/>
              <a:t>Planning future quarters after Fall 2019 (we will discuss this during first-year mandatory advising)</a:t>
            </a:r>
          </a:p>
          <a:p>
            <a:r>
              <a:rPr lang="en-US" sz="1800" b="1" dirty="0"/>
              <a:t>Questions about minor(s), career exploration, health profession planning questions (we will discuss this during first-year mandatory advising)</a:t>
            </a:r>
          </a:p>
          <a:p>
            <a:r>
              <a:rPr lang="en-US" sz="1800" b="1" dirty="0"/>
              <a:t>If you have questions about changing your major to another college, you can go to their advising session this afternoon (except L&amp;S)</a:t>
            </a:r>
          </a:p>
          <a:p>
            <a:pPr marL="114300" indent="0">
              <a:buNone/>
            </a:pPr>
            <a:endParaRPr lang="en-US" sz="400" dirty="0"/>
          </a:p>
        </p:txBody>
      </p:sp>
      <p:sp>
        <p:nvSpPr>
          <p:cNvPr id="6" name="TextBox 5">
            <a:extLst>
              <a:ext uri="{FF2B5EF4-FFF2-40B4-BE49-F238E27FC236}">
                <a16:creationId xmlns:a16="http://schemas.microsoft.com/office/drawing/2014/main" id="{E54E7CBE-3AC4-A643-A0BA-79B0EC548318}"/>
              </a:ext>
            </a:extLst>
          </p:cNvPr>
          <p:cNvSpPr txBox="1"/>
          <p:nvPr/>
        </p:nvSpPr>
        <p:spPr>
          <a:xfrm>
            <a:off x="1166811" y="845437"/>
            <a:ext cx="10210799" cy="461665"/>
          </a:xfrm>
          <a:prstGeom prst="rect">
            <a:avLst/>
          </a:prstGeom>
          <a:noFill/>
        </p:spPr>
        <p:txBody>
          <a:bodyPr wrap="square" rtlCol="0">
            <a:spAutoFit/>
          </a:bodyPr>
          <a:lstStyle/>
          <a:p>
            <a:pPr algn="ctr"/>
            <a:r>
              <a:rPr lang="en-US" sz="2400" b="1" dirty="0">
                <a:solidFill>
                  <a:schemeClr val="bg2"/>
                </a:solidFill>
                <a:latin typeface="Calibri" panose="020F0502020204030204" pitchFamily="34" charset="0"/>
                <a:cs typeface="Calibri" panose="020F0502020204030204" pitchFamily="34" charset="0"/>
              </a:rPr>
              <a:t>15 min. Pre-Scheduled Appointments </a:t>
            </a:r>
            <a:r>
              <a:rPr lang="en-US" sz="2400" b="1" dirty="0">
                <a:solidFill>
                  <a:schemeClr val="tx1"/>
                </a:solidFill>
                <a:latin typeface="Calibri" panose="020F0502020204030204" pitchFamily="34" charset="0"/>
                <a:cs typeface="Calibri" panose="020F0502020204030204" pitchFamily="34" charset="0"/>
              </a:rPr>
              <a:t>(1:20 – 4:30 pm)</a:t>
            </a:r>
          </a:p>
        </p:txBody>
      </p:sp>
      <p:sp>
        <p:nvSpPr>
          <p:cNvPr id="8" name="Rounded Rectangle 7"/>
          <p:cNvSpPr/>
          <p:nvPr/>
        </p:nvSpPr>
        <p:spPr>
          <a:xfrm>
            <a:off x="2359374" y="1271258"/>
            <a:ext cx="7825675" cy="752697"/>
          </a:xfrm>
          <a:prstGeom prst="roundRect">
            <a:avLst/>
          </a:prstGeom>
          <a:solidFill>
            <a:srgbClr val="E0C359"/>
          </a:solidFill>
          <a:ln>
            <a:solidFill>
              <a:srgbClr val="E0C35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tx1"/>
                </a:solidFill>
                <a:latin typeface="Calibri" panose="020F0502020204030204" pitchFamily="34" charset="0"/>
                <a:cs typeface="Calibri" panose="020F0502020204030204" pitchFamily="34" charset="0"/>
              </a:rPr>
              <a:t>If NO to any of the three previous questions, consider a brief 15 minute pre-scheduled appointment in BASC, 1023 Lab Sciences Building</a:t>
            </a:r>
          </a:p>
        </p:txBody>
      </p:sp>
      <p:pic>
        <p:nvPicPr>
          <p:cNvPr id="7" name="Picture 6">
            <a:extLst>
              <a:ext uri="{FF2B5EF4-FFF2-40B4-BE49-F238E27FC236}">
                <a16:creationId xmlns:a16="http://schemas.microsoft.com/office/drawing/2014/main" id="{84B24602-B2A2-4EF3-B649-8887B2D279D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141"/>
                    </a14:imgEffect>
                    <a14:imgEffect>
                      <a14:brightnessContrast contrast="62000"/>
                    </a14:imgEffect>
                  </a14:imgLayer>
                </a14:imgProps>
              </a:ext>
              <a:ext uri="{28A0092B-C50C-407E-A947-70E740481C1C}">
                <a14:useLocalDpi xmlns:a14="http://schemas.microsoft.com/office/drawing/2010/main" val="0"/>
              </a:ext>
            </a:extLst>
          </a:blip>
          <a:srcRect t="12649" b="16763"/>
          <a:stretch/>
        </p:blipFill>
        <p:spPr>
          <a:xfrm>
            <a:off x="9993815" y="889350"/>
            <a:ext cx="2182368" cy="1516511"/>
          </a:xfrm>
          <a:prstGeom prst="rect">
            <a:avLst/>
          </a:prstGeom>
        </p:spPr>
      </p:pic>
    </p:spTree>
    <p:extLst>
      <p:ext uri="{BB962C8B-B14F-4D97-AF65-F5344CB8AC3E}">
        <p14:creationId xmlns:p14="http://schemas.microsoft.com/office/powerpoint/2010/main" val="3737636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2A07BD-CD20-5B47-923C-0CED93573885}"/>
              </a:ext>
            </a:extLst>
          </p:cNvPr>
          <p:cNvSpPr txBox="1">
            <a:spLocks/>
          </p:cNvSpPr>
          <p:nvPr/>
        </p:nvSpPr>
        <p:spPr>
          <a:xfrm>
            <a:off x="609440" y="227014"/>
            <a:ext cx="10969943" cy="1143000"/>
          </a:xfrm>
          <a:prstGeom prst="rect">
            <a:avLst/>
          </a:prstGeom>
          <a:noFill/>
          <a:ln>
            <a:noFill/>
          </a:ln>
        </p:spPr>
        <p:txBody>
          <a:bodyPr spcFirstLastPara="1" wrap="square" lIns="121875" tIns="60925" rIns="121875" bIns="609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5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14300"/>
            <a:r>
              <a:rPr lang="en-US" sz="4400" b="1" dirty="0">
                <a:solidFill>
                  <a:schemeClr val="bg2"/>
                </a:solidFill>
              </a:rPr>
              <a:t>Student Health and Counseling Services: </a:t>
            </a:r>
          </a:p>
          <a:p>
            <a:pPr marL="114300"/>
            <a:r>
              <a:rPr lang="en-US" sz="4400" b="1" dirty="0">
                <a:solidFill>
                  <a:schemeClr val="bg2"/>
                </a:solidFill>
              </a:rPr>
              <a:t>Your College Counselor</a:t>
            </a:r>
          </a:p>
        </p:txBody>
      </p:sp>
      <p:sp>
        <p:nvSpPr>
          <p:cNvPr id="8" name="TextBox 7"/>
          <p:cNvSpPr txBox="1"/>
          <p:nvPr/>
        </p:nvSpPr>
        <p:spPr>
          <a:xfrm>
            <a:off x="5379185" y="2695258"/>
            <a:ext cx="7054318" cy="2369880"/>
          </a:xfrm>
          <a:prstGeom prst="rect">
            <a:avLst/>
          </a:prstGeom>
          <a:noFill/>
        </p:spPr>
        <p:txBody>
          <a:bodyPr wrap="square" rtlCol="0">
            <a:spAutoFit/>
          </a:bodyPr>
          <a:lstStyle/>
          <a:p>
            <a:r>
              <a:rPr lang="en-US" sz="3600" b="1" dirty="0">
                <a:solidFill>
                  <a:schemeClr val="bg2"/>
                </a:solidFill>
                <a:latin typeface="Calibri" panose="020F0502020204030204" pitchFamily="34" charset="0"/>
                <a:cs typeface="Calibri" panose="020F0502020204030204" pitchFamily="34" charset="0"/>
              </a:rPr>
              <a:t>Megan Brown, LCSW </a:t>
            </a:r>
            <a:r>
              <a:rPr lang="en-US" sz="2800" dirty="0">
                <a:latin typeface="Calibri" panose="020F0502020204030204" pitchFamily="34" charset="0"/>
                <a:cs typeface="Calibri" panose="020F0502020204030204" pitchFamily="34" charset="0"/>
                <a:hlinkClick r:id="rId3"/>
              </a:rPr>
              <a:t>mgnbrown@ucdavis.edu</a:t>
            </a:r>
            <a:r>
              <a:rPr lang="en-US" sz="2800" dirty="0">
                <a:latin typeface="Calibri" panose="020F0502020204030204" pitchFamily="34" charset="0"/>
                <a:cs typeface="Calibri" panose="020F0502020204030204" pitchFamily="34" charset="0"/>
              </a:rPr>
              <a:t> </a:t>
            </a:r>
          </a:p>
          <a:p>
            <a:endParaRPr lang="en-US" sz="2800" dirty="0">
              <a:latin typeface="Calibri" panose="020F0502020204030204" pitchFamily="34" charset="0"/>
              <a:cs typeface="Calibri" panose="020F0502020204030204" pitchFamily="34" charset="0"/>
            </a:endParaRPr>
          </a:p>
          <a:p>
            <a:r>
              <a:rPr lang="en-US" sz="2800" dirty="0">
                <a:solidFill>
                  <a:schemeClr val="bg2"/>
                </a:solidFill>
                <a:latin typeface="Calibri" panose="020F0502020204030204" pitchFamily="34" charset="0"/>
                <a:cs typeface="Calibri" panose="020F0502020204030204" pitchFamily="34" charset="0"/>
              </a:rPr>
              <a:t>Offices located within BASC and North Hall</a:t>
            </a:r>
          </a:p>
          <a:p>
            <a:endParaRPr lang="en-US"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808" y="1819750"/>
            <a:ext cx="3184751" cy="4120896"/>
          </a:xfrm>
          <a:prstGeom prst="rect">
            <a:avLst/>
          </a:prstGeom>
          <a:effectLst>
            <a:glow rad="304800">
              <a:srgbClr val="E0C359"/>
            </a:glow>
          </a:effectLst>
        </p:spPr>
      </p:pic>
    </p:spTree>
    <p:extLst>
      <p:ext uri="{BB962C8B-B14F-4D97-AF65-F5344CB8AC3E}">
        <p14:creationId xmlns:p14="http://schemas.microsoft.com/office/powerpoint/2010/main" val="414881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228600"/>
            <a:ext cx="8229600" cy="1143000"/>
          </a:xfrm>
        </p:spPr>
        <p:txBody>
          <a:bodyPr>
            <a:noAutofit/>
          </a:bodyPr>
          <a:lstStyle/>
          <a:p>
            <a:r>
              <a:rPr lang="en-US" sz="3600" b="1" dirty="0">
                <a:solidFill>
                  <a:srgbClr val="002060"/>
                </a:solidFill>
              </a:rPr>
              <a:t>SISS – Services for </a:t>
            </a:r>
            <a:br>
              <a:rPr lang="en-US" sz="3600" b="1" dirty="0">
                <a:solidFill>
                  <a:srgbClr val="002060"/>
                </a:solidFill>
              </a:rPr>
            </a:br>
            <a:r>
              <a:rPr lang="en-US" sz="3600" b="1" dirty="0">
                <a:solidFill>
                  <a:srgbClr val="002060"/>
                </a:solidFill>
              </a:rPr>
              <a:t>International Students and Scholars </a:t>
            </a:r>
          </a:p>
        </p:txBody>
      </p:sp>
      <p:pic>
        <p:nvPicPr>
          <p:cNvPr id="6" name="Picture 2" descr="http://siss.ucdavis.edu/local_resources/images/front_welcomebanner.png">
            <a:hlinkClick r:id="rId3"/>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590" b="19634"/>
          <a:stretch/>
        </p:blipFill>
        <p:spPr bwMode="auto">
          <a:xfrm>
            <a:off x="2284412" y="1777206"/>
            <a:ext cx="7620000" cy="363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47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274638"/>
            <a:ext cx="8229600" cy="715962"/>
          </a:xfrm>
        </p:spPr>
        <p:txBody>
          <a:bodyPr>
            <a:noAutofit/>
          </a:bodyPr>
          <a:lstStyle/>
          <a:p>
            <a:r>
              <a:rPr lang="en-US" sz="4400" b="1" dirty="0">
                <a:solidFill>
                  <a:srgbClr val="002060"/>
                </a:solidFill>
              </a:rPr>
              <a:t>SISS</a:t>
            </a:r>
          </a:p>
        </p:txBody>
      </p:sp>
      <p:sp>
        <p:nvSpPr>
          <p:cNvPr id="3" name="Content Placeholder 2"/>
          <p:cNvSpPr>
            <a:spLocks noGrp="1"/>
          </p:cNvSpPr>
          <p:nvPr>
            <p:ph idx="1"/>
          </p:nvPr>
        </p:nvSpPr>
        <p:spPr>
          <a:xfrm>
            <a:off x="999744" y="1447800"/>
            <a:ext cx="10351008" cy="5334000"/>
          </a:xfrm>
        </p:spPr>
        <p:txBody>
          <a:bodyPr>
            <a:normAutofit fontScale="25000" lnSpcReduction="20000"/>
          </a:bodyPr>
          <a:lstStyle/>
          <a:p>
            <a:pPr marL="285750" indent="-285750"/>
            <a:r>
              <a:rPr lang="en-US" sz="8800" dirty="0">
                <a:solidFill>
                  <a:srgbClr val="002060"/>
                </a:solidFill>
              </a:rPr>
              <a:t>Assists incoming and current international students and scholars, and their families with visa and immigration issues while they are at UC Davis.</a:t>
            </a:r>
          </a:p>
          <a:p>
            <a:pPr marL="0" indent="0">
              <a:buNone/>
            </a:pPr>
            <a:endParaRPr lang="en-US" sz="4800" dirty="0">
              <a:solidFill>
                <a:srgbClr val="002060"/>
              </a:solidFill>
            </a:endParaRPr>
          </a:p>
          <a:p>
            <a:pPr marL="285750" indent="-285750"/>
            <a:r>
              <a:rPr lang="en-US" sz="8800" dirty="0">
                <a:solidFill>
                  <a:srgbClr val="002060"/>
                </a:solidFill>
              </a:rPr>
              <a:t>Assists international students and scholars in maintaining their legal status while in the United States.</a:t>
            </a:r>
          </a:p>
          <a:p>
            <a:pPr marL="0" indent="0">
              <a:buNone/>
            </a:pPr>
            <a:endParaRPr lang="en-US" sz="4800" dirty="0">
              <a:solidFill>
                <a:srgbClr val="002060"/>
              </a:solidFill>
            </a:endParaRPr>
          </a:p>
          <a:p>
            <a:pPr marL="285750" indent="-285750"/>
            <a:r>
              <a:rPr lang="en-US" sz="8800" dirty="0">
                <a:solidFill>
                  <a:srgbClr val="002060"/>
                </a:solidFill>
              </a:rPr>
              <a:t>Provides orientation, assistance, information, and referral to international students, faculty, and researchers regarding financial, personal, cultural, and academic concerns.</a:t>
            </a:r>
          </a:p>
          <a:p>
            <a:pPr marL="0" indent="0">
              <a:buNone/>
            </a:pPr>
            <a:endParaRPr lang="en-US" sz="4800" dirty="0">
              <a:solidFill>
                <a:srgbClr val="002060"/>
              </a:solidFill>
            </a:endParaRPr>
          </a:p>
          <a:p>
            <a:r>
              <a:rPr lang="en-US" sz="8800" b="1" dirty="0">
                <a:solidFill>
                  <a:srgbClr val="002060"/>
                </a:solidFill>
              </a:rPr>
              <a:t>Advising for Students</a:t>
            </a:r>
          </a:p>
          <a:p>
            <a:pPr lvl="1"/>
            <a:r>
              <a:rPr lang="en-US" sz="8400" b="1" dirty="0">
                <a:solidFill>
                  <a:srgbClr val="002060"/>
                </a:solidFill>
              </a:rPr>
              <a:t>Drop-In Advising</a:t>
            </a:r>
            <a:r>
              <a:rPr lang="en-US" sz="8400" dirty="0">
                <a:solidFill>
                  <a:srgbClr val="002060"/>
                </a:solidFill>
              </a:rPr>
              <a:t>: Students can see an Advisor during our drop-in periods ("drop-in" means you don't need an appointment) Monday afternoons 1 to 3:45 PM, Thursday afternoons 1 to 3:45 PM. </a:t>
            </a:r>
            <a:endParaRPr lang="en-US" sz="8400" b="1" dirty="0">
              <a:solidFill>
                <a:srgbClr val="002060"/>
              </a:solidFill>
            </a:endParaRPr>
          </a:p>
          <a:p>
            <a:pPr lvl="1"/>
            <a:r>
              <a:rPr lang="en-US" sz="8400" b="1" dirty="0">
                <a:solidFill>
                  <a:srgbClr val="002060"/>
                </a:solidFill>
              </a:rPr>
              <a:t>Advisor Appointments</a:t>
            </a:r>
            <a:r>
              <a:rPr lang="en-US" sz="8400" dirty="0">
                <a:solidFill>
                  <a:srgbClr val="002060"/>
                </a:solidFill>
              </a:rPr>
              <a:t>: Students and Scholars can also schedule an appointment with their advisor Monday through Thursday from 9 AM to noon, and 1 to 4 PM. You can make an appointment either at the SISS front desk or by calling 530-752-0864 ext. 0.</a:t>
            </a:r>
          </a:p>
          <a:p>
            <a:endParaRPr lang="en-US" dirty="0"/>
          </a:p>
        </p:txBody>
      </p:sp>
    </p:spTree>
    <p:extLst>
      <p:ext uri="{BB962C8B-B14F-4D97-AF65-F5344CB8AC3E}">
        <p14:creationId xmlns:p14="http://schemas.microsoft.com/office/powerpoint/2010/main" val="312816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8B0B-CD39-374C-8580-5897864BA546}"/>
              </a:ext>
            </a:extLst>
          </p:cNvPr>
          <p:cNvSpPr>
            <a:spLocks noGrp="1"/>
          </p:cNvSpPr>
          <p:nvPr>
            <p:ph type="title"/>
          </p:nvPr>
        </p:nvSpPr>
        <p:spPr/>
        <p:txBody>
          <a:bodyPr/>
          <a:lstStyle/>
          <a:p>
            <a:r>
              <a:rPr lang="en-US" sz="4400" b="1" dirty="0">
                <a:solidFill>
                  <a:schemeClr val="bg2"/>
                </a:solidFill>
              </a:rPr>
              <a:t>Health Professions Advising (HPA)</a:t>
            </a:r>
          </a:p>
        </p:txBody>
      </p:sp>
      <p:sp>
        <p:nvSpPr>
          <p:cNvPr id="3" name="Text Placeholder 2">
            <a:extLst>
              <a:ext uri="{FF2B5EF4-FFF2-40B4-BE49-F238E27FC236}">
                <a16:creationId xmlns:a16="http://schemas.microsoft.com/office/drawing/2014/main" id="{970EAA80-20A7-614A-802B-32EAA56223F6}"/>
              </a:ext>
            </a:extLst>
          </p:cNvPr>
          <p:cNvSpPr>
            <a:spLocks noGrp="1"/>
          </p:cNvSpPr>
          <p:nvPr>
            <p:ph type="body" idx="1"/>
          </p:nvPr>
        </p:nvSpPr>
        <p:spPr>
          <a:xfrm>
            <a:off x="0" y="983297"/>
            <a:ext cx="12188825" cy="612647"/>
          </a:xfrm>
        </p:spPr>
        <p:txBody>
          <a:bodyPr/>
          <a:lstStyle/>
          <a:p>
            <a:pPr marL="114300" indent="0" algn="ctr">
              <a:buNone/>
            </a:pPr>
            <a:r>
              <a:rPr lang="en-US" sz="4000" b="1" dirty="0">
                <a:solidFill>
                  <a:schemeClr val="bg2"/>
                </a:solidFill>
              </a:rPr>
              <a:t>hpa.ucdavis.edu</a:t>
            </a:r>
            <a:r>
              <a:rPr lang="en-US" b="1" dirty="0">
                <a:solidFill>
                  <a:schemeClr val="bg2"/>
                </a:solidFill>
              </a:rPr>
              <a:t> </a:t>
            </a:r>
          </a:p>
        </p:txBody>
      </p:sp>
      <p:sp>
        <p:nvSpPr>
          <p:cNvPr id="5" name="Rectangle 4"/>
          <p:cNvSpPr/>
          <p:nvPr/>
        </p:nvSpPr>
        <p:spPr>
          <a:xfrm>
            <a:off x="5468113" y="2304604"/>
            <a:ext cx="6720712" cy="2831544"/>
          </a:xfrm>
          <a:prstGeom prst="rect">
            <a:avLst/>
          </a:prstGeom>
        </p:spPr>
        <p:txBody>
          <a:bodyPr wrap="square">
            <a:spAutoFit/>
          </a:bodyPr>
          <a:lstStyle/>
          <a:p>
            <a:r>
              <a:rPr lang="en-US" sz="3000" b="1" dirty="0">
                <a:solidFill>
                  <a:schemeClr val="bg2"/>
                </a:solidFill>
                <a:latin typeface="Calibri" panose="020F0502020204030204" pitchFamily="34" charset="0"/>
                <a:cs typeface="Calibri" panose="020F0502020204030204" pitchFamily="34" charset="0"/>
              </a:rPr>
              <a:t>Health Professions Advising is your go-to place if you are planning to pursue a health profession or allied health field. </a:t>
            </a:r>
          </a:p>
          <a:p>
            <a:endParaRPr lang="en-US" sz="400" b="1" dirty="0">
              <a:solidFill>
                <a:schemeClr val="bg2"/>
              </a:solidFill>
              <a:latin typeface="Calibri" panose="020F0502020204030204" pitchFamily="34" charset="0"/>
              <a:cs typeface="Calibri" panose="020F0502020204030204" pitchFamily="34" charset="0"/>
            </a:endParaRPr>
          </a:p>
          <a:p>
            <a:pPr marL="457200" lvl="3" indent="-457200">
              <a:buFont typeface="Arial" panose="020B0604020202020204" pitchFamily="34" charset="0"/>
              <a:buChar char="•"/>
            </a:pPr>
            <a:r>
              <a:rPr lang="en-US" sz="2800" b="1" dirty="0">
                <a:solidFill>
                  <a:schemeClr val="bg2"/>
                </a:solidFill>
                <a:latin typeface="Calibri" panose="020F0502020204030204" pitchFamily="34" charset="0"/>
                <a:cs typeface="Calibri" panose="020F0502020204030204" pitchFamily="34" charset="0"/>
              </a:rPr>
              <a:t>One-on-One Advising</a:t>
            </a:r>
          </a:p>
          <a:p>
            <a:pPr marL="457200" lvl="1" indent="-457200">
              <a:buFont typeface="Arial" panose="020B0604020202020204" pitchFamily="34" charset="0"/>
              <a:buChar char="•"/>
            </a:pPr>
            <a:r>
              <a:rPr lang="en-US" sz="2800" b="1" dirty="0">
                <a:solidFill>
                  <a:schemeClr val="bg2"/>
                </a:solidFill>
                <a:latin typeface="Calibri" panose="020F0502020204030204" pitchFamily="34" charset="0"/>
                <a:cs typeface="Calibri" panose="020F0502020204030204" pitchFamily="34" charset="0"/>
              </a:rPr>
              <a:t>Drop-In Hours</a:t>
            </a:r>
          </a:p>
          <a:p>
            <a:pPr marL="457200" indent="-457200">
              <a:buFont typeface="Arial" panose="020B0604020202020204" pitchFamily="34" charset="0"/>
              <a:buChar char="•"/>
            </a:pPr>
            <a:r>
              <a:rPr lang="en-US" sz="2800" b="1" dirty="0">
                <a:solidFill>
                  <a:schemeClr val="bg2"/>
                </a:solidFill>
                <a:latin typeface="Calibri" panose="020F0502020204030204" pitchFamily="34" charset="0"/>
                <a:cs typeface="Calibri" panose="020F0502020204030204" pitchFamily="34" charset="0"/>
              </a:rPr>
              <a:t>Small and Large Group Sessions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2070" r="21355"/>
          <a:stretch/>
        </p:blipFill>
        <p:spPr>
          <a:xfrm>
            <a:off x="950976" y="1956816"/>
            <a:ext cx="4169664" cy="3975480"/>
          </a:xfrm>
          <a:prstGeom prst="rect">
            <a:avLst/>
          </a:prstGeom>
        </p:spPr>
      </p:pic>
    </p:spTree>
    <p:extLst>
      <p:ext uri="{BB962C8B-B14F-4D97-AF65-F5344CB8AC3E}">
        <p14:creationId xmlns:p14="http://schemas.microsoft.com/office/powerpoint/2010/main" val="100329660"/>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4091</TotalTime>
  <Words>6413</Words>
  <Application>Microsoft Office PowerPoint</Application>
  <PresentationFormat>Custom</PresentationFormat>
  <Paragraphs>665</Paragraphs>
  <Slides>50</Slides>
  <Notes>50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50</vt:i4>
      </vt:variant>
    </vt:vector>
  </HeadingPairs>
  <TitlesOfParts>
    <vt:vector size="59" baseType="lpstr">
      <vt:lpstr>Arial</vt:lpstr>
      <vt:lpstr>Helvetica Neue</vt:lpstr>
      <vt:lpstr>Courier New</vt:lpstr>
      <vt:lpstr>Calibri</vt:lpstr>
      <vt:lpstr>Comic Sans MS</vt:lpstr>
      <vt:lpstr>Futura UC Davis Extra Bold</vt:lpstr>
      <vt:lpstr>Californian FB</vt:lpstr>
      <vt:lpstr>1_Office Theme</vt:lpstr>
      <vt:lpstr>Office Theme</vt:lpstr>
      <vt:lpstr>PowerPoint Presentation</vt:lpstr>
      <vt:lpstr>Today’s Agenda</vt:lpstr>
      <vt:lpstr>Biology Academic Success Center (BASC) Mission: Empower College of Biological Sciences’ students to achieve their educational goals by encouraging: self-efficacy; the discovery of their own, unique academic path; and engagement within the College of Biological Sciences and the University of California, Davis communities. </vt:lpstr>
      <vt:lpstr>Your BASC International Advisors</vt:lpstr>
      <vt:lpstr>Additional BASC Advising Services</vt:lpstr>
      <vt:lpstr>PowerPoint Presentation</vt:lpstr>
      <vt:lpstr>SISS – Services for  International Students and Scholars </vt:lpstr>
      <vt:lpstr>SISS</vt:lpstr>
      <vt:lpstr>Health Professions Advising (HPA)</vt:lpstr>
      <vt:lpstr>PowerPoint Presentation</vt:lpstr>
      <vt:lpstr>PowerPoint Presentation</vt:lpstr>
      <vt:lpstr>CBS International Student Bulletin</vt:lpstr>
      <vt:lpstr>PowerPoint Presentation</vt:lpstr>
      <vt:lpstr>Understanding Expectations</vt:lpstr>
      <vt:lpstr>BASC Advising Related Expectations</vt:lpstr>
      <vt:lpstr>BASC Advising Options</vt:lpstr>
      <vt:lpstr>First-year Mandatory Advising</vt:lpstr>
      <vt:lpstr>PowerPoint Presentation</vt:lpstr>
      <vt:lpstr>PowerPoint Presentation</vt:lpstr>
      <vt:lpstr>PowerPoint Presentation</vt:lpstr>
      <vt:lpstr>College of Biological Sciences Quick Facts</vt:lpstr>
      <vt:lpstr>College of Biological Sciences (CBS)  Degree Requirements Structure</vt:lpstr>
      <vt:lpstr>College of Biological Sciences (CBS)  Degree Structure</vt:lpstr>
      <vt:lpstr>College of Biological Sciences (CBS)  Degree Structure</vt:lpstr>
      <vt:lpstr>Ways to Satisfy ELWR BEFORE Starting at UCD</vt:lpstr>
      <vt:lpstr>PowerPoint Presentation</vt:lpstr>
      <vt:lpstr>College of Biological Sciences (CBS)  Degree Structure</vt:lpstr>
      <vt:lpstr>Fall 2019 Scheduling Preparation:  CBS Core Curriculum</vt:lpstr>
      <vt:lpstr>College of Biological Sciences (CBS)  Degree Structure</vt:lpstr>
      <vt:lpstr>General Education (GE) Review: Topical Breadth</vt:lpstr>
      <vt:lpstr>General Education (GE) Review: Core Literacies</vt:lpstr>
      <vt:lpstr>Advising Tools and Resources: BASC Website</vt:lpstr>
      <vt:lpstr>BASC Website Scavenger Hunt!</vt:lpstr>
      <vt:lpstr>Fall 2019 Scheduling Preparation:  Math Placement:</vt:lpstr>
      <vt:lpstr>Fall 2019 Scheduling Preparation:  Chemistry Placement</vt:lpstr>
      <vt:lpstr>Fall 2019 Scheduling Preparation:  Recommended Major Courses</vt:lpstr>
      <vt:lpstr>Fall 2019 Scheduling Preparation:  What types of courses should I take?</vt:lpstr>
      <vt:lpstr>Fall 2019 Scheduling Preparation:  How many units should I take?</vt:lpstr>
      <vt:lpstr>Fall 2019 Scheduling Preparation: Other things to consider</vt:lpstr>
      <vt:lpstr>Fall 2019 Scheduling Preparation:  BioLaunch Program (BIS 5 Seminar)</vt:lpstr>
      <vt:lpstr>PowerPoint Presentation</vt:lpstr>
      <vt:lpstr>PowerPoint Presentation</vt:lpstr>
      <vt:lpstr>PowerPoint Presentation</vt:lpstr>
      <vt:lpstr>Advising Tools and Resources:  Using Schedule Builder to Find GEs</vt:lpstr>
      <vt:lpstr>Advising Tools and Resources: Using Schedule Builder to Find GEs</vt:lpstr>
      <vt:lpstr>Schedule Builder GE Scavenger Hunt!</vt:lpstr>
      <vt:lpstr>Advising Tools and Resources:  Registration and Quarter Dates &amp; Deadlines Calendar</vt:lpstr>
      <vt:lpstr>Questions?</vt:lpstr>
      <vt:lpstr> Schedule Check-In </vt:lpstr>
      <vt:lpstr> OPTIONAL Advising for Today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FYO 2019</dc:title>
  <dc:creator>Shannan S Schobinger</dc:creator>
  <cp:lastModifiedBy>Jeffrey K Davis</cp:lastModifiedBy>
  <cp:revision>232</cp:revision>
  <cp:lastPrinted>2019-09-11T18:07:24Z</cp:lastPrinted>
  <dcterms:modified xsi:type="dcterms:W3CDTF">2019-09-11T20:03:36Z</dcterms:modified>
</cp:coreProperties>
</file>