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chemeClr val="tx1"/>
                </a:solidFill>
                <a:latin typeface="Calisto MT"/>
                <a:cs typeface="Calisto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sto MT"/>
                <a:cs typeface="Calisto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chemeClr val="tx1"/>
                </a:solidFill>
                <a:latin typeface="Calisto MT"/>
                <a:cs typeface="Calisto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chemeClr val="tx1"/>
                </a:solidFill>
                <a:latin typeface="Calisto MT"/>
                <a:cs typeface="Calisto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9812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981200" cy="6858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2370" y="187451"/>
            <a:ext cx="7279258" cy="15373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chemeClr val="tx1"/>
                </a:solidFill>
                <a:latin typeface="Calisto MT"/>
                <a:cs typeface="Calisto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4540" y="1063244"/>
            <a:ext cx="7978140" cy="3611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sto MT"/>
                <a:cs typeface="Calisto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hyperlink" Target="mailto:mmigo@ucdavis.edu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visenterprise.com/files/2014/02/gunrock-bikeW.jp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jpg"/><Relationship Id="rId17" Type="http://schemas.openxmlformats.org/officeDocument/2006/relationships/image" Target="../media/image76.pn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563" y="0"/>
            <a:ext cx="8961755" cy="6858000"/>
          </a:xfrm>
          <a:custGeom>
            <a:avLst/>
            <a:gdLst/>
            <a:ahLst/>
            <a:cxnLst/>
            <a:rect l="l" t="t" r="r" b="b"/>
            <a:pathLst>
              <a:path w="8961755" h="6858000">
                <a:moveTo>
                  <a:pt x="0" y="6858000"/>
                </a:moveTo>
                <a:lnTo>
                  <a:pt x="8961436" y="6858000"/>
                </a:lnTo>
                <a:lnTo>
                  <a:pt x="89614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2D0D8">
              <a:alpha val="5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981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77511" y="1203960"/>
            <a:ext cx="3809999" cy="1374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91840" y="1953767"/>
            <a:ext cx="5852160" cy="1374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77967" y="2703576"/>
            <a:ext cx="2450591" cy="1371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64743" y="1364487"/>
            <a:ext cx="5234305" cy="226885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-40005" algn="ctr">
              <a:lnSpc>
                <a:spcPct val="100200"/>
              </a:lnSpc>
              <a:spcBef>
                <a:spcPts val="85"/>
              </a:spcBef>
            </a:pPr>
            <a:r>
              <a:rPr sz="4900" spc="-15" dirty="0"/>
              <a:t>College </a:t>
            </a:r>
            <a:r>
              <a:rPr sz="4900" spc="-5" dirty="0"/>
              <a:t>of  Biological</a:t>
            </a:r>
            <a:r>
              <a:rPr sz="4900" spc="-45" dirty="0"/>
              <a:t> </a:t>
            </a:r>
            <a:r>
              <a:rPr sz="4900" spc="-5" dirty="0"/>
              <a:t>Sciences  (CBS)</a:t>
            </a:r>
            <a:endParaRPr sz="4900"/>
          </a:p>
        </p:txBody>
      </p:sp>
      <p:sp>
        <p:nvSpPr>
          <p:cNvPr id="9" name="object 9"/>
          <p:cNvSpPr/>
          <p:nvPr/>
        </p:nvSpPr>
        <p:spPr>
          <a:xfrm>
            <a:off x="4501896" y="3453384"/>
            <a:ext cx="2103120" cy="1371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91200" y="3453384"/>
            <a:ext cx="1033272" cy="1371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13703" y="3453384"/>
            <a:ext cx="2249424" cy="1371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91584" y="4187952"/>
            <a:ext cx="4020312" cy="13746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5263" y="0"/>
            <a:ext cx="3108325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964940" y="3610864"/>
            <a:ext cx="3996690" cy="253047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711835" marR="66040" indent="209550">
              <a:lnSpc>
                <a:spcPts val="5810"/>
              </a:lnSpc>
              <a:spcBef>
                <a:spcPts val="350"/>
              </a:spcBef>
            </a:pPr>
            <a:r>
              <a:rPr sz="4900" b="1" spc="-25" dirty="0">
                <a:latin typeface="Calisto MT"/>
                <a:cs typeface="Calisto MT"/>
              </a:rPr>
              <a:t>First-Year  </a:t>
            </a:r>
            <a:r>
              <a:rPr sz="4900" b="1" dirty="0">
                <a:latin typeface="Calisto MT"/>
                <a:cs typeface="Calisto MT"/>
              </a:rPr>
              <a:t>Orie</a:t>
            </a:r>
            <a:r>
              <a:rPr sz="4900" b="1" spc="-5" dirty="0">
                <a:latin typeface="Calisto MT"/>
                <a:cs typeface="Calisto MT"/>
              </a:rPr>
              <a:t>n</a:t>
            </a:r>
            <a:r>
              <a:rPr sz="4900" b="1" dirty="0">
                <a:latin typeface="Calisto MT"/>
                <a:cs typeface="Calisto MT"/>
              </a:rPr>
              <a:t>tati</a:t>
            </a:r>
            <a:r>
              <a:rPr sz="4900" b="1" spc="-5" dirty="0">
                <a:latin typeface="Calisto MT"/>
                <a:cs typeface="Calisto MT"/>
              </a:rPr>
              <a:t>o</a:t>
            </a:r>
            <a:r>
              <a:rPr sz="4900" b="1" dirty="0">
                <a:latin typeface="Calisto MT"/>
                <a:cs typeface="Calisto MT"/>
              </a:rPr>
              <a:t>n</a:t>
            </a:r>
            <a:endParaRPr sz="4900" dirty="0">
              <a:latin typeface="Calisto MT"/>
              <a:cs typeface="Calisto MT"/>
            </a:endParaRPr>
          </a:p>
          <a:p>
            <a:pPr marL="12700" marR="5080">
              <a:lnSpc>
                <a:spcPct val="100000"/>
              </a:lnSpc>
              <a:spcBef>
                <a:spcPts val="3050"/>
              </a:spcBef>
            </a:pPr>
            <a:r>
              <a:rPr sz="2000" spc="-45" dirty="0">
                <a:latin typeface="Arial"/>
                <a:cs typeface="Arial"/>
              </a:rPr>
              <a:t>Your </a:t>
            </a:r>
            <a:r>
              <a:rPr sz="2000" spc="-5" dirty="0">
                <a:latin typeface="Arial"/>
                <a:cs typeface="Arial"/>
              </a:rPr>
              <a:t>Associate </a:t>
            </a:r>
            <a:r>
              <a:rPr sz="2000" dirty="0">
                <a:latin typeface="Arial"/>
                <a:cs typeface="Arial"/>
              </a:rPr>
              <a:t>Dean is </a:t>
            </a:r>
            <a:r>
              <a:rPr sz="2000" spc="-5" dirty="0">
                <a:latin typeface="Arial"/>
                <a:cs typeface="Arial"/>
              </a:rPr>
              <a:t>Michele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spc="-5">
                <a:latin typeface="Arial"/>
                <a:cs typeface="Arial"/>
              </a:rPr>
              <a:t>Igo </a:t>
            </a:r>
            <a:r>
              <a:rPr sz="2000" spc="-5">
                <a:latin typeface="Arial"/>
                <a:cs typeface="Arial"/>
                <a:hlinkClick r:id="rId11"/>
              </a:rPr>
              <a:t> </a:t>
            </a:r>
            <a:r>
              <a:rPr lang="en-US" sz="2000" spc="-5">
                <a:latin typeface="Arial"/>
                <a:cs typeface="Arial"/>
                <a:hlinkClick r:id="rId11"/>
              </a:rPr>
              <a:t>cbsundergrads</a:t>
            </a:r>
            <a:r>
              <a:rPr sz="2000" spc="-5">
                <a:latin typeface="Arial"/>
                <a:cs typeface="Arial"/>
                <a:hlinkClick r:id="rId11"/>
              </a:rPr>
              <a:t>@</a:t>
            </a:r>
            <a:r>
              <a:rPr sz="2000" spc="-5" dirty="0">
                <a:latin typeface="Arial"/>
                <a:cs typeface="Arial"/>
                <a:hlinkClick r:id="rId11"/>
              </a:rPr>
              <a:t>ucdavis.edu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0700" y="323595"/>
            <a:ext cx="7493634" cy="105283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161415" marR="5080" indent="-1149350">
              <a:lnSpc>
                <a:spcPts val="4010"/>
              </a:lnSpc>
              <a:spcBef>
                <a:spcPts val="290"/>
              </a:spcBef>
            </a:pPr>
            <a:r>
              <a:rPr spc="-55" dirty="0"/>
              <a:t>Lower </a:t>
            </a:r>
            <a:r>
              <a:rPr spc="-15" dirty="0"/>
              <a:t>division </a:t>
            </a:r>
            <a:r>
              <a:rPr spc="0" dirty="0"/>
              <a:t>curriculum </a:t>
            </a:r>
            <a:r>
              <a:rPr spc="-5" dirty="0"/>
              <a:t>notes: </a:t>
            </a:r>
            <a:r>
              <a:rPr dirty="0"/>
              <a:t>What  </a:t>
            </a:r>
            <a:r>
              <a:rPr spc="-5" dirty="0"/>
              <a:t>courses should </a:t>
            </a:r>
            <a:r>
              <a:rPr dirty="0"/>
              <a:t>I </a:t>
            </a:r>
            <a:r>
              <a:rPr spc="0" dirty="0"/>
              <a:t>start</a:t>
            </a:r>
            <a:r>
              <a:rPr spc="-20" dirty="0"/>
              <a:t> </a:t>
            </a:r>
            <a:r>
              <a:rPr spc="-5" dirty="0"/>
              <a:t>with?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0739" y="1621028"/>
            <a:ext cx="7761605" cy="50780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20320">
              <a:lnSpc>
                <a:spcPct val="100400"/>
              </a:lnSpc>
              <a:spcBef>
                <a:spcPts val="85"/>
              </a:spcBef>
              <a:tabLst>
                <a:tab pos="1807845" algn="l"/>
              </a:tabLst>
            </a:pPr>
            <a:r>
              <a:rPr sz="2400" dirty="0">
                <a:latin typeface="Calisto MT"/>
                <a:cs typeface="Calisto MT"/>
              </a:rPr>
              <a:t>The </a:t>
            </a:r>
            <a:r>
              <a:rPr sz="2400" spc="-15" dirty="0">
                <a:latin typeface="Calisto MT"/>
                <a:cs typeface="Calisto MT"/>
              </a:rPr>
              <a:t>answer </a:t>
            </a:r>
            <a:r>
              <a:rPr sz="2400" dirty="0">
                <a:latin typeface="Calisto MT"/>
                <a:cs typeface="Calisto MT"/>
              </a:rPr>
              <a:t>depends </a:t>
            </a:r>
            <a:r>
              <a:rPr sz="2400" spc="-5" dirty="0">
                <a:latin typeface="Calisto MT"/>
                <a:cs typeface="Calisto MT"/>
              </a:rPr>
              <a:t>on </a:t>
            </a:r>
            <a:r>
              <a:rPr sz="2400" spc="-15" dirty="0">
                <a:latin typeface="Calisto MT"/>
                <a:cs typeface="Calisto MT"/>
              </a:rPr>
              <a:t>your </a:t>
            </a:r>
            <a:r>
              <a:rPr sz="2400" spc="-5" dirty="0">
                <a:latin typeface="Calisto MT"/>
                <a:cs typeface="Calisto MT"/>
              </a:rPr>
              <a:t>major and </a:t>
            </a:r>
            <a:r>
              <a:rPr sz="2400" spc="-15" dirty="0">
                <a:latin typeface="Calisto MT"/>
                <a:cs typeface="Calisto MT"/>
              </a:rPr>
              <a:t>your </a:t>
            </a:r>
            <a:r>
              <a:rPr sz="2400" spc="-5" dirty="0">
                <a:latin typeface="Calisto MT"/>
                <a:cs typeface="Calisto MT"/>
              </a:rPr>
              <a:t>placement  </a:t>
            </a:r>
            <a:r>
              <a:rPr sz="2400" spc="-10" dirty="0">
                <a:latin typeface="Calisto MT"/>
                <a:cs typeface="Calisto MT"/>
              </a:rPr>
              <a:t>exam</a:t>
            </a:r>
            <a:r>
              <a:rPr sz="2400" spc="5" dirty="0">
                <a:latin typeface="Calisto MT"/>
                <a:cs typeface="Calisto MT"/>
              </a:rPr>
              <a:t> </a:t>
            </a:r>
            <a:r>
              <a:rPr sz="2400" spc="-15" dirty="0">
                <a:latin typeface="Calisto MT"/>
                <a:cs typeface="Calisto MT"/>
              </a:rPr>
              <a:t>scores.	</a:t>
            </a:r>
            <a:r>
              <a:rPr sz="2400" spc="-5" dirty="0">
                <a:latin typeface="Calisto MT"/>
                <a:cs typeface="Calisto MT"/>
              </a:rPr>
              <a:t>It also </a:t>
            </a:r>
            <a:r>
              <a:rPr sz="2400" dirty="0">
                <a:latin typeface="Calisto MT"/>
                <a:cs typeface="Calisto MT"/>
              </a:rPr>
              <a:t>depends on the </a:t>
            </a:r>
            <a:r>
              <a:rPr sz="2400" spc="-20" dirty="0">
                <a:latin typeface="Calisto MT"/>
                <a:cs typeface="Calisto MT"/>
              </a:rPr>
              <a:t>availability </a:t>
            </a:r>
            <a:r>
              <a:rPr sz="2400" dirty="0">
                <a:latin typeface="Calisto MT"/>
                <a:cs typeface="Calisto MT"/>
              </a:rPr>
              <a:t>of </a:t>
            </a:r>
            <a:r>
              <a:rPr sz="2400" spc="-5" dirty="0">
                <a:latin typeface="Calisto MT"/>
                <a:cs typeface="Calisto MT"/>
              </a:rPr>
              <a:t>seats </a:t>
            </a:r>
            <a:r>
              <a:rPr sz="2400" dirty="0">
                <a:latin typeface="Calisto MT"/>
                <a:cs typeface="Calisto MT"/>
              </a:rPr>
              <a:t>in a  particular</a:t>
            </a:r>
            <a:r>
              <a:rPr sz="2400" spc="-5" dirty="0">
                <a:latin typeface="Calisto MT"/>
                <a:cs typeface="Calisto MT"/>
              </a:rPr>
              <a:t> </a:t>
            </a:r>
            <a:r>
              <a:rPr sz="2400" spc="-15" dirty="0">
                <a:latin typeface="Calisto MT"/>
                <a:cs typeface="Calisto MT"/>
              </a:rPr>
              <a:t>class.</a:t>
            </a:r>
            <a:endParaRPr sz="2400">
              <a:latin typeface="Calisto MT"/>
              <a:cs typeface="Calisto MT"/>
            </a:endParaRPr>
          </a:p>
          <a:p>
            <a:pPr marL="99695" marR="5080" indent="38735">
              <a:lnSpc>
                <a:spcPct val="101400"/>
              </a:lnSpc>
              <a:spcBef>
                <a:spcPts val="875"/>
              </a:spcBef>
              <a:tabLst>
                <a:tab pos="3178810" algn="l"/>
              </a:tabLst>
            </a:pPr>
            <a:r>
              <a:rPr sz="2800" b="1" spc="-5" dirty="0">
                <a:solidFill>
                  <a:srgbClr val="FF0000"/>
                </a:solidFill>
                <a:latin typeface="Calisto MT"/>
                <a:cs typeface="Calisto MT"/>
              </a:rPr>
              <a:t>DON’T</a:t>
            </a:r>
            <a:r>
              <a:rPr sz="2800" b="1" spc="0" dirty="0">
                <a:solidFill>
                  <a:srgbClr val="FF0000"/>
                </a:solidFill>
                <a:latin typeface="Calisto MT"/>
                <a:cs typeface="Calisto MT"/>
              </a:rPr>
              <a:t> </a:t>
            </a:r>
            <a:r>
              <a:rPr sz="2800" b="1" spc="-50" dirty="0">
                <a:solidFill>
                  <a:srgbClr val="FF0000"/>
                </a:solidFill>
                <a:latin typeface="Calisto MT"/>
                <a:cs typeface="Calisto MT"/>
              </a:rPr>
              <a:t>WORRY!	</a:t>
            </a:r>
            <a:r>
              <a:rPr sz="2800" b="1" spc="-45" dirty="0">
                <a:solidFill>
                  <a:srgbClr val="FF0000"/>
                </a:solidFill>
                <a:latin typeface="Calisto MT"/>
                <a:cs typeface="Calisto MT"/>
              </a:rPr>
              <a:t>Your </a:t>
            </a:r>
            <a:r>
              <a:rPr sz="2800" b="1" spc="-20" dirty="0">
                <a:solidFill>
                  <a:srgbClr val="FF0000"/>
                </a:solidFill>
                <a:latin typeface="Calisto MT"/>
                <a:cs typeface="Calisto MT"/>
              </a:rPr>
              <a:t>BASC </a:t>
            </a:r>
            <a:r>
              <a:rPr sz="2800" b="1" spc="-10" dirty="0">
                <a:solidFill>
                  <a:srgbClr val="FF0000"/>
                </a:solidFill>
                <a:latin typeface="Calisto MT"/>
                <a:cs typeface="Calisto MT"/>
              </a:rPr>
              <a:t>advisor </a:t>
            </a:r>
            <a:r>
              <a:rPr sz="2800" b="1" spc="-5" dirty="0">
                <a:solidFill>
                  <a:srgbClr val="FF0000"/>
                </a:solidFill>
                <a:latin typeface="Calisto MT"/>
                <a:cs typeface="Calisto MT"/>
              </a:rPr>
              <a:t>will help  </a:t>
            </a:r>
            <a:r>
              <a:rPr sz="2800" b="1" spc="-20" dirty="0">
                <a:solidFill>
                  <a:srgbClr val="FF0000"/>
                </a:solidFill>
                <a:latin typeface="Calisto MT"/>
                <a:cs typeface="Calisto MT"/>
              </a:rPr>
              <a:t>you </a:t>
            </a:r>
            <a:r>
              <a:rPr sz="2800" b="1" spc="-5" dirty="0">
                <a:solidFill>
                  <a:srgbClr val="FF0000"/>
                </a:solidFill>
                <a:latin typeface="Calisto MT"/>
                <a:cs typeface="Calisto MT"/>
              </a:rPr>
              <a:t>create </a:t>
            </a:r>
            <a:r>
              <a:rPr sz="2800" b="1" dirty="0">
                <a:solidFill>
                  <a:srgbClr val="FF0000"/>
                </a:solidFill>
                <a:latin typeface="Calisto MT"/>
                <a:cs typeface="Calisto MT"/>
              </a:rPr>
              <a:t>a </a:t>
            </a:r>
            <a:r>
              <a:rPr sz="2800" b="1" spc="-5" dirty="0">
                <a:solidFill>
                  <a:srgbClr val="FF0000"/>
                </a:solidFill>
                <a:latin typeface="Calisto MT"/>
                <a:cs typeface="Calisto MT"/>
              </a:rPr>
              <a:t>schedule that will keep </a:t>
            </a:r>
            <a:r>
              <a:rPr sz="2800" b="1" spc="-20" dirty="0">
                <a:solidFill>
                  <a:srgbClr val="FF0000"/>
                </a:solidFill>
                <a:latin typeface="Calisto MT"/>
                <a:cs typeface="Calisto MT"/>
              </a:rPr>
              <a:t>you </a:t>
            </a:r>
            <a:r>
              <a:rPr sz="2800" b="1" dirty="0">
                <a:solidFill>
                  <a:srgbClr val="FF0000"/>
                </a:solidFill>
                <a:latin typeface="Calisto MT"/>
                <a:cs typeface="Calisto MT"/>
              </a:rPr>
              <a:t>on</a:t>
            </a:r>
            <a:r>
              <a:rPr sz="2800" b="1" spc="5" dirty="0">
                <a:solidFill>
                  <a:srgbClr val="FF0000"/>
                </a:solidFill>
                <a:latin typeface="Calisto MT"/>
                <a:cs typeface="Calisto MT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alisto MT"/>
                <a:cs typeface="Calisto MT"/>
              </a:rPr>
              <a:t>track.</a:t>
            </a:r>
            <a:endParaRPr sz="2800">
              <a:latin typeface="Calisto MT"/>
              <a:cs typeface="Calisto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353535"/>
              </a:buClr>
              <a:buFont typeface="Arial"/>
              <a:buChar char="➢"/>
              <a:tabLst>
                <a:tab pos="355600" algn="l"/>
              </a:tabLst>
            </a:pPr>
            <a:r>
              <a:rPr sz="2400" b="1" spc="-5" dirty="0">
                <a:latin typeface="Calisto MT"/>
                <a:cs typeface="Calisto MT"/>
              </a:rPr>
              <a:t>Special Note about Math</a:t>
            </a:r>
            <a:endParaRPr sz="2400">
              <a:latin typeface="Calisto MT"/>
              <a:cs typeface="Calisto MT"/>
            </a:endParaRPr>
          </a:p>
          <a:p>
            <a:pPr marL="755650" lvl="1" indent="-285750">
              <a:lnSpc>
                <a:spcPct val="100000"/>
              </a:lnSpc>
              <a:spcBef>
                <a:spcPts val="1025"/>
              </a:spcBef>
              <a:buClr>
                <a:srgbClr val="353535"/>
              </a:buClr>
              <a:buFont typeface="Arial"/>
              <a:buChar char="➢"/>
              <a:tabLst>
                <a:tab pos="755650" algn="l"/>
              </a:tabLst>
            </a:pPr>
            <a:r>
              <a:rPr sz="2000" b="1" spc="-5" dirty="0">
                <a:latin typeface="Calisto MT"/>
                <a:cs typeface="Calisto MT"/>
              </a:rPr>
              <a:t>All majors in </a:t>
            </a:r>
            <a:r>
              <a:rPr sz="2000" b="1" dirty="0">
                <a:latin typeface="Calisto MT"/>
                <a:cs typeface="Calisto MT"/>
              </a:rPr>
              <a:t>CBS </a:t>
            </a:r>
            <a:r>
              <a:rPr sz="2000" b="1" spc="-5" dirty="0">
                <a:latin typeface="Calisto MT"/>
                <a:cs typeface="Calisto MT"/>
              </a:rPr>
              <a:t>require Math </a:t>
            </a:r>
            <a:r>
              <a:rPr sz="2000" b="1" dirty="0">
                <a:latin typeface="Calisto MT"/>
                <a:cs typeface="Calisto MT"/>
              </a:rPr>
              <a:t>17</a:t>
            </a:r>
            <a:r>
              <a:rPr sz="2000" b="1" spc="10" dirty="0">
                <a:latin typeface="Calisto MT"/>
                <a:cs typeface="Calisto MT"/>
              </a:rPr>
              <a:t> </a:t>
            </a:r>
            <a:r>
              <a:rPr sz="2000" b="1" dirty="0">
                <a:latin typeface="Calisto MT"/>
                <a:cs typeface="Calisto MT"/>
              </a:rPr>
              <a:t>ABC</a:t>
            </a:r>
            <a:endParaRPr sz="2000">
              <a:latin typeface="Calisto MT"/>
              <a:cs typeface="Calisto MT"/>
            </a:endParaRPr>
          </a:p>
          <a:p>
            <a:pPr marL="755650" marR="15875" lvl="1" indent="-285750">
              <a:lnSpc>
                <a:spcPct val="100000"/>
              </a:lnSpc>
              <a:spcBef>
                <a:spcPts val="1010"/>
              </a:spcBef>
              <a:buClr>
                <a:srgbClr val="353535"/>
              </a:buClr>
              <a:buFont typeface="Arial"/>
              <a:buChar char="➢"/>
              <a:tabLst>
                <a:tab pos="755650" algn="l"/>
                <a:tab pos="1714500" algn="l"/>
              </a:tabLst>
            </a:pPr>
            <a:r>
              <a:rPr sz="2000" spc="-5" dirty="0">
                <a:latin typeface="Calisto MT"/>
                <a:cs typeface="Calisto MT"/>
              </a:rPr>
              <a:t>Math </a:t>
            </a:r>
            <a:r>
              <a:rPr sz="2000" dirty="0">
                <a:latin typeface="Calisto MT"/>
                <a:cs typeface="Calisto MT"/>
              </a:rPr>
              <a:t>21 is a </a:t>
            </a:r>
            <a:r>
              <a:rPr sz="2000" u="sng" spc="-5" dirty="0">
                <a:uFill>
                  <a:solidFill>
                    <a:srgbClr val="000000"/>
                  </a:solidFill>
                </a:uFill>
                <a:latin typeface="Calisto MT"/>
                <a:cs typeface="Calisto MT"/>
              </a:rPr>
              <a:t>good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sto MT"/>
                <a:cs typeface="Calisto MT"/>
              </a:rPr>
              <a:t>alternative</a:t>
            </a:r>
            <a:r>
              <a:rPr sz="2000" spc="-10" dirty="0">
                <a:latin typeface="Calisto MT"/>
                <a:cs typeface="Calisto MT"/>
              </a:rPr>
              <a:t> </a:t>
            </a:r>
            <a:r>
              <a:rPr sz="2000" spc="-5" dirty="0">
                <a:latin typeface="Calisto MT"/>
                <a:cs typeface="Calisto MT"/>
              </a:rPr>
              <a:t>for students interested </a:t>
            </a:r>
            <a:r>
              <a:rPr sz="2000" dirty="0">
                <a:latin typeface="Calisto MT"/>
                <a:cs typeface="Calisto MT"/>
              </a:rPr>
              <a:t>in </a:t>
            </a:r>
            <a:r>
              <a:rPr sz="2000" spc="-5" dirty="0">
                <a:latin typeface="Calisto MT"/>
                <a:cs typeface="Calisto MT"/>
              </a:rPr>
              <a:t>more  </a:t>
            </a:r>
            <a:r>
              <a:rPr sz="2000" spc="-20" dirty="0">
                <a:latin typeface="Calisto MT"/>
                <a:cs typeface="Calisto MT"/>
              </a:rPr>
              <a:t>advanced </a:t>
            </a:r>
            <a:r>
              <a:rPr sz="2000" spc="-5" dirty="0">
                <a:latin typeface="Calisto MT"/>
                <a:cs typeface="Calisto MT"/>
              </a:rPr>
              <a:t>math </a:t>
            </a:r>
            <a:r>
              <a:rPr sz="2000" dirty="0">
                <a:latin typeface="Calisto MT"/>
                <a:cs typeface="Calisto MT"/>
              </a:rPr>
              <a:t>or </a:t>
            </a:r>
            <a:r>
              <a:rPr sz="2000" spc="-5" dirty="0">
                <a:latin typeface="Calisto MT"/>
                <a:cs typeface="Calisto MT"/>
              </a:rPr>
              <a:t>the </a:t>
            </a:r>
            <a:r>
              <a:rPr sz="2000" spc="-10" dirty="0">
                <a:latin typeface="Calisto MT"/>
                <a:cs typeface="Calisto MT"/>
              </a:rPr>
              <a:t>physical </a:t>
            </a:r>
            <a:r>
              <a:rPr sz="2000" spc="-5" dirty="0">
                <a:latin typeface="Calisto MT"/>
                <a:cs typeface="Calisto MT"/>
              </a:rPr>
              <a:t>sciences (bioinformatics,computer  </a:t>
            </a:r>
            <a:r>
              <a:rPr sz="2000" spc="-15" dirty="0">
                <a:latin typeface="Calisto MT"/>
                <a:cs typeface="Calisto MT"/>
              </a:rPr>
              <a:t>science,	biophysics, </a:t>
            </a:r>
            <a:r>
              <a:rPr sz="2000" dirty="0">
                <a:latin typeface="Calisto MT"/>
                <a:cs typeface="Calisto MT"/>
              </a:rPr>
              <a:t>structural </a:t>
            </a:r>
            <a:r>
              <a:rPr sz="2000" spc="-25" dirty="0">
                <a:latin typeface="Calisto MT"/>
                <a:cs typeface="Calisto MT"/>
              </a:rPr>
              <a:t>biology,</a:t>
            </a:r>
            <a:r>
              <a:rPr sz="2000" spc="10" dirty="0">
                <a:latin typeface="Calisto MT"/>
                <a:cs typeface="Calisto MT"/>
              </a:rPr>
              <a:t> </a:t>
            </a:r>
            <a:r>
              <a:rPr sz="2000" spc="-5" dirty="0">
                <a:latin typeface="Calisto MT"/>
                <a:cs typeface="Calisto MT"/>
              </a:rPr>
              <a:t>engineering).</a:t>
            </a:r>
            <a:endParaRPr sz="2000">
              <a:latin typeface="Calisto MT"/>
              <a:cs typeface="Calisto MT"/>
            </a:endParaRPr>
          </a:p>
          <a:p>
            <a:pPr marL="755650" marR="188595" lvl="1" indent="-285750">
              <a:lnSpc>
                <a:spcPct val="100000"/>
              </a:lnSpc>
              <a:spcBef>
                <a:spcPts val="885"/>
              </a:spcBef>
              <a:buClr>
                <a:srgbClr val="353535"/>
              </a:buClr>
              <a:buFont typeface="Arial"/>
              <a:buChar char="➢"/>
              <a:tabLst>
                <a:tab pos="755650" algn="l"/>
              </a:tabLst>
            </a:pPr>
            <a:r>
              <a:rPr sz="2000" i="1" spc="-5" dirty="0">
                <a:latin typeface="Calisto MT"/>
                <a:cs typeface="Calisto MT"/>
              </a:rPr>
              <a:t>Caution! Math </a:t>
            </a:r>
            <a:r>
              <a:rPr sz="2000" i="1" dirty="0">
                <a:latin typeface="Calisto MT"/>
                <a:cs typeface="Calisto MT"/>
              </a:rPr>
              <a:t>21 </a:t>
            </a:r>
            <a:r>
              <a:rPr sz="2000" i="1" spc="-5" dirty="0">
                <a:latin typeface="Calisto MT"/>
                <a:cs typeface="Calisto MT"/>
              </a:rPr>
              <a:t>is </a:t>
            </a:r>
            <a:r>
              <a:rPr sz="2000" i="1" u="sng" spc="-30" dirty="0">
                <a:uFill>
                  <a:solidFill>
                    <a:srgbClr val="000000"/>
                  </a:solidFill>
                </a:uFill>
                <a:latin typeface="Calisto MT"/>
                <a:cs typeface="Calisto MT"/>
              </a:rPr>
              <a:t>NOT</a:t>
            </a:r>
            <a:r>
              <a:rPr sz="2000" i="1" spc="-30" dirty="0">
                <a:latin typeface="Calisto MT"/>
                <a:cs typeface="Calisto MT"/>
              </a:rPr>
              <a:t> </a:t>
            </a:r>
            <a:r>
              <a:rPr sz="2000" i="1" dirty="0">
                <a:latin typeface="Calisto MT"/>
                <a:cs typeface="Calisto MT"/>
              </a:rPr>
              <a:t>a </a:t>
            </a:r>
            <a:r>
              <a:rPr sz="2000" i="1" spc="-15" dirty="0">
                <a:latin typeface="Calisto MT"/>
                <a:cs typeface="Calisto MT"/>
              </a:rPr>
              <a:t>good </a:t>
            </a:r>
            <a:r>
              <a:rPr sz="2000" i="1" spc="-5" dirty="0">
                <a:latin typeface="Calisto MT"/>
                <a:cs typeface="Calisto MT"/>
              </a:rPr>
              <a:t>alternative for most students if </a:t>
            </a:r>
            <a:r>
              <a:rPr sz="2000" i="1" spc="-85" dirty="0">
                <a:latin typeface="Calisto MT"/>
                <a:cs typeface="Calisto MT"/>
              </a:rPr>
              <a:t>Math  </a:t>
            </a:r>
            <a:r>
              <a:rPr sz="2000" i="1" dirty="0">
                <a:latin typeface="Calisto MT"/>
                <a:cs typeface="Calisto MT"/>
              </a:rPr>
              <a:t>17 </a:t>
            </a:r>
            <a:r>
              <a:rPr sz="2000" i="1" spc="-5" dirty="0">
                <a:latin typeface="Calisto MT"/>
                <a:cs typeface="Calisto MT"/>
              </a:rPr>
              <a:t>is</a:t>
            </a:r>
            <a:r>
              <a:rPr sz="2000" i="1" spc="-15" dirty="0">
                <a:latin typeface="Calisto MT"/>
                <a:cs typeface="Calisto MT"/>
              </a:rPr>
              <a:t> </a:t>
            </a:r>
            <a:r>
              <a:rPr sz="2000" i="1" spc="-5" dirty="0">
                <a:latin typeface="Calisto MT"/>
                <a:cs typeface="Calisto MT"/>
              </a:rPr>
              <a:t>full.</a:t>
            </a:r>
            <a:endParaRPr sz="2000">
              <a:latin typeface="Calisto MT"/>
              <a:cs typeface="Calisto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6300" y="1562099"/>
            <a:ext cx="7924800" cy="5067300"/>
          </a:xfrm>
          <a:custGeom>
            <a:avLst/>
            <a:gdLst/>
            <a:ahLst/>
            <a:cxnLst/>
            <a:rect l="l" t="t" r="r" b="b"/>
            <a:pathLst>
              <a:path w="7924800" h="5067300">
                <a:moveTo>
                  <a:pt x="0" y="5067300"/>
                </a:moveTo>
                <a:lnTo>
                  <a:pt x="7924800" y="5067300"/>
                </a:lnTo>
                <a:lnTo>
                  <a:pt x="7924800" y="0"/>
                </a:lnTo>
                <a:lnTo>
                  <a:pt x="0" y="0"/>
                </a:lnTo>
                <a:lnTo>
                  <a:pt x="0" y="50673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55039" y="1450339"/>
            <a:ext cx="7607934" cy="4850765"/>
          </a:xfrm>
          <a:prstGeom prst="rect">
            <a:avLst/>
          </a:prstGeom>
        </p:spPr>
        <p:txBody>
          <a:bodyPr vert="horz" wrap="square" lIns="0" tIns="143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2400" b="1" spc="-5" dirty="0">
                <a:latin typeface="Calisto MT"/>
                <a:cs typeface="Calisto MT"/>
              </a:rPr>
              <a:t>SUGGESTED STEM COURSES </a:t>
            </a:r>
            <a:r>
              <a:rPr sz="2400" b="1" dirty="0">
                <a:latin typeface="Calisto MT"/>
                <a:cs typeface="Calisto MT"/>
              </a:rPr>
              <a:t>BY</a:t>
            </a:r>
            <a:r>
              <a:rPr sz="2400" b="1" spc="5" dirty="0">
                <a:latin typeface="Calisto MT"/>
                <a:cs typeface="Calisto MT"/>
              </a:rPr>
              <a:t> </a:t>
            </a:r>
            <a:r>
              <a:rPr sz="2400" b="1" spc="-5" dirty="0">
                <a:latin typeface="Calisto MT"/>
                <a:cs typeface="Calisto MT"/>
              </a:rPr>
              <a:t>MAJOR.</a:t>
            </a:r>
            <a:endParaRPr sz="2400">
              <a:latin typeface="Calisto MT"/>
              <a:cs typeface="Calisto MT"/>
            </a:endParaRPr>
          </a:p>
          <a:p>
            <a:pPr marL="755650" indent="-285750">
              <a:lnSpc>
                <a:spcPct val="100000"/>
              </a:lnSpc>
              <a:spcBef>
                <a:spcPts val="1035"/>
              </a:spcBef>
              <a:buClr>
                <a:srgbClr val="353535"/>
              </a:buClr>
              <a:buFont typeface="Arial"/>
              <a:buChar char="➢"/>
              <a:tabLst>
                <a:tab pos="755650" algn="l"/>
              </a:tabLst>
            </a:pPr>
            <a:r>
              <a:rPr sz="2400" dirty="0">
                <a:latin typeface="Calisto MT"/>
                <a:cs typeface="Calisto MT"/>
              </a:rPr>
              <a:t>Students in </a:t>
            </a:r>
            <a:r>
              <a:rPr sz="2400" b="1" spc="-30" dirty="0">
                <a:latin typeface="Calisto MT"/>
                <a:cs typeface="Calisto MT"/>
              </a:rPr>
              <a:t>BMB, </a:t>
            </a:r>
            <a:r>
              <a:rPr sz="2400" b="1" dirty="0">
                <a:latin typeface="Calisto MT"/>
                <a:cs typeface="Calisto MT"/>
              </a:rPr>
              <a:t>CBI, </a:t>
            </a:r>
            <a:r>
              <a:rPr sz="2400" b="1" spc="-30" dirty="0">
                <a:latin typeface="Calisto MT"/>
                <a:cs typeface="Calisto MT"/>
              </a:rPr>
              <a:t>GGN, </a:t>
            </a:r>
            <a:r>
              <a:rPr sz="2400" b="1" dirty="0">
                <a:latin typeface="Calisto MT"/>
                <a:cs typeface="Calisto MT"/>
              </a:rPr>
              <a:t>NPM &amp; </a:t>
            </a:r>
            <a:r>
              <a:rPr sz="2400" b="1" spc="-5" dirty="0">
                <a:latin typeface="Calisto MT"/>
                <a:cs typeface="Calisto MT"/>
              </a:rPr>
              <a:t>ULS</a:t>
            </a:r>
            <a:r>
              <a:rPr sz="2400" b="1" dirty="0">
                <a:latin typeface="Calisto MT"/>
                <a:cs typeface="Calisto MT"/>
              </a:rPr>
              <a:t> </a:t>
            </a:r>
            <a:r>
              <a:rPr sz="2400" spc="-60" dirty="0">
                <a:latin typeface="Calisto MT"/>
                <a:cs typeface="Calisto MT"/>
              </a:rPr>
              <a:t>majors:</a:t>
            </a:r>
            <a:endParaRPr sz="2400">
              <a:latin typeface="Calisto MT"/>
              <a:cs typeface="Calisto MT"/>
            </a:endParaRPr>
          </a:p>
          <a:p>
            <a:pPr marL="1155065" marR="36195" indent="-228600" algn="just">
              <a:lnSpc>
                <a:spcPct val="99400"/>
              </a:lnSpc>
              <a:spcBef>
                <a:spcPts val="1020"/>
              </a:spcBef>
            </a:pPr>
            <a:r>
              <a:rPr sz="1800" spc="21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1800" spc="210" dirty="0">
                <a:latin typeface="Calisto MT"/>
                <a:cs typeface="Calisto MT"/>
              </a:rPr>
              <a:t>Take 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Calisto MT"/>
                <a:cs typeface="Calisto MT"/>
              </a:rPr>
              <a:t>Mathematics</a:t>
            </a:r>
            <a:r>
              <a:rPr sz="1800" spc="-5" dirty="0">
                <a:latin typeface="Calisto MT"/>
                <a:cs typeface="Calisto MT"/>
              </a:rPr>
              <a:t> and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sto MT"/>
                <a:cs typeface="Calisto MT"/>
              </a:rPr>
              <a:t>Chemistry</a:t>
            </a:r>
            <a:r>
              <a:rPr sz="1800" dirty="0">
                <a:latin typeface="Calisto MT"/>
                <a:cs typeface="Calisto MT"/>
              </a:rPr>
              <a:t> </a:t>
            </a:r>
            <a:r>
              <a:rPr sz="1800" spc="-5" dirty="0">
                <a:latin typeface="Calisto MT"/>
                <a:cs typeface="Calisto MT"/>
              </a:rPr>
              <a:t>in </a:t>
            </a:r>
            <a:r>
              <a:rPr sz="1800" spc="-10" dirty="0">
                <a:latin typeface="Calisto MT"/>
                <a:cs typeface="Calisto MT"/>
              </a:rPr>
              <a:t>their </a:t>
            </a:r>
            <a:r>
              <a:rPr sz="1800" spc="-15" dirty="0">
                <a:latin typeface="Calisto MT"/>
                <a:cs typeface="Calisto MT"/>
              </a:rPr>
              <a:t>your quarter, </a:t>
            </a:r>
            <a:r>
              <a:rPr sz="1800" spc="-5" dirty="0">
                <a:latin typeface="Calisto MT"/>
                <a:cs typeface="Calisto MT"/>
              </a:rPr>
              <a:t>and add </a:t>
            </a:r>
            <a:r>
              <a:rPr sz="1800" dirty="0">
                <a:latin typeface="Calisto MT"/>
                <a:cs typeface="Calisto MT"/>
              </a:rPr>
              <a:t>a  </a:t>
            </a:r>
            <a:r>
              <a:rPr sz="1800" spc="-5" dirty="0">
                <a:latin typeface="Calisto MT"/>
                <a:cs typeface="Calisto MT"/>
              </a:rPr>
              <a:t>3</a:t>
            </a:r>
            <a:r>
              <a:rPr sz="1800" spc="-7" baseline="23148" dirty="0">
                <a:latin typeface="Calisto MT"/>
                <a:cs typeface="Calisto MT"/>
              </a:rPr>
              <a:t>rd </a:t>
            </a:r>
            <a:r>
              <a:rPr sz="1800" spc="-5" dirty="0">
                <a:latin typeface="Calisto MT"/>
                <a:cs typeface="Calisto MT"/>
              </a:rPr>
              <a:t>science class (add </a:t>
            </a:r>
            <a:r>
              <a:rPr sz="1800" dirty="0">
                <a:latin typeface="Calisto MT"/>
                <a:cs typeface="Calisto MT"/>
              </a:rPr>
              <a:t>Biology </a:t>
            </a:r>
            <a:r>
              <a:rPr sz="1800" spc="-5" dirty="0">
                <a:latin typeface="Calisto MT"/>
                <a:cs typeface="Calisto MT"/>
              </a:rPr>
              <a:t>2) by </a:t>
            </a:r>
            <a:r>
              <a:rPr sz="1800" spc="-10" dirty="0">
                <a:latin typeface="Calisto MT"/>
                <a:cs typeface="Calisto MT"/>
              </a:rPr>
              <a:t>the </a:t>
            </a:r>
            <a:r>
              <a:rPr sz="1800" spc="-5" dirty="0">
                <a:latin typeface="Calisto MT"/>
                <a:cs typeface="Calisto MT"/>
              </a:rPr>
              <a:t>end of </a:t>
            </a:r>
            <a:r>
              <a:rPr sz="1800" spc="-10" dirty="0">
                <a:latin typeface="Calisto MT"/>
                <a:cs typeface="Calisto MT"/>
              </a:rPr>
              <a:t>the </a:t>
            </a:r>
            <a:r>
              <a:rPr sz="1800" spc="-5" dirty="0">
                <a:latin typeface="Calisto MT"/>
                <a:cs typeface="Calisto MT"/>
              </a:rPr>
              <a:t>first </a:t>
            </a:r>
            <a:r>
              <a:rPr sz="1800" spc="-15" dirty="0">
                <a:latin typeface="Calisto MT"/>
                <a:cs typeface="Calisto MT"/>
              </a:rPr>
              <a:t>year </a:t>
            </a:r>
            <a:r>
              <a:rPr sz="1800" spc="-10" dirty="0">
                <a:latin typeface="Calisto MT"/>
                <a:cs typeface="Calisto MT"/>
              </a:rPr>
              <a:t>(winter  </a:t>
            </a:r>
            <a:r>
              <a:rPr sz="1800" spc="-5" dirty="0">
                <a:latin typeface="Calisto MT"/>
                <a:cs typeface="Calisto MT"/>
              </a:rPr>
              <a:t>or spring). </a:t>
            </a:r>
            <a:r>
              <a:rPr sz="1800" dirty="0">
                <a:latin typeface="Calisto MT"/>
                <a:cs typeface="Calisto MT"/>
              </a:rPr>
              <a:t>Start </a:t>
            </a:r>
            <a:r>
              <a:rPr sz="1800" spc="-15" dirty="0">
                <a:latin typeface="Calisto MT"/>
                <a:cs typeface="Calisto MT"/>
              </a:rPr>
              <a:t>Physics </a:t>
            </a:r>
            <a:r>
              <a:rPr sz="1800" spc="-5" dirty="0">
                <a:latin typeface="Calisto MT"/>
                <a:cs typeface="Calisto MT"/>
              </a:rPr>
              <a:t>in Sophomore</a:t>
            </a:r>
            <a:r>
              <a:rPr sz="1800" spc="5" dirty="0">
                <a:latin typeface="Calisto MT"/>
                <a:cs typeface="Calisto MT"/>
              </a:rPr>
              <a:t> </a:t>
            </a:r>
            <a:r>
              <a:rPr sz="1800" spc="-40" dirty="0">
                <a:latin typeface="Calisto MT"/>
                <a:cs typeface="Calisto MT"/>
              </a:rPr>
              <a:t>year.</a:t>
            </a:r>
            <a:endParaRPr sz="1800">
              <a:latin typeface="Calisto MT"/>
              <a:cs typeface="Calisto MT"/>
            </a:endParaRPr>
          </a:p>
          <a:p>
            <a:pPr marL="755650" indent="-285750">
              <a:lnSpc>
                <a:spcPct val="100000"/>
              </a:lnSpc>
              <a:spcBef>
                <a:spcPts val="960"/>
              </a:spcBef>
              <a:buClr>
                <a:srgbClr val="353535"/>
              </a:buClr>
              <a:buFont typeface="Arial"/>
              <a:buChar char="➢"/>
              <a:tabLst>
                <a:tab pos="755650" algn="l"/>
              </a:tabLst>
            </a:pPr>
            <a:r>
              <a:rPr sz="2400" dirty="0">
                <a:latin typeface="Calisto MT"/>
                <a:cs typeface="Calisto MT"/>
              </a:rPr>
              <a:t>Students in </a:t>
            </a:r>
            <a:r>
              <a:rPr sz="2400" b="1" spc="-30" dirty="0">
                <a:latin typeface="Calisto MT"/>
                <a:cs typeface="Calisto MT"/>
              </a:rPr>
              <a:t>BIS, EEB, MCS, </a:t>
            </a:r>
            <a:r>
              <a:rPr sz="2400" b="1" spc="-15" dirty="0">
                <a:latin typeface="Calisto MT"/>
                <a:cs typeface="Calisto MT"/>
              </a:rPr>
              <a:t>MIC, </a:t>
            </a:r>
            <a:r>
              <a:rPr sz="2400" b="1" dirty="0">
                <a:latin typeface="Calisto MT"/>
                <a:cs typeface="Calisto MT"/>
              </a:rPr>
              <a:t>&amp; </a:t>
            </a:r>
            <a:r>
              <a:rPr sz="2400" b="1" spc="-5" dirty="0">
                <a:latin typeface="Calisto MT"/>
                <a:cs typeface="Calisto MT"/>
              </a:rPr>
              <a:t>PLB</a:t>
            </a:r>
            <a:r>
              <a:rPr sz="2400" b="1" spc="35" dirty="0">
                <a:latin typeface="Calisto MT"/>
                <a:cs typeface="Calisto MT"/>
              </a:rPr>
              <a:t> </a:t>
            </a:r>
            <a:r>
              <a:rPr sz="2400" spc="-5" dirty="0">
                <a:latin typeface="Calisto MT"/>
                <a:cs typeface="Calisto MT"/>
              </a:rPr>
              <a:t>majors:</a:t>
            </a:r>
            <a:endParaRPr sz="2400">
              <a:latin typeface="Calisto MT"/>
              <a:cs typeface="Calisto MT"/>
            </a:endParaRPr>
          </a:p>
          <a:p>
            <a:pPr marL="1155065" marR="323850" indent="-228600" algn="just">
              <a:lnSpc>
                <a:spcPct val="99400"/>
              </a:lnSpc>
              <a:spcBef>
                <a:spcPts val="1115"/>
              </a:spcBef>
            </a:pPr>
            <a:r>
              <a:rPr sz="1800" spc="21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1800" spc="210" dirty="0">
                <a:latin typeface="Calisto MT"/>
                <a:cs typeface="Calisto MT"/>
              </a:rPr>
              <a:t>Take 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Calisto MT"/>
                <a:cs typeface="Calisto MT"/>
              </a:rPr>
              <a:t>Biology</a:t>
            </a:r>
            <a:r>
              <a:rPr sz="1800" spc="-5" dirty="0">
                <a:latin typeface="Calisto MT"/>
                <a:cs typeface="Calisto MT"/>
              </a:rPr>
              <a:t> and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sto MT"/>
                <a:cs typeface="Calisto MT"/>
              </a:rPr>
              <a:t>Chemistry</a:t>
            </a:r>
            <a:r>
              <a:rPr sz="1800" dirty="0">
                <a:latin typeface="Calisto MT"/>
                <a:cs typeface="Calisto MT"/>
              </a:rPr>
              <a:t> </a:t>
            </a:r>
            <a:r>
              <a:rPr sz="1800" spc="-5" dirty="0">
                <a:latin typeface="Calisto MT"/>
                <a:cs typeface="Calisto MT"/>
              </a:rPr>
              <a:t>in </a:t>
            </a:r>
            <a:r>
              <a:rPr sz="1800" spc="-15" dirty="0">
                <a:latin typeface="Calisto MT"/>
                <a:cs typeface="Calisto MT"/>
              </a:rPr>
              <a:t>your </a:t>
            </a:r>
            <a:r>
              <a:rPr sz="1800" spc="-5" dirty="0">
                <a:latin typeface="Calisto MT"/>
                <a:cs typeface="Calisto MT"/>
              </a:rPr>
              <a:t>first </a:t>
            </a:r>
            <a:r>
              <a:rPr sz="1800" spc="-15" dirty="0">
                <a:latin typeface="Calisto MT"/>
                <a:cs typeface="Calisto MT"/>
              </a:rPr>
              <a:t>quarter, </a:t>
            </a:r>
            <a:r>
              <a:rPr sz="1800" spc="-5" dirty="0">
                <a:latin typeface="Calisto MT"/>
                <a:cs typeface="Calisto MT"/>
              </a:rPr>
              <a:t>and add </a:t>
            </a:r>
            <a:r>
              <a:rPr sz="1800" dirty="0">
                <a:latin typeface="Calisto MT"/>
                <a:cs typeface="Calisto MT"/>
              </a:rPr>
              <a:t>a </a:t>
            </a:r>
            <a:r>
              <a:rPr sz="1800" spc="-5" dirty="0">
                <a:latin typeface="Calisto MT"/>
                <a:cs typeface="Calisto MT"/>
              </a:rPr>
              <a:t>3</a:t>
            </a:r>
            <a:r>
              <a:rPr sz="1800" spc="-7" baseline="23148" dirty="0">
                <a:latin typeface="Calisto MT"/>
                <a:cs typeface="Calisto MT"/>
              </a:rPr>
              <a:t>rd  </a:t>
            </a:r>
            <a:r>
              <a:rPr sz="1800" spc="-5" dirty="0">
                <a:latin typeface="Calisto MT"/>
                <a:cs typeface="Calisto MT"/>
              </a:rPr>
              <a:t>science class (Math) by </a:t>
            </a:r>
            <a:r>
              <a:rPr sz="1800" spc="-10" dirty="0">
                <a:latin typeface="Calisto MT"/>
                <a:cs typeface="Calisto MT"/>
              </a:rPr>
              <a:t>the </a:t>
            </a:r>
            <a:r>
              <a:rPr sz="1800" spc="-5" dirty="0">
                <a:latin typeface="Calisto MT"/>
                <a:cs typeface="Calisto MT"/>
              </a:rPr>
              <a:t>end of </a:t>
            </a:r>
            <a:r>
              <a:rPr sz="1800" spc="-10" dirty="0">
                <a:latin typeface="Calisto MT"/>
                <a:cs typeface="Calisto MT"/>
              </a:rPr>
              <a:t>the </a:t>
            </a:r>
            <a:r>
              <a:rPr sz="1800" spc="-5" dirty="0">
                <a:latin typeface="Calisto MT"/>
                <a:cs typeface="Calisto MT"/>
              </a:rPr>
              <a:t>first </a:t>
            </a:r>
            <a:r>
              <a:rPr sz="1800" spc="-40" dirty="0">
                <a:latin typeface="Calisto MT"/>
                <a:cs typeface="Calisto MT"/>
              </a:rPr>
              <a:t>year. </a:t>
            </a:r>
            <a:r>
              <a:rPr sz="1800" dirty="0">
                <a:latin typeface="Calisto MT"/>
                <a:cs typeface="Calisto MT"/>
              </a:rPr>
              <a:t>Start </a:t>
            </a:r>
            <a:r>
              <a:rPr sz="1800" spc="-15" dirty="0">
                <a:latin typeface="Calisto MT"/>
                <a:cs typeface="Calisto MT"/>
              </a:rPr>
              <a:t>Physics </a:t>
            </a:r>
            <a:r>
              <a:rPr sz="1800" spc="-5" dirty="0">
                <a:latin typeface="Calisto MT"/>
                <a:cs typeface="Calisto MT"/>
              </a:rPr>
              <a:t>in  Sophomore </a:t>
            </a:r>
            <a:r>
              <a:rPr sz="1800" spc="-40" dirty="0">
                <a:latin typeface="Calisto MT"/>
                <a:cs typeface="Calisto MT"/>
              </a:rPr>
              <a:t>year.</a:t>
            </a:r>
            <a:endParaRPr sz="1800">
              <a:latin typeface="Calisto MT"/>
              <a:cs typeface="Calisto MT"/>
            </a:endParaRPr>
          </a:p>
          <a:p>
            <a:pPr marL="755650" indent="-285750">
              <a:lnSpc>
                <a:spcPct val="100000"/>
              </a:lnSpc>
              <a:spcBef>
                <a:spcPts val="960"/>
              </a:spcBef>
              <a:buClr>
                <a:srgbClr val="353535"/>
              </a:buClr>
              <a:buFont typeface="Arial"/>
              <a:buChar char="➢"/>
              <a:tabLst>
                <a:tab pos="755650" algn="l"/>
              </a:tabLst>
            </a:pPr>
            <a:r>
              <a:rPr sz="2400" spc="-5" dirty="0">
                <a:latin typeface="Calisto MT"/>
                <a:cs typeface="Calisto MT"/>
              </a:rPr>
              <a:t>Another option </a:t>
            </a:r>
            <a:r>
              <a:rPr sz="2400" dirty="0">
                <a:latin typeface="Calisto MT"/>
                <a:cs typeface="Calisto MT"/>
              </a:rPr>
              <a:t>for </a:t>
            </a:r>
            <a:r>
              <a:rPr sz="2400" spc="-5" dirty="0">
                <a:latin typeface="Calisto MT"/>
                <a:cs typeface="Calisto MT"/>
              </a:rPr>
              <a:t>any CBS</a:t>
            </a:r>
            <a:r>
              <a:rPr sz="2400" spc="-10" dirty="0">
                <a:latin typeface="Calisto MT"/>
                <a:cs typeface="Calisto MT"/>
              </a:rPr>
              <a:t> </a:t>
            </a:r>
            <a:r>
              <a:rPr sz="2400" spc="-5" dirty="0">
                <a:latin typeface="Calisto MT"/>
                <a:cs typeface="Calisto MT"/>
              </a:rPr>
              <a:t>major:</a:t>
            </a:r>
            <a:endParaRPr sz="2400">
              <a:latin typeface="Calisto MT"/>
              <a:cs typeface="Calisto MT"/>
            </a:endParaRPr>
          </a:p>
          <a:p>
            <a:pPr marL="1155065" marR="88900" indent="-228600" algn="just">
              <a:lnSpc>
                <a:spcPct val="99400"/>
              </a:lnSpc>
              <a:spcBef>
                <a:spcPts val="1019"/>
              </a:spcBef>
            </a:pPr>
            <a:r>
              <a:rPr sz="1800" spc="21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1800" spc="210" dirty="0">
                <a:latin typeface="Calisto MT"/>
                <a:cs typeface="Calisto MT"/>
              </a:rPr>
              <a:t>Take 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Calisto MT"/>
                <a:cs typeface="Calisto MT"/>
              </a:rPr>
              <a:t>Mathematics</a:t>
            </a:r>
            <a:r>
              <a:rPr sz="1800" spc="-5" dirty="0">
                <a:latin typeface="Calisto MT"/>
                <a:cs typeface="Calisto MT"/>
              </a:rPr>
              <a:t> and 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Calisto MT"/>
                <a:cs typeface="Calisto MT"/>
              </a:rPr>
              <a:t>Biology</a:t>
            </a:r>
            <a:r>
              <a:rPr sz="1800" spc="-5" dirty="0">
                <a:latin typeface="Calisto MT"/>
                <a:cs typeface="Calisto MT"/>
              </a:rPr>
              <a:t> in </a:t>
            </a:r>
            <a:r>
              <a:rPr sz="1800" spc="-15" dirty="0">
                <a:latin typeface="Calisto MT"/>
                <a:cs typeface="Calisto MT"/>
              </a:rPr>
              <a:t>your </a:t>
            </a:r>
            <a:r>
              <a:rPr sz="1800" spc="-5" dirty="0">
                <a:latin typeface="Calisto MT"/>
                <a:cs typeface="Calisto MT"/>
              </a:rPr>
              <a:t>first </a:t>
            </a:r>
            <a:r>
              <a:rPr sz="1800" spc="-15" dirty="0">
                <a:latin typeface="Calisto MT"/>
                <a:cs typeface="Calisto MT"/>
              </a:rPr>
              <a:t>quarter, </a:t>
            </a:r>
            <a:r>
              <a:rPr sz="1800" spc="-5" dirty="0">
                <a:latin typeface="Calisto MT"/>
                <a:cs typeface="Calisto MT"/>
              </a:rPr>
              <a:t>and add </a:t>
            </a:r>
            <a:r>
              <a:rPr sz="1800" dirty="0">
                <a:latin typeface="Calisto MT"/>
                <a:cs typeface="Calisto MT"/>
              </a:rPr>
              <a:t>a </a:t>
            </a:r>
            <a:r>
              <a:rPr sz="1800" spc="-5" dirty="0">
                <a:latin typeface="Calisto MT"/>
                <a:cs typeface="Calisto MT"/>
              </a:rPr>
              <a:t>3</a:t>
            </a:r>
            <a:r>
              <a:rPr sz="1800" spc="-7" baseline="23148" dirty="0">
                <a:latin typeface="Calisto MT"/>
                <a:cs typeface="Calisto MT"/>
              </a:rPr>
              <a:t>rd  </a:t>
            </a:r>
            <a:r>
              <a:rPr sz="1800" spc="-5" dirty="0">
                <a:latin typeface="Calisto MT"/>
                <a:cs typeface="Calisto MT"/>
              </a:rPr>
              <a:t>science class (add </a:t>
            </a:r>
            <a:r>
              <a:rPr sz="1800" dirty="0">
                <a:latin typeface="Calisto MT"/>
                <a:cs typeface="Calisto MT"/>
              </a:rPr>
              <a:t>Chemistry </a:t>
            </a:r>
            <a:r>
              <a:rPr sz="1800" spc="-5" dirty="0">
                <a:latin typeface="Calisto MT"/>
                <a:cs typeface="Calisto MT"/>
              </a:rPr>
              <a:t>2) by </a:t>
            </a:r>
            <a:r>
              <a:rPr sz="1800" spc="-10" dirty="0">
                <a:latin typeface="Calisto MT"/>
                <a:cs typeface="Calisto MT"/>
              </a:rPr>
              <a:t>the </a:t>
            </a:r>
            <a:r>
              <a:rPr sz="1800" spc="-5" dirty="0">
                <a:latin typeface="Calisto MT"/>
                <a:cs typeface="Calisto MT"/>
              </a:rPr>
              <a:t>end of </a:t>
            </a:r>
            <a:r>
              <a:rPr sz="1800" spc="-10" dirty="0">
                <a:latin typeface="Calisto MT"/>
                <a:cs typeface="Calisto MT"/>
              </a:rPr>
              <a:t>the </a:t>
            </a:r>
            <a:r>
              <a:rPr sz="1800" spc="-5" dirty="0">
                <a:latin typeface="Calisto MT"/>
                <a:cs typeface="Calisto MT"/>
              </a:rPr>
              <a:t>first </a:t>
            </a:r>
            <a:r>
              <a:rPr sz="1800" spc="-15" dirty="0">
                <a:latin typeface="Calisto MT"/>
                <a:cs typeface="Calisto MT"/>
              </a:rPr>
              <a:t>year </a:t>
            </a:r>
            <a:r>
              <a:rPr sz="1800" spc="-10" dirty="0">
                <a:latin typeface="Calisto MT"/>
                <a:cs typeface="Calisto MT"/>
              </a:rPr>
              <a:t>(winter  </a:t>
            </a:r>
            <a:r>
              <a:rPr sz="1800" spc="-5" dirty="0">
                <a:latin typeface="Calisto MT"/>
                <a:cs typeface="Calisto MT"/>
              </a:rPr>
              <a:t>or spring). </a:t>
            </a:r>
            <a:r>
              <a:rPr sz="1800" dirty="0">
                <a:latin typeface="Calisto MT"/>
                <a:cs typeface="Calisto MT"/>
              </a:rPr>
              <a:t>Start </a:t>
            </a:r>
            <a:r>
              <a:rPr sz="1800" spc="-15" dirty="0">
                <a:latin typeface="Calisto MT"/>
                <a:cs typeface="Calisto MT"/>
              </a:rPr>
              <a:t>Physics </a:t>
            </a:r>
            <a:r>
              <a:rPr sz="1800" spc="-5" dirty="0">
                <a:latin typeface="Calisto MT"/>
                <a:cs typeface="Calisto MT"/>
              </a:rPr>
              <a:t>in </a:t>
            </a:r>
            <a:r>
              <a:rPr sz="1800" spc="-15" dirty="0">
                <a:latin typeface="Calisto MT"/>
                <a:cs typeface="Calisto MT"/>
              </a:rPr>
              <a:t>your </a:t>
            </a:r>
            <a:r>
              <a:rPr sz="1800" spc="-5" dirty="0">
                <a:latin typeface="Calisto MT"/>
                <a:cs typeface="Calisto MT"/>
              </a:rPr>
              <a:t>sophomore</a:t>
            </a:r>
            <a:r>
              <a:rPr sz="1800" spc="10" dirty="0">
                <a:latin typeface="Calisto MT"/>
                <a:cs typeface="Calisto MT"/>
              </a:rPr>
              <a:t> </a:t>
            </a:r>
            <a:r>
              <a:rPr sz="1800" spc="-40" dirty="0">
                <a:latin typeface="Calisto MT"/>
                <a:cs typeface="Calisto MT"/>
              </a:rPr>
              <a:t>year.</a:t>
            </a:r>
            <a:endParaRPr sz="1800">
              <a:latin typeface="Calisto MT"/>
              <a:cs typeface="Calisto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7113" rIns="0" bIns="0" rtlCol="0">
            <a:spAutoFit/>
          </a:bodyPr>
          <a:lstStyle/>
          <a:p>
            <a:pPr marL="364490" marR="5080" indent="27305">
              <a:lnSpc>
                <a:spcPct val="78200"/>
              </a:lnSpc>
              <a:spcBef>
                <a:spcPts val="990"/>
              </a:spcBef>
            </a:pPr>
            <a:r>
              <a:rPr spc="-55" dirty="0"/>
              <a:t>Lower </a:t>
            </a:r>
            <a:r>
              <a:rPr spc="-15" dirty="0"/>
              <a:t>division </a:t>
            </a:r>
            <a:r>
              <a:rPr spc="0" dirty="0"/>
              <a:t>curriculum </a:t>
            </a:r>
            <a:r>
              <a:rPr spc="-5" dirty="0"/>
              <a:t>notes:  </a:t>
            </a:r>
            <a:r>
              <a:rPr dirty="0"/>
              <a:t>What </a:t>
            </a:r>
            <a:r>
              <a:rPr spc="-5" dirty="0"/>
              <a:t>courses should </a:t>
            </a:r>
            <a:r>
              <a:rPr dirty="0"/>
              <a:t>I </a:t>
            </a:r>
            <a:r>
              <a:rPr spc="0" dirty="0"/>
              <a:t>start</a:t>
            </a:r>
            <a:r>
              <a:rPr spc="-40" dirty="0"/>
              <a:t> </a:t>
            </a:r>
            <a:r>
              <a:rPr spc="-5" dirty="0"/>
              <a:t>with?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3768" y="399795"/>
            <a:ext cx="7587615" cy="105283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indent="634365">
              <a:lnSpc>
                <a:spcPts val="4010"/>
              </a:lnSpc>
              <a:spcBef>
                <a:spcPts val="290"/>
              </a:spcBef>
            </a:pPr>
            <a:r>
              <a:rPr spc="-55" dirty="0"/>
              <a:t>Lower </a:t>
            </a:r>
            <a:r>
              <a:rPr spc="-15" dirty="0"/>
              <a:t>division </a:t>
            </a:r>
            <a:r>
              <a:rPr spc="0" dirty="0"/>
              <a:t>curriculum </a:t>
            </a:r>
            <a:r>
              <a:rPr spc="-5" dirty="0"/>
              <a:t>notes:  Which BIS </a:t>
            </a:r>
            <a:r>
              <a:rPr dirty="0"/>
              <a:t>2 </a:t>
            </a:r>
            <a:r>
              <a:rPr spc="-5" dirty="0"/>
              <a:t>course is first in </a:t>
            </a:r>
            <a:r>
              <a:rPr dirty="0"/>
              <a:t>the </a:t>
            </a:r>
            <a:r>
              <a:rPr spc="-5" dirty="0"/>
              <a:t>series?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16939" y="1784603"/>
            <a:ext cx="7632700" cy="4605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50825" indent="-342900">
              <a:lnSpc>
                <a:spcPct val="100000"/>
              </a:lnSpc>
              <a:spcBef>
                <a:spcPts val="100"/>
              </a:spcBef>
              <a:tabLst>
                <a:tab pos="4452620" algn="l"/>
              </a:tabLst>
            </a:pPr>
            <a:r>
              <a:rPr sz="2000" spc="111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000" spc="450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Calisto MT"/>
                <a:cs typeface="Calisto MT"/>
              </a:rPr>
              <a:t>It </a:t>
            </a:r>
            <a:r>
              <a:rPr sz="2000" dirty="0">
                <a:latin typeface="Calisto MT"/>
                <a:cs typeface="Calisto MT"/>
              </a:rPr>
              <a:t>depends on </a:t>
            </a:r>
            <a:r>
              <a:rPr sz="2000" spc="-15" dirty="0">
                <a:latin typeface="Calisto MT"/>
                <a:cs typeface="Calisto MT"/>
              </a:rPr>
              <a:t>you </a:t>
            </a:r>
            <a:r>
              <a:rPr sz="2000" spc="-5" dirty="0">
                <a:latin typeface="Calisto MT"/>
                <a:cs typeface="Calisto MT"/>
              </a:rPr>
              <a:t>and </a:t>
            </a:r>
            <a:r>
              <a:rPr sz="2000" spc="-15" dirty="0">
                <a:latin typeface="Calisto MT"/>
                <a:cs typeface="Calisto MT"/>
              </a:rPr>
              <a:t>your</a:t>
            </a:r>
            <a:r>
              <a:rPr sz="2000" spc="5" dirty="0">
                <a:latin typeface="Calisto MT"/>
                <a:cs typeface="Calisto MT"/>
              </a:rPr>
              <a:t> </a:t>
            </a:r>
            <a:r>
              <a:rPr sz="2000" spc="-10" dirty="0">
                <a:latin typeface="Calisto MT"/>
                <a:cs typeface="Calisto MT"/>
              </a:rPr>
              <a:t>interests.	</a:t>
            </a:r>
            <a:r>
              <a:rPr sz="2000" spc="-5" dirty="0">
                <a:latin typeface="Calisto MT"/>
                <a:cs typeface="Calisto MT"/>
              </a:rPr>
              <a:t>Neither BIS </a:t>
            </a:r>
            <a:r>
              <a:rPr sz="2000" dirty="0">
                <a:latin typeface="Calisto MT"/>
                <a:cs typeface="Calisto MT"/>
              </a:rPr>
              <a:t>2A </a:t>
            </a:r>
            <a:r>
              <a:rPr sz="2000" spc="-5" dirty="0">
                <a:latin typeface="Calisto MT"/>
                <a:cs typeface="Calisto MT"/>
              </a:rPr>
              <a:t>nor BIS </a:t>
            </a:r>
            <a:r>
              <a:rPr sz="2000" dirty="0">
                <a:latin typeface="Calisto MT"/>
                <a:cs typeface="Calisto MT"/>
              </a:rPr>
              <a:t>2B  </a:t>
            </a:r>
            <a:r>
              <a:rPr sz="2000" spc="-5" dirty="0">
                <a:latin typeface="Calisto MT"/>
                <a:cs typeface="Calisto MT"/>
              </a:rPr>
              <a:t>has </a:t>
            </a:r>
            <a:r>
              <a:rPr sz="2000" dirty="0">
                <a:latin typeface="Calisto MT"/>
                <a:cs typeface="Calisto MT"/>
              </a:rPr>
              <a:t>a </a:t>
            </a:r>
            <a:r>
              <a:rPr sz="2000" spc="-15" dirty="0">
                <a:latin typeface="Calisto MT"/>
                <a:cs typeface="Calisto MT"/>
              </a:rPr>
              <a:t>prerequisite.</a:t>
            </a:r>
            <a:endParaRPr sz="2000">
              <a:latin typeface="Calisto MT"/>
              <a:cs typeface="Calisto MT"/>
            </a:endParaRPr>
          </a:p>
          <a:p>
            <a:pPr marL="469900">
              <a:lnSpc>
                <a:spcPct val="100000"/>
              </a:lnSpc>
              <a:spcBef>
                <a:spcPts val="1015"/>
              </a:spcBef>
            </a:pPr>
            <a:r>
              <a:rPr sz="1800" spc="100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1800" spc="229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Calisto MT"/>
                <a:cs typeface="Calisto MT"/>
              </a:rPr>
              <a:t>Starting </a:t>
            </a:r>
            <a:r>
              <a:rPr sz="1800" spc="-10" dirty="0">
                <a:latin typeface="Calisto MT"/>
                <a:cs typeface="Calisto MT"/>
              </a:rPr>
              <a:t>with </a:t>
            </a:r>
            <a:r>
              <a:rPr sz="1800" spc="-5" dirty="0">
                <a:latin typeface="Calisto MT"/>
                <a:cs typeface="Calisto MT"/>
              </a:rPr>
              <a:t>BIS 2B </a:t>
            </a:r>
            <a:r>
              <a:rPr sz="1800" spc="-10" dirty="0">
                <a:latin typeface="Calisto MT"/>
                <a:cs typeface="Calisto MT"/>
              </a:rPr>
              <a:t>will </a:t>
            </a:r>
            <a:r>
              <a:rPr sz="1800" spc="-5" dirty="0">
                <a:latin typeface="Calisto MT"/>
                <a:cs typeface="Calisto MT"/>
              </a:rPr>
              <a:t>be </a:t>
            </a:r>
            <a:r>
              <a:rPr sz="1800" dirty="0">
                <a:latin typeface="Calisto MT"/>
                <a:cs typeface="Calisto MT"/>
              </a:rPr>
              <a:t>a </a:t>
            </a:r>
            <a:r>
              <a:rPr sz="1800" spc="-5" dirty="0">
                <a:latin typeface="Calisto MT"/>
                <a:cs typeface="Calisto MT"/>
              </a:rPr>
              <a:t>good plan for many </a:t>
            </a:r>
            <a:r>
              <a:rPr sz="1800" spc="-15" dirty="0">
                <a:latin typeface="Calisto MT"/>
                <a:cs typeface="Calisto MT"/>
              </a:rPr>
              <a:t>students.</a:t>
            </a:r>
            <a:endParaRPr sz="1800">
              <a:latin typeface="Calisto MT"/>
              <a:cs typeface="Calisto MT"/>
            </a:endParaRPr>
          </a:p>
          <a:p>
            <a:pPr marL="755015" marR="97790" indent="-285750">
              <a:lnSpc>
                <a:spcPct val="102200"/>
              </a:lnSpc>
              <a:spcBef>
                <a:spcPts val="985"/>
              </a:spcBef>
            </a:pPr>
            <a:r>
              <a:rPr sz="1800" spc="100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1800" spc="-3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1800" spc="-65" dirty="0">
                <a:latin typeface="Calisto MT"/>
                <a:cs typeface="Calisto MT"/>
              </a:rPr>
              <a:t>You </a:t>
            </a:r>
            <a:r>
              <a:rPr sz="1800" spc="-5" dirty="0">
                <a:latin typeface="Calisto MT"/>
                <a:cs typeface="Calisto MT"/>
              </a:rPr>
              <a:t>take </a:t>
            </a:r>
            <a:r>
              <a:rPr sz="1800" dirty="0">
                <a:latin typeface="Calisto MT"/>
                <a:cs typeface="Calisto MT"/>
              </a:rPr>
              <a:t>BIS </a:t>
            </a:r>
            <a:r>
              <a:rPr sz="1800" spc="-35" dirty="0">
                <a:latin typeface="Calisto MT"/>
                <a:cs typeface="Calisto MT"/>
              </a:rPr>
              <a:t>2B, </a:t>
            </a:r>
            <a:r>
              <a:rPr sz="1800" spc="-5" dirty="0">
                <a:latin typeface="Calisto MT"/>
                <a:cs typeface="Calisto MT"/>
              </a:rPr>
              <a:t>then </a:t>
            </a:r>
            <a:r>
              <a:rPr sz="1800" dirty="0">
                <a:latin typeface="Calisto MT"/>
                <a:cs typeface="Calisto MT"/>
              </a:rPr>
              <a:t>BIS </a:t>
            </a:r>
            <a:r>
              <a:rPr sz="1800" spc="-20" dirty="0">
                <a:latin typeface="Calisto MT"/>
                <a:cs typeface="Calisto MT"/>
              </a:rPr>
              <a:t>2C, </a:t>
            </a:r>
            <a:r>
              <a:rPr sz="1800" spc="-5" dirty="0">
                <a:latin typeface="Calisto MT"/>
                <a:cs typeface="Calisto MT"/>
              </a:rPr>
              <a:t>and finish with </a:t>
            </a:r>
            <a:r>
              <a:rPr sz="1800" dirty="0">
                <a:latin typeface="Calisto MT"/>
                <a:cs typeface="Calisto MT"/>
              </a:rPr>
              <a:t>BIS </a:t>
            </a:r>
            <a:r>
              <a:rPr sz="1800" spc="-5" dirty="0">
                <a:latin typeface="Calisto MT"/>
                <a:cs typeface="Calisto MT"/>
              </a:rPr>
              <a:t>2A </a:t>
            </a:r>
            <a:r>
              <a:rPr sz="1800" dirty="0">
                <a:latin typeface="Calisto MT"/>
                <a:cs typeface="Calisto MT"/>
              </a:rPr>
              <a:t>as a good </a:t>
            </a:r>
            <a:r>
              <a:rPr sz="1800" spc="-10" dirty="0">
                <a:latin typeface="Calisto MT"/>
                <a:cs typeface="Calisto MT"/>
              </a:rPr>
              <a:t>lead-  </a:t>
            </a:r>
            <a:r>
              <a:rPr sz="1800" spc="-5" dirty="0">
                <a:latin typeface="Calisto MT"/>
                <a:cs typeface="Calisto MT"/>
              </a:rPr>
              <a:t>in to BIS </a:t>
            </a:r>
            <a:r>
              <a:rPr sz="1800" spc="-10" dirty="0">
                <a:latin typeface="Calisto MT"/>
                <a:cs typeface="Calisto MT"/>
              </a:rPr>
              <a:t>101.</a:t>
            </a:r>
            <a:endParaRPr sz="1800">
              <a:latin typeface="Calisto MT"/>
              <a:cs typeface="Calisto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111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000" spc="450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Calisto MT"/>
                <a:cs typeface="Calisto MT"/>
              </a:rPr>
              <a:t>Starting </a:t>
            </a:r>
            <a:r>
              <a:rPr sz="2000" spc="-5" dirty="0">
                <a:latin typeface="Calisto MT"/>
                <a:cs typeface="Calisto MT"/>
              </a:rPr>
              <a:t>with BIS </a:t>
            </a:r>
            <a:r>
              <a:rPr sz="2000" dirty="0">
                <a:latin typeface="Calisto MT"/>
                <a:cs typeface="Calisto MT"/>
              </a:rPr>
              <a:t>2A </a:t>
            </a:r>
            <a:r>
              <a:rPr sz="2000" spc="-15" dirty="0">
                <a:latin typeface="Calisto MT"/>
                <a:cs typeface="Calisto MT"/>
              </a:rPr>
              <a:t>only </a:t>
            </a:r>
            <a:r>
              <a:rPr sz="2000" spc="-10" dirty="0">
                <a:latin typeface="Calisto MT"/>
                <a:cs typeface="Calisto MT"/>
              </a:rPr>
              <a:t>works </a:t>
            </a:r>
            <a:r>
              <a:rPr sz="2000" spc="-5" dirty="0">
                <a:latin typeface="Calisto MT"/>
                <a:cs typeface="Calisto MT"/>
              </a:rPr>
              <a:t>for “CHE </a:t>
            </a:r>
            <a:r>
              <a:rPr sz="2000" dirty="0">
                <a:latin typeface="Calisto MT"/>
                <a:cs typeface="Calisto MT"/>
              </a:rPr>
              <a:t>2A </a:t>
            </a:r>
            <a:r>
              <a:rPr sz="2000" spc="-10" dirty="0">
                <a:latin typeface="Calisto MT"/>
                <a:cs typeface="Calisto MT"/>
              </a:rPr>
              <a:t>ready” students.</a:t>
            </a:r>
            <a:endParaRPr sz="2000">
              <a:latin typeface="Calisto MT"/>
              <a:cs typeface="Calisto MT"/>
            </a:endParaRPr>
          </a:p>
          <a:p>
            <a:pPr marL="755015" marR="499745" indent="-285750">
              <a:lnSpc>
                <a:spcPct val="102200"/>
              </a:lnSpc>
              <a:spcBef>
                <a:spcPts val="850"/>
              </a:spcBef>
            </a:pPr>
            <a:r>
              <a:rPr sz="1800" spc="100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1800" spc="22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Calisto MT"/>
                <a:cs typeface="Calisto MT"/>
              </a:rPr>
              <a:t>Students will </a:t>
            </a:r>
            <a:r>
              <a:rPr sz="1800" spc="-5" dirty="0">
                <a:latin typeface="Calisto MT"/>
                <a:cs typeface="Calisto MT"/>
              </a:rPr>
              <a:t>need </a:t>
            </a:r>
            <a:r>
              <a:rPr sz="1800" dirty="0">
                <a:latin typeface="Calisto MT"/>
                <a:cs typeface="Calisto MT"/>
              </a:rPr>
              <a:t>a </a:t>
            </a:r>
            <a:r>
              <a:rPr sz="1800" spc="-5" dirty="0">
                <a:latin typeface="Calisto MT"/>
                <a:cs typeface="Calisto MT"/>
              </a:rPr>
              <a:t>good high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school </a:t>
            </a:r>
            <a:r>
              <a:rPr sz="1800" dirty="0">
                <a:solidFill>
                  <a:srgbClr val="404040"/>
                </a:solidFill>
                <a:latin typeface="Calisto MT"/>
                <a:cs typeface="Calisto MT"/>
              </a:rPr>
              <a:t>chemistry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class to </a:t>
            </a:r>
            <a:r>
              <a:rPr sz="1800" spc="-15" dirty="0">
                <a:solidFill>
                  <a:srgbClr val="404040"/>
                </a:solidFill>
                <a:latin typeface="Calisto MT"/>
                <a:cs typeface="Calisto MT"/>
              </a:rPr>
              <a:t>know </a:t>
            </a:r>
            <a:r>
              <a:rPr sz="1800" spc="-10" dirty="0">
                <a:solidFill>
                  <a:srgbClr val="404040"/>
                </a:solidFill>
                <a:latin typeface="Calisto MT"/>
                <a:cs typeface="Calisto MT"/>
              </a:rPr>
              <a:t>the  </a:t>
            </a:r>
            <a:r>
              <a:rPr sz="1800" dirty="0">
                <a:solidFill>
                  <a:srgbClr val="404040"/>
                </a:solidFill>
                <a:latin typeface="Calisto MT"/>
                <a:cs typeface="Calisto MT"/>
              </a:rPr>
              <a:t>chemistry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required in</a:t>
            </a:r>
            <a:r>
              <a:rPr sz="1800" spc="-10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BIS2A.</a:t>
            </a:r>
            <a:endParaRPr sz="1800">
              <a:latin typeface="Calisto MT"/>
              <a:cs typeface="Calisto MT"/>
            </a:endParaRPr>
          </a:p>
          <a:p>
            <a:pPr marL="755015" marR="5080" indent="-285750">
              <a:lnSpc>
                <a:spcPct val="100600"/>
              </a:lnSpc>
              <a:spcBef>
                <a:spcPts val="925"/>
              </a:spcBef>
            </a:pPr>
            <a:r>
              <a:rPr sz="1800" spc="100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1800" spc="290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Do </a:t>
            </a:r>
            <a:r>
              <a:rPr sz="1800" spc="-20" dirty="0">
                <a:solidFill>
                  <a:srgbClr val="404040"/>
                </a:solidFill>
                <a:latin typeface="Calisto MT"/>
                <a:cs typeface="Calisto MT"/>
              </a:rPr>
              <a:t>you </a:t>
            </a:r>
            <a:r>
              <a:rPr sz="1800" spc="-10" dirty="0">
                <a:solidFill>
                  <a:srgbClr val="404040"/>
                </a:solidFill>
                <a:latin typeface="Calisto MT"/>
                <a:cs typeface="Calisto MT"/>
              </a:rPr>
              <a:t>understand the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difference </a:t>
            </a:r>
            <a:r>
              <a:rPr sz="1800" spc="-10" dirty="0">
                <a:solidFill>
                  <a:srgbClr val="404040"/>
                </a:solidFill>
                <a:latin typeface="Calisto MT"/>
                <a:cs typeface="Calisto MT"/>
              </a:rPr>
              <a:t>between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carbon and </a:t>
            </a:r>
            <a:r>
              <a:rPr sz="1800" spc="-25" dirty="0">
                <a:solidFill>
                  <a:srgbClr val="404040"/>
                </a:solidFill>
                <a:latin typeface="Calisto MT"/>
                <a:cs typeface="Calisto MT"/>
              </a:rPr>
              <a:t>oxygen?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What is  </a:t>
            </a:r>
            <a:r>
              <a:rPr sz="1800" spc="-10" dirty="0">
                <a:solidFill>
                  <a:srgbClr val="404040"/>
                </a:solidFill>
                <a:latin typeface="Calisto MT"/>
                <a:cs typeface="Calisto MT"/>
              </a:rPr>
              <a:t>the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difference </a:t>
            </a:r>
            <a:r>
              <a:rPr sz="1800" spc="-10" dirty="0">
                <a:solidFill>
                  <a:srgbClr val="404040"/>
                </a:solidFill>
                <a:latin typeface="Calisto MT"/>
                <a:cs typeface="Calisto MT"/>
              </a:rPr>
              <a:t>between </a:t>
            </a:r>
            <a:r>
              <a:rPr sz="1800" dirty="0">
                <a:solidFill>
                  <a:srgbClr val="404040"/>
                </a:solidFill>
                <a:latin typeface="Calisto MT"/>
                <a:cs typeface="Calisto MT"/>
              </a:rPr>
              <a:t>a </a:t>
            </a:r>
            <a:r>
              <a:rPr sz="1800" spc="-15" dirty="0">
                <a:solidFill>
                  <a:srgbClr val="404040"/>
                </a:solidFill>
                <a:latin typeface="Calisto MT"/>
                <a:cs typeface="Calisto MT"/>
              </a:rPr>
              <a:t>covalent </a:t>
            </a:r>
            <a:r>
              <a:rPr sz="1800" spc="-10" dirty="0">
                <a:solidFill>
                  <a:srgbClr val="404040"/>
                </a:solidFill>
                <a:latin typeface="Calisto MT"/>
                <a:cs typeface="Calisto MT"/>
              </a:rPr>
              <a:t>bond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and </a:t>
            </a:r>
            <a:r>
              <a:rPr sz="1800" dirty="0">
                <a:solidFill>
                  <a:srgbClr val="404040"/>
                </a:solidFill>
                <a:latin typeface="Calisto MT"/>
                <a:cs typeface="Calisto MT"/>
              </a:rPr>
              <a:t>a </a:t>
            </a:r>
            <a:r>
              <a:rPr sz="1800" spc="-20" dirty="0">
                <a:solidFill>
                  <a:srgbClr val="404040"/>
                </a:solidFill>
                <a:latin typeface="Calisto MT"/>
                <a:cs typeface="Calisto MT"/>
              </a:rPr>
              <a:t>hydrogen </a:t>
            </a:r>
            <a:r>
              <a:rPr sz="1800" spc="-10" dirty="0">
                <a:solidFill>
                  <a:srgbClr val="404040"/>
                </a:solidFill>
                <a:latin typeface="Calisto MT"/>
                <a:cs typeface="Calisto MT"/>
              </a:rPr>
              <a:t>bond?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What  does pH mean? What is </a:t>
            </a:r>
            <a:r>
              <a:rPr sz="1800" dirty="0">
                <a:solidFill>
                  <a:srgbClr val="404040"/>
                </a:solidFill>
                <a:latin typeface="Calisto MT"/>
                <a:cs typeface="Calisto MT"/>
              </a:rPr>
              <a:t>an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electron? By lecture 5, </a:t>
            </a:r>
            <a:r>
              <a:rPr sz="1800" dirty="0">
                <a:solidFill>
                  <a:srgbClr val="404040"/>
                </a:solidFill>
                <a:latin typeface="Calisto MT"/>
                <a:cs typeface="Calisto MT"/>
              </a:rPr>
              <a:t>can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they recognize  </a:t>
            </a:r>
            <a:r>
              <a:rPr sz="1800" dirty="0">
                <a:solidFill>
                  <a:srgbClr val="404040"/>
                </a:solidFill>
                <a:latin typeface="Calisto MT"/>
                <a:cs typeface="Calisto MT"/>
              </a:rPr>
              <a:t>a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molecule </a:t>
            </a:r>
            <a:r>
              <a:rPr sz="1800" dirty="0">
                <a:solidFill>
                  <a:srgbClr val="404040"/>
                </a:solidFill>
                <a:latin typeface="Calisto MT"/>
                <a:cs typeface="Calisto MT"/>
              </a:rPr>
              <a:t>as a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protein, </a:t>
            </a:r>
            <a:r>
              <a:rPr sz="1800" dirty="0">
                <a:solidFill>
                  <a:srgbClr val="404040"/>
                </a:solidFill>
                <a:latin typeface="Calisto MT"/>
                <a:cs typeface="Calisto MT"/>
              </a:rPr>
              <a:t>a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lipid, </a:t>
            </a:r>
            <a:r>
              <a:rPr sz="1800" dirty="0">
                <a:solidFill>
                  <a:srgbClr val="404040"/>
                </a:solidFill>
                <a:latin typeface="Calisto MT"/>
                <a:cs typeface="Calisto MT"/>
              </a:rPr>
              <a:t>a </a:t>
            </a:r>
            <a:r>
              <a:rPr sz="1800" spc="-25" dirty="0">
                <a:solidFill>
                  <a:srgbClr val="404040"/>
                </a:solidFill>
                <a:latin typeface="Calisto MT"/>
                <a:cs typeface="Calisto MT"/>
              </a:rPr>
              <a:t>sugar, </a:t>
            </a:r>
            <a:r>
              <a:rPr sz="1800" dirty="0">
                <a:solidFill>
                  <a:srgbClr val="404040"/>
                </a:solidFill>
                <a:latin typeface="Calisto MT"/>
                <a:cs typeface="Calisto MT"/>
              </a:rPr>
              <a:t>or a </a:t>
            </a:r>
            <a:r>
              <a:rPr sz="1800" spc="-10" dirty="0">
                <a:solidFill>
                  <a:srgbClr val="404040"/>
                </a:solidFill>
                <a:latin typeface="Calisto MT"/>
                <a:cs typeface="Calisto MT"/>
              </a:rPr>
              <a:t>nucleic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acid after </a:t>
            </a:r>
            <a:r>
              <a:rPr sz="1800" spc="-25" dirty="0">
                <a:solidFill>
                  <a:srgbClr val="404040"/>
                </a:solidFill>
                <a:latin typeface="Calisto MT"/>
                <a:cs typeface="Calisto MT"/>
              </a:rPr>
              <a:t>we </a:t>
            </a:r>
            <a:r>
              <a:rPr sz="1800" spc="-35" dirty="0">
                <a:solidFill>
                  <a:srgbClr val="404040"/>
                </a:solidFill>
                <a:latin typeface="Calisto MT"/>
                <a:cs typeface="Calisto MT"/>
              </a:rPr>
              <a:t>have 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explained </a:t>
            </a:r>
            <a:r>
              <a:rPr sz="1800" spc="-10" dirty="0">
                <a:solidFill>
                  <a:srgbClr val="404040"/>
                </a:solidFill>
                <a:latin typeface="Calisto MT"/>
                <a:cs typeface="Calisto MT"/>
              </a:rPr>
              <a:t>the distinguishing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features </a:t>
            </a:r>
            <a:r>
              <a:rPr sz="1800" dirty="0">
                <a:solidFill>
                  <a:srgbClr val="404040"/>
                </a:solidFill>
                <a:latin typeface="Calisto MT"/>
                <a:cs typeface="Calisto MT"/>
              </a:rPr>
              <a:t>of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these</a:t>
            </a:r>
            <a:r>
              <a:rPr sz="1800" spc="-235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molecules?</a:t>
            </a:r>
            <a:endParaRPr sz="1800">
              <a:latin typeface="Calisto MT"/>
              <a:cs typeface="Calisto M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3139" y="5431028"/>
            <a:ext cx="7348855" cy="11258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0"/>
              </a:spcBef>
            </a:pPr>
            <a:r>
              <a:rPr sz="1800" b="1" spc="-5" dirty="0">
                <a:latin typeface="Calisto MT"/>
                <a:cs typeface="Calisto MT"/>
              </a:rPr>
              <a:t>General Education </a:t>
            </a:r>
            <a:r>
              <a:rPr sz="1800" b="1" spc="-10" dirty="0">
                <a:latin typeface="Calisto MT"/>
                <a:cs typeface="Calisto MT"/>
              </a:rPr>
              <a:t>Classes: </a:t>
            </a:r>
            <a:r>
              <a:rPr sz="1800" spc="-5" dirty="0">
                <a:latin typeface="Calisto MT"/>
                <a:cs typeface="Calisto MT"/>
              </a:rPr>
              <a:t>CBS </a:t>
            </a:r>
            <a:r>
              <a:rPr sz="1800" spc="-10" dirty="0">
                <a:latin typeface="Calisto MT"/>
                <a:cs typeface="Calisto MT"/>
              </a:rPr>
              <a:t>students </a:t>
            </a:r>
            <a:r>
              <a:rPr sz="1800" spc="-5" dirty="0">
                <a:latin typeface="Calisto MT"/>
                <a:cs typeface="Calisto MT"/>
              </a:rPr>
              <a:t>are encourage to select their </a:t>
            </a:r>
            <a:r>
              <a:rPr sz="1800" dirty="0">
                <a:latin typeface="Calisto MT"/>
                <a:cs typeface="Calisto MT"/>
              </a:rPr>
              <a:t>GE  </a:t>
            </a:r>
            <a:r>
              <a:rPr sz="1800" spc="-5" dirty="0">
                <a:latin typeface="Calisto MT"/>
                <a:cs typeface="Calisto MT"/>
              </a:rPr>
              <a:t>classes based on interest and </a:t>
            </a:r>
            <a:r>
              <a:rPr sz="1800" spc="-10" dirty="0">
                <a:latin typeface="Calisto MT"/>
                <a:cs typeface="Calisto MT"/>
              </a:rPr>
              <a:t>should </a:t>
            </a:r>
            <a:r>
              <a:rPr sz="1800" spc="-5" dirty="0">
                <a:latin typeface="Calisto MT"/>
                <a:cs typeface="Calisto MT"/>
              </a:rPr>
              <a:t>sample </a:t>
            </a:r>
            <a:r>
              <a:rPr sz="1800" spc="-35" dirty="0">
                <a:latin typeface="Calisto MT"/>
                <a:cs typeface="Calisto MT"/>
              </a:rPr>
              <a:t>broadly. </a:t>
            </a:r>
            <a:r>
              <a:rPr sz="1800" spc="-5" dirty="0">
                <a:latin typeface="Calisto MT"/>
                <a:cs typeface="Calisto MT"/>
              </a:rPr>
              <a:t>There </a:t>
            </a:r>
            <a:r>
              <a:rPr sz="1800" dirty="0">
                <a:latin typeface="Calisto MT"/>
                <a:cs typeface="Calisto MT"/>
              </a:rPr>
              <a:t>are </a:t>
            </a:r>
            <a:r>
              <a:rPr sz="1800" spc="-5" dirty="0">
                <a:latin typeface="Calisto MT"/>
                <a:cs typeface="Calisto MT"/>
              </a:rPr>
              <a:t>many good  </a:t>
            </a:r>
            <a:r>
              <a:rPr sz="1800" spc="-15" dirty="0">
                <a:latin typeface="Calisto MT"/>
                <a:cs typeface="Calisto MT"/>
              </a:rPr>
              <a:t>choices, </a:t>
            </a:r>
            <a:r>
              <a:rPr sz="1800" spc="-10" dirty="0">
                <a:latin typeface="Calisto MT"/>
                <a:cs typeface="Calisto MT"/>
              </a:rPr>
              <a:t>including </a:t>
            </a:r>
            <a:r>
              <a:rPr sz="1800" spc="-20" dirty="0">
                <a:latin typeface="Calisto MT"/>
                <a:cs typeface="Calisto MT"/>
              </a:rPr>
              <a:t>music, dance, </a:t>
            </a:r>
            <a:r>
              <a:rPr sz="1800" spc="5" dirty="0">
                <a:latin typeface="Calisto MT"/>
                <a:cs typeface="Calisto MT"/>
              </a:rPr>
              <a:t>art </a:t>
            </a:r>
            <a:r>
              <a:rPr sz="1800" spc="-25" dirty="0">
                <a:latin typeface="Calisto MT"/>
                <a:cs typeface="Calisto MT"/>
              </a:rPr>
              <a:t>history, </a:t>
            </a:r>
            <a:r>
              <a:rPr sz="1800" spc="-15" dirty="0">
                <a:latin typeface="Calisto MT"/>
                <a:cs typeface="Calisto MT"/>
              </a:rPr>
              <a:t>languages, </a:t>
            </a:r>
            <a:r>
              <a:rPr sz="1800" spc="-5" dirty="0">
                <a:latin typeface="Calisto MT"/>
                <a:cs typeface="Calisto MT"/>
              </a:rPr>
              <a:t>and </a:t>
            </a:r>
            <a:r>
              <a:rPr sz="1800" spc="-10" dirty="0">
                <a:latin typeface="Calisto MT"/>
                <a:cs typeface="Calisto MT"/>
              </a:rPr>
              <a:t>studies </a:t>
            </a:r>
            <a:r>
              <a:rPr sz="1800" spc="-5" dirty="0">
                <a:latin typeface="Calisto MT"/>
                <a:cs typeface="Calisto MT"/>
              </a:rPr>
              <a:t>of other  </a:t>
            </a:r>
            <a:r>
              <a:rPr sz="1800" spc="-15" dirty="0">
                <a:latin typeface="Calisto MT"/>
                <a:cs typeface="Calisto MT"/>
              </a:rPr>
              <a:t>cultures. </a:t>
            </a:r>
            <a:r>
              <a:rPr sz="1800" spc="-5" dirty="0">
                <a:latin typeface="Calisto MT"/>
                <a:cs typeface="Calisto MT"/>
              </a:rPr>
              <a:t>What </a:t>
            </a:r>
            <a:r>
              <a:rPr sz="1800" spc="-10" dirty="0">
                <a:latin typeface="Calisto MT"/>
                <a:cs typeface="Calisto MT"/>
              </a:rPr>
              <a:t>should the </a:t>
            </a:r>
            <a:r>
              <a:rPr sz="1800" spc="-5" dirty="0">
                <a:latin typeface="Calisto MT"/>
                <a:cs typeface="Calisto MT"/>
              </a:rPr>
              <a:t>person </a:t>
            </a:r>
            <a:r>
              <a:rPr sz="1800" spc="-20" dirty="0">
                <a:latin typeface="Calisto MT"/>
                <a:cs typeface="Calisto MT"/>
              </a:rPr>
              <a:t>you </a:t>
            </a:r>
            <a:r>
              <a:rPr sz="1800" spc="-15" dirty="0">
                <a:latin typeface="Calisto MT"/>
                <a:cs typeface="Calisto MT"/>
              </a:rPr>
              <a:t>want </a:t>
            </a:r>
            <a:r>
              <a:rPr sz="1800" spc="-5" dirty="0">
                <a:latin typeface="Calisto MT"/>
                <a:cs typeface="Calisto MT"/>
              </a:rPr>
              <a:t>to become </a:t>
            </a:r>
            <a:r>
              <a:rPr sz="1800" spc="-20" dirty="0">
                <a:latin typeface="Calisto MT"/>
                <a:cs typeface="Calisto MT"/>
              </a:rPr>
              <a:t>know</a:t>
            </a:r>
            <a:r>
              <a:rPr sz="1800" spc="105" dirty="0">
                <a:latin typeface="Calisto MT"/>
                <a:cs typeface="Calisto MT"/>
              </a:rPr>
              <a:t> </a:t>
            </a:r>
            <a:r>
              <a:rPr sz="1800" spc="-10" dirty="0">
                <a:latin typeface="Calisto MT"/>
                <a:cs typeface="Calisto MT"/>
              </a:rPr>
              <a:t>about?</a:t>
            </a:r>
            <a:endParaRPr sz="1800">
              <a:latin typeface="Calisto MT"/>
              <a:cs typeface="Calisto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7512" rIns="0" bIns="0" rtlCol="0">
            <a:spAutoFit/>
          </a:bodyPr>
          <a:lstStyle/>
          <a:p>
            <a:pPr marL="440690" marR="5080" indent="287655">
              <a:lnSpc>
                <a:spcPct val="100600"/>
              </a:lnSpc>
              <a:spcBef>
                <a:spcPts val="75"/>
              </a:spcBef>
            </a:pPr>
            <a:r>
              <a:rPr sz="3300" spc="-5" dirty="0">
                <a:solidFill>
                  <a:srgbClr val="1F497D"/>
                </a:solidFill>
                <a:latin typeface="Calibri"/>
                <a:cs typeface="Calibri"/>
              </a:rPr>
              <a:t>Fall </a:t>
            </a:r>
            <a:r>
              <a:rPr sz="3300" dirty="0">
                <a:solidFill>
                  <a:srgbClr val="1F497D"/>
                </a:solidFill>
                <a:latin typeface="Calibri"/>
                <a:cs typeface="Calibri"/>
              </a:rPr>
              <a:t>2019 Scheduling </a:t>
            </a:r>
            <a:r>
              <a:rPr sz="3300" spc="-5" dirty="0">
                <a:solidFill>
                  <a:srgbClr val="1F497D"/>
                </a:solidFill>
                <a:latin typeface="Calibri"/>
                <a:cs typeface="Calibri"/>
              </a:rPr>
              <a:t>Preparation:  What types </a:t>
            </a:r>
            <a:r>
              <a:rPr sz="3300" dirty="0">
                <a:solidFill>
                  <a:srgbClr val="1F497D"/>
                </a:solidFill>
                <a:latin typeface="Calibri"/>
                <a:cs typeface="Calibri"/>
              </a:rPr>
              <a:t>of </a:t>
            </a:r>
            <a:r>
              <a:rPr sz="3300" spc="-5" dirty="0">
                <a:solidFill>
                  <a:srgbClr val="1F497D"/>
                </a:solidFill>
                <a:latin typeface="Calibri"/>
                <a:cs typeface="Calibri"/>
              </a:rPr>
              <a:t>courses should </a:t>
            </a:r>
            <a:r>
              <a:rPr sz="3300" dirty="0">
                <a:solidFill>
                  <a:srgbClr val="1F497D"/>
                </a:solidFill>
                <a:latin typeface="Calibri"/>
                <a:cs typeface="Calibri"/>
              </a:rPr>
              <a:t>I</a:t>
            </a:r>
            <a:r>
              <a:rPr sz="3300" spc="5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300" spc="-5" dirty="0">
                <a:solidFill>
                  <a:srgbClr val="1F497D"/>
                </a:solidFill>
                <a:latin typeface="Calibri"/>
                <a:cs typeface="Calibri"/>
              </a:rPr>
              <a:t>take?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0675" y="1755775"/>
            <a:ext cx="2533650" cy="3183255"/>
          </a:xfrm>
          <a:custGeom>
            <a:avLst/>
            <a:gdLst/>
            <a:ahLst/>
            <a:cxnLst/>
            <a:rect l="l" t="t" r="r" b="b"/>
            <a:pathLst>
              <a:path w="2533650" h="3183254">
                <a:moveTo>
                  <a:pt x="2111367" y="0"/>
                </a:moveTo>
                <a:lnTo>
                  <a:pt x="422282" y="0"/>
                </a:lnTo>
                <a:lnTo>
                  <a:pt x="373035" y="2841"/>
                </a:lnTo>
                <a:lnTo>
                  <a:pt x="325457" y="11152"/>
                </a:lnTo>
                <a:lnTo>
                  <a:pt x="279864" y="24618"/>
                </a:lnTo>
                <a:lnTo>
                  <a:pt x="236573" y="42921"/>
                </a:lnTo>
                <a:lnTo>
                  <a:pt x="195901" y="65744"/>
                </a:lnTo>
                <a:lnTo>
                  <a:pt x="158166" y="92770"/>
                </a:lnTo>
                <a:lnTo>
                  <a:pt x="123683" y="123683"/>
                </a:lnTo>
                <a:lnTo>
                  <a:pt x="92770" y="158166"/>
                </a:lnTo>
                <a:lnTo>
                  <a:pt x="65744" y="195901"/>
                </a:lnTo>
                <a:lnTo>
                  <a:pt x="42921" y="236573"/>
                </a:lnTo>
                <a:lnTo>
                  <a:pt x="24618" y="279864"/>
                </a:lnTo>
                <a:lnTo>
                  <a:pt x="11152" y="325457"/>
                </a:lnTo>
                <a:lnTo>
                  <a:pt x="2841" y="373035"/>
                </a:lnTo>
                <a:lnTo>
                  <a:pt x="0" y="422282"/>
                </a:lnTo>
                <a:lnTo>
                  <a:pt x="0" y="2760656"/>
                </a:lnTo>
                <a:lnTo>
                  <a:pt x="2841" y="2809903"/>
                </a:lnTo>
                <a:lnTo>
                  <a:pt x="11152" y="2857481"/>
                </a:lnTo>
                <a:lnTo>
                  <a:pt x="24618" y="2903074"/>
                </a:lnTo>
                <a:lnTo>
                  <a:pt x="42921" y="2946365"/>
                </a:lnTo>
                <a:lnTo>
                  <a:pt x="65744" y="2987036"/>
                </a:lnTo>
                <a:lnTo>
                  <a:pt x="92770" y="3024771"/>
                </a:lnTo>
                <a:lnTo>
                  <a:pt x="123683" y="3059254"/>
                </a:lnTo>
                <a:lnTo>
                  <a:pt x="158166" y="3090167"/>
                </a:lnTo>
                <a:lnTo>
                  <a:pt x="195901" y="3117193"/>
                </a:lnTo>
                <a:lnTo>
                  <a:pt x="236573" y="3140016"/>
                </a:lnTo>
                <a:lnTo>
                  <a:pt x="279864" y="3158319"/>
                </a:lnTo>
                <a:lnTo>
                  <a:pt x="325457" y="3171784"/>
                </a:lnTo>
                <a:lnTo>
                  <a:pt x="373035" y="3180096"/>
                </a:lnTo>
                <a:lnTo>
                  <a:pt x="422282" y="3182937"/>
                </a:lnTo>
                <a:lnTo>
                  <a:pt x="2111367" y="3182937"/>
                </a:lnTo>
                <a:lnTo>
                  <a:pt x="2160614" y="3180096"/>
                </a:lnTo>
                <a:lnTo>
                  <a:pt x="2208192" y="3171784"/>
                </a:lnTo>
                <a:lnTo>
                  <a:pt x="2253785" y="3158319"/>
                </a:lnTo>
                <a:lnTo>
                  <a:pt x="2297076" y="3140016"/>
                </a:lnTo>
                <a:lnTo>
                  <a:pt x="2337748" y="3117193"/>
                </a:lnTo>
                <a:lnTo>
                  <a:pt x="2375483" y="3090167"/>
                </a:lnTo>
                <a:lnTo>
                  <a:pt x="2409966" y="3059254"/>
                </a:lnTo>
                <a:lnTo>
                  <a:pt x="2440879" y="3024771"/>
                </a:lnTo>
                <a:lnTo>
                  <a:pt x="2467905" y="2987036"/>
                </a:lnTo>
                <a:lnTo>
                  <a:pt x="2490728" y="2946365"/>
                </a:lnTo>
                <a:lnTo>
                  <a:pt x="2509031" y="2903074"/>
                </a:lnTo>
                <a:lnTo>
                  <a:pt x="2522497" y="2857481"/>
                </a:lnTo>
                <a:lnTo>
                  <a:pt x="2530808" y="2809903"/>
                </a:lnTo>
                <a:lnTo>
                  <a:pt x="2533650" y="2760656"/>
                </a:lnTo>
                <a:lnTo>
                  <a:pt x="2533650" y="422282"/>
                </a:lnTo>
                <a:lnTo>
                  <a:pt x="2530808" y="373035"/>
                </a:lnTo>
                <a:lnTo>
                  <a:pt x="2522497" y="325457"/>
                </a:lnTo>
                <a:lnTo>
                  <a:pt x="2509031" y="279864"/>
                </a:lnTo>
                <a:lnTo>
                  <a:pt x="2490728" y="236573"/>
                </a:lnTo>
                <a:lnTo>
                  <a:pt x="2467905" y="195901"/>
                </a:lnTo>
                <a:lnTo>
                  <a:pt x="2440879" y="158166"/>
                </a:lnTo>
                <a:lnTo>
                  <a:pt x="2409966" y="123683"/>
                </a:lnTo>
                <a:lnTo>
                  <a:pt x="2375483" y="92770"/>
                </a:lnTo>
                <a:lnTo>
                  <a:pt x="2337748" y="65744"/>
                </a:lnTo>
                <a:lnTo>
                  <a:pt x="2297076" y="42921"/>
                </a:lnTo>
                <a:lnTo>
                  <a:pt x="2253785" y="24618"/>
                </a:lnTo>
                <a:lnTo>
                  <a:pt x="2208192" y="11152"/>
                </a:lnTo>
                <a:lnTo>
                  <a:pt x="2160614" y="2841"/>
                </a:lnTo>
                <a:lnTo>
                  <a:pt x="2111367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0675" y="1755775"/>
            <a:ext cx="2533650" cy="3183255"/>
          </a:xfrm>
          <a:custGeom>
            <a:avLst/>
            <a:gdLst/>
            <a:ahLst/>
            <a:cxnLst/>
            <a:rect l="l" t="t" r="r" b="b"/>
            <a:pathLst>
              <a:path w="2533650" h="3183254">
                <a:moveTo>
                  <a:pt x="0" y="422282"/>
                </a:moveTo>
                <a:lnTo>
                  <a:pt x="2841" y="373035"/>
                </a:lnTo>
                <a:lnTo>
                  <a:pt x="11152" y="325456"/>
                </a:lnTo>
                <a:lnTo>
                  <a:pt x="24618" y="279863"/>
                </a:lnTo>
                <a:lnTo>
                  <a:pt x="42921" y="236573"/>
                </a:lnTo>
                <a:lnTo>
                  <a:pt x="65744" y="195901"/>
                </a:lnTo>
                <a:lnTo>
                  <a:pt x="92770" y="158166"/>
                </a:lnTo>
                <a:lnTo>
                  <a:pt x="123683" y="123683"/>
                </a:lnTo>
                <a:lnTo>
                  <a:pt x="158166" y="92770"/>
                </a:lnTo>
                <a:lnTo>
                  <a:pt x="195901" y="65744"/>
                </a:lnTo>
                <a:lnTo>
                  <a:pt x="236573" y="42921"/>
                </a:lnTo>
                <a:lnTo>
                  <a:pt x="279864" y="24618"/>
                </a:lnTo>
                <a:lnTo>
                  <a:pt x="325456" y="11152"/>
                </a:lnTo>
                <a:lnTo>
                  <a:pt x="373035" y="2841"/>
                </a:lnTo>
                <a:lnTo>
                  <a:pt x="422282" y="0"/>
                </a:lnTo>
                <a:lnTo>
                  <a:pt x="2111367" y="0"/>
                </a:lnTo>
                <a:lnTo>
                  <a:pt x="2160614" y="2841"/>
                </a:lnTo>
                <a:lnTo>
                  <a:pt x="2208192" y="11152"/>
                </a:lnTo>
                <a:lnTo>
                  <a:pt x="2253785" y="24618"/>
                </a:lnTo>
                <a:lnTo>
                  <a:pt x="2297076" y="42921"/>
                </a:lnTo>
                <a:lnTo>
                  <a:pt x="2337748" y="65744"/>
                </a:lnTo>
                <a:lnTo>
                  <a:pt x="2375483" y="92770"/>
                </a:lnTo>
                <a:lnTo>
                  <a:pt x="2409966" y="123683"/>
                </a:lnTo>
                <a:lnTo>
                  <a:pt x="2440879" y="158166"/>
                </a:lnTo>
                <a:lnTo>
                  <a:pt x="2467905" y="195901"/>
                </a:lnTo>
                <a:lnTo>
                  <a:pt x="2490728" y="236573"/>
                </a:lnTo>
                <a:lnTo>
                  <a:pt x="2509031" y="279863"/>
                </a:lnTo>
                <a:lnTo>
                  <a:pt x="2522497" y="325456"/>
                </a:lnTo>
                <a:lnTo>
                  <a:pt x="2530809" y="373035"/>
                </a:lnTo>
                <a:lnTo>
                  <a:pt x="2533650" y="422282"/>
                </a:lnTo>
                <a:lnTo>
                  <a:pt x="2533650" y="2760656"/>
                </a:lnTo>
                <a:lnTo>
                  <a:pt x="2530809" y="2809903"/>
                </a:lnTo>
                <a:lnTo>
                  <a:pt x="2522497" y="2857481"/>
                </a:lnTo>
                <a:lnTo>
                  <a:pt x="2509031" y="2903074"/>
                </a:lnTo>
                <a:lnTo>
                  <a:pt x="2490728" y="2946365"/>
                </a:lnTo>
                <a:lnTo>
                  <a:pt x="2467905" y="2987036"/>
                </a:lnTo>
                <a:lnTo>
                  <a:pt x="2440879" y="3024771"/>
                </a:lnTo>
                <a:lnTo>
                  <a:pt x="2409966" y="3059254"/>
                </a:lnTo>
                <a:lnTo>
                  <a:pt x="2375483" y="3090167"/>
                </a:lnTo>
                <a:lnTo>
                  <a:pt x="2337748" y="3117193"/>
                </a:lnTo>
                <a:lnTo>
                  <a:pt x="2297076" y="3140016"/>
                </a:lnTo>
                <a:lnTo>
                  <a:pt x="2253785" y="3158319"/>
                </a:lnTo>
                <a:lnTo>
                  <a:pt x="2208192" y="3171785"/>
                </a:lnTo>
                <a:lnTo>
                  <a:pt x="2160614" y="3180097"/>
                </a:lnTo>
                <a:lnTo>
                  <a:pt x="2111367" y="3182938"/>
                </a:lnTo>
                <a:lnTo>
                  <a:pt x="422282" y="3182938"/>
                </a:lnTo>
                <a:lnTo>
                  <a:pt x="373035" y="3180097"/>
                </a:lnTo>
                <a:lnTo>
                  <a:pt x="325456" y="3171785"/>
                </a:lnTo>
                <a:lnTo>
                  <a:pt x="279864" y="3158319"/>
                </a:lnTo>
                <a:lnTo>
                  <a:pt x="236573" y="3140016"/>
                </a:lnTo>
                <a:lnTo>
                  <a:pt x="195901" y="3117193"/>
                </a:lnTo>
                <a:lnTo>
                  <a:pt x="158166" y="3090167"/>
                </a:lnTo>
                <a:lnTo>
                  <a:pt x="123683" y="3059254"/>
                </a:lnTo>
                <a:lnTo>
                  <a:pt x="92770" y="3024771"/>
                </a:lnTo>
                <a:lnTo>
                  <a:pt x="65744" y="2987036"/>
                </a:lnTo>
                <a:lnTo>
                  <a:pt x="42921" y="2946365"/>
                </a:lnTo>
                <a:lnTo>
                  <a:pt x="24618" y="2903074"/>
                </a:lnTo>
                <a:lnTo>
                  <a:pt x="11152" y="2857481"/>
                </a:lnTo>
                <a:lnTo>
                  <a:pt x="2841" y="2809903"/>
                </a:lnTo>
                <a:lnTo>
                  <a:pt x="0" y="2760656"/>
                </a:lnTo>
                <a:lnTo>
                  <a:pt x="0" y="422282"/>
                </a:ln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05175" y="1755775"/>
            <a:ext cx="2533650" cy="3183255"/>
          </a:xfrm>
          <a:custGeom>
            <a:avLst/>
            <a:gdLst/>
            <a:ahLst/>
            <a:cxnLst/>
            <a:rect l="l" t="t" r="r" b="b"/>
            <a:pathLst>
              <a:path w="2533650" h="3183254">
                <a:moveTo>
                  <a:pt x="2111367" y="0"/>
                </a:moveTo>
                <a:lnTo>
                  <a:pt x="422282" y="0"/>
                </a:lnTo>
                <a:lnTo>
                  <a:pt x="373035" y="2841"/>
                </a:lnTo>
                <a:lnTo>
                  <a:pt x="325457" y="11152"/>
                </a:lnTo>
                <a:lnTo>
                  <a:pt x="279864" y="24618"/>
                </a:lnTo>
                <a:lnTo>
                  <a:pt x="236573" y="42921"/>
                </a:lnTo>
                <a:lnTo>
                  <a:pt x="195901" y="65744"/>
                </a:lnTo>
                <a:lnTo>
                  <a:pt x="158166" y="92770"/>
                </a:lnTo>
                <a:lnTo>
                  <a:pt x="123683" y="123683"/>
                </a:lnTo>
                <a:lnTo>
                  <a:pt x="92770" y="158166"/>
                </a:lnTo>
                <a:lnTo>
                  <a:pt x="65744" y="195901"/>
                </a:lnTo>
                <a:lnTo>
                  <a:pt x="42921" y="236573"/>
                </a:lnTo>
                <a:lnTo>
                  <a:pt x="24618" y="279864"/>
                </a:lnTo>
                <a:lnTo>
                  <a:pt x="11152" y="325457"/>
                </a:lnTo>
                <a:lnTo>
                  <a:pt x="2841" y="373035"/>
                </a:lnTo>
                <a:lnTo>
                  <a:pt x="0" y="422282"/>
                </a:lnTo>
                <a:lnTo>
                  <a:pt x="0" y="2760656"/>
                </a:lnTo>
                <a:lnTo>
                  <a:pt x="2841" y="2809903"/>
                </a:lnTo>
                <a:lnTo>
                  <a:pt x="11152" y="2857481"/>
                </a:lnTo>
                <a:lnTo>
                  <a:pt x="24618" y="2903074"/>
                </a:lnTo>
                <a:lnTo>
                  <a:pt x="42921" y="2946365"/>
                </a:lnTo>
                <a:lnTo>
                  <a:pt x="65744" y="2987036"/>
                </a:lnTo>
                <a:lnTo>
                  <a:pt x="92770" y="3024771"/>
                </a:lnTo>
                <a:lnTo>
                  <a:pt x="123683" y="3059254"/>
                </a:lnTo>
                <a:lnTo>
                  <a:pt x="158166" y="3090167"/>
                </a:lnTo>
                <a:lnTo>
                  <a:pt x="195901" y="3117193"/>
                </a:lnTo>
                <a:lnTo>
                  <a:pt x="236573" y="3140016"/>
                </a:lnTo>
                <a:lnTo>
                  <a:pt x="279864" y="3158319"/>
                </a:lnTo>
                <a:lnTo>
                  <a:pt x="325457" y="3171784"/>
                </a:lnTo>
                <a:lnTo>
                  <a:pt x="373035" y="3180096"/>
                </a:lnTo>
                <a:lnTo>
                  <a:pt x="422282" y="3182937"/>
                </a:lnTo>
                <a:lnTo>
                  <a:pt x="2111367" y="3182937"/>
                </a:lnTo>
                <a:lnTo>
                  <a:pt x="2160614" y="3180096"/>
                </a:lnTo>
                <a:lnTo>
                  <a:pt x="2208192" y="3171784"/>
                </a:lnTo>
                <a:lnTo>
                  <a:pt x="2253785" y="3158319"/>
                </a:lnTo>
                <a:lnTo>
                  <a:pt x="2297076" y="3140016"/>
                </a:lnTo>
                <a:lnTo>
                  <a:pt x="2337748" y="3117193"/>
                </a:lnTo>
                <a:lnTo>
                  <a:pt x="2375483" y="3090167"/>
                </a:lnTo>
                <a:lnTo>
                  <a:pt x="2409966" y="3059254"/>
                </a:lnTo>
                <a:lnTo>
                  <a:pt x="2440879" y="3024771"/>
                </a:lnTo>
                <a:lnTo>
                  <a:pt x="2467905" y="2987036"/>
                </a:lnTo>
                <a:lnTo>
                  <a:pt x="2490728" y="2946365"/>
                </a:lnTo>
                <a:lnTo>
                  <a:pt x="2509031" y="2903074"/>
                </a:lnTo>
                <a:lnTo>
                  <a:pt x="2522497" y="2857481"/>
                </a:lnTo>
                <a:lnTo>
                  <a:pt x="2530808" y="2809903"/>
                </a:lnTo>
                <a:lnTo>
                  <a:pt x="2533650" y="2760656"/>
                </a:lnTo>
                <a:lnTo>
                  <a:pt x="2533650" y="422282"/>
                </a:lnTo>
                <a:lnTo>
                  <a:pt x="2530808" y="373035"/>
                </a:lnTo>
                <a:lnTo>
                  <a:pt x="2522497" y="325457"/>
                </a:lnTo>
                <a:lnTo>
                  <a:pt x="2509031" y="279864"/>
                </a:lnTo>
                <a:lnTo>
                  <a:pt x="2490728" y="236573"/>
                </a:lnTo>
                <a:lnTo>
                  <a:pt x="2467905" y="195901"/>
                </a:lnTo>
                <a:lnTo>
                  <a:pt x="2440879" y="158166"/>
                </a:lnTo>
                <a:lnTo>
                  <a:pt x="2409966" y="123683"/>
                </a:lnTo>
                <a:lnTo>
                  <a:pt x="2375483" y="92770"/>
                </a:lnTo>
                <a:lnTo>
                  <a:pt x="2337748" y="65744"/>
                </a:lnTo>
                <a:lnTo>
                  <a:pt x="2297076" y="42921"/>
                </a:lnTo>
                <a:lnTo>
                  <a:pt x="2253785" y="24618"/>
                </a:lnTo>
                <a:lnTo>
                  <a:pt x="2208192" y="11152"/>
                </a:lnTo>
                <a:lnTo>
                  <a:pt x="2160614" y="2841"/>
                </a:lnTo>
                <a:lnTo>
                  <a:pt x="2111367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05175" y="1755775"/>
            <a:ext cx="2533650" cy="3183255"/>
          </a:xfrm>
          <a:custGeom>
            <a:avLst/>
            <a:gdLst/>
            <a:ahLst/>
            <a:cxnLst/>
            <a:rect l="l" t="t" r="r" b="b"/>
            <a:pathLst>
              <a:path w="2533650" h="3183254">
                <a:moveTo>
                  <a:pt x="0" y="422282"/>
                </a:moveTo>
                <a:lnTo>
                  <a:pt x="2841" y="373035"/>
                </a:lnTo>
                <a:lnTo>
                  <a:pt x="11152" y="325456"/>
                </a:lnTo>
                <a:lnTo>
                  <a:pt x="24618" y="279863"/>
                </a:lnTo>
                <a:lnTo>
                  <a:pt x="42921" y="236573"/>
                </a:lnTo>
                <a:lnTo>
                  <a:pt x="65744" y="195901"/>
                </a:lnTo>
                <a:lnTo>
                  <a:pt x="92770" y="158166"/>
                </a:lnTo>
                <a:lnTo>
                  <a:pt x="123683" y="123683"/>
                </a:lnTo>
                <a:lnTo>
                  <a:pt x="158166" y="92770"/>
                </a:lnTo>
                <a:lnTo>
                  <a:pt x="195901" y="65744"/>
                </a:lnTo>
                <a:lnTo>
                  <a:pt x="236573" y="42921"/>
                </a:lnTo>
                <a:lnTo>
                  <a:pt x="279864" y="24618"/>
                </a:lnTo>
                <a:lnTo>
                  <a:pt x="325456" y="11152"/>
                </a:lnTo>
                <a:lnTo>
                  <a:pt x="373035" y="2841"/>
                </a:lnTo>
                <a:lnTo>
                  <a:pt x="422282" y="0"/>
                </a:lnTo>
                <a:lnTo>
                  <a:pt x="2111367" y="0"/>
                </a:lnTo>
                <a:lnTo>
                  <a:pt x="2160614" y="2841"/>
                </a:lnTo>
                <a:lnTo>
                  <a:pt x="2208192" y="11152"/>
                </a:lnTo>
                <a:lnTo>
                  <a:pt x="2253785" y="24618"/>
                </a:lnTo>
                <a:lnTo>
                  <a:pt x="2297076" y="42921"/>
                </a:lnTo>
                <a:lnTo>
                  <a:pt x="2337748" y="65744"/>
                </a:lnTo>
                <a:lnTo>
                  <a:pt x="2375483" y="92770"/>
                </a:lnTo>
                <a:lnTo>
                  <a:pt x="2409966" y="123683"/>
                </a:lnTo>
                <a:lnTo>
                  <a:pt x="2440879" y="158166"/>
                </a:lnTo>
                <a:lnTo>
                  <a:pt x="2467905" y="195901"/>
                </a:lnTo>
                <a:lnTo>
                  <a:pt x="2490728" y="236573"/>
                </a:lnTo>
                <a:lnTo>
                  <a:pt x="2509031" y="279863"/>
                </a:lnTo>
                <a:lnTo>
                  <a:pt x="2522497" y="325456"/>
                </a:lnTo>
                <a:lnTo>
                  <a:pt x="2530809" y="373035"/>
                </a:lnTo>
                <a:lnTo>
                  <a:pt x="2533650" y="422282"/>
                </a:lnTo>
                <a:lnTo>
                  <a:pt x="2533650" y="2760656"/>
                </a:lnTo>
                <a:lnTo>
                  <a:pt x="2530809" y="2809903"/>
                </a:lnTo>
                <a:lnTo>
                  <a:pt x="2522497" y="2857481"/>
                </a:lnTo>
                <a:lnTo>
                  <a:pt x="2509031" y="2903074"/>
                </a:lnTo>
                <a:lnTo>
                  <a:pt x="2490728" y="2946365"/>
                </a:lnTo>
                <a:lnTo>
                  <a:pt x="2467905" y="2987036"/>
                </a:lnTo>
                <a:lnTo>
                  <a:pt x="2440879" y="3024771"/>
                </a:lnTo>
                <a:lnTo>
                  <a:pt x="2409966" y="3059254"/>
                </a:lnTo>
                <a:lnTo>
                  <a:pt x="2375483" y="3090167"/>
                </a:lnTo>
                <a:lnTo>
                  <a:pt x="2337748" y="3117193"/>
                </a:lnTo>
                <a:lnTo>
                  <a:pt x="2297076" y="3140016"/>
                </a:lnTo>
                <a:lnTo>
                  <a:pt x="2253785" y="3158319"/>
                </a:lnTo>
                <a:lnTo>
                  <a:pt x="2208192" y="3171785"/>
                </a:lnTo>
                <a:lnTo>
                  <a:pt x="2160614" y="3180097"/>
                </a:lnTo>
                <a:lnTo>
                  <a:pt x="2111367" y="3182938"/>
                </a:lnTo>
                <a:lnTo>
                  <a:pt x="422282" y="3182938"/>
                </a:lnTo>
                <a:lnTo>
                  <a:pt x="373035" y="3180097"/>
                </a:lnTo>
                <a:lnTo>
                  <a:pt x="325456" y="3171785"/>
                </a:lnTo>
                <a:lnTo>
                  <a:pt x="279864" y="3158319"/>
                </a:lnTo>
                <a:lnTo>
                  <a:pt x="236573" y="3140016"/>
                </a:lnTo>
                <a:lnTo>
                  <a:pt x="195901" y="3117193"/>
                </a:lnTo>
                <a:lnTo>
                  <a:pt x="158166" y="3090167"/>
                </a:lnTo>
                <a:lnTo>
                  <a:pt x="123683" y="3059254"/>
                </a:lnTo>
                <a:lnTo>
                  <a:pt x="92770" y="3024771"/>
                </a:lnTo>
                <a:lnTo>
                  <a:pt x="65744" y="2987036"/>
                </a:lnTo>
                <a:lnTo>
                  <a:pt x="42921" y="2946365"/>
                </a:lnTo>
                <a:lnTo>
                  <a:pt x="24618" y="2903074"/>
                </a:lnTo>
                <a:lnTo>
                  <a:pt x="11152" y="2857481"/>
                </a:lnTo>
                <a:lnTo>
                  <a:pt x="2841" y="2809903"/>
                </a:lnTo>
                <a:lnTo>
                  <a:pt x="0" y="2760656"/>
                </a:lnTo>
                <a:lnTo>
                  <a:pt x="0" y="422282"/>
                </a:ln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51575" y="1755775"/>
            <a:ext cx="2533650" cy="3183255"/>
          </a:xfrm>
          <a:custGeom>
            <a:avLst/>
            <a:gdLst/>
            <a:ahLst/>
            <a:cxnLst/>
            <a:rect l="l" t="t" r="r" b="b"/>
            <a:pathLst>
              <a:path w="2533650" h="3183254">
                <a:moveTo>
                  <a:pt x="2111367" y="0"/>
                </a:moveTo>
                <a:lnTo>
                  <a:pt x="422282" y="0"/>
                </a:lnTo>
                <a:lnTo>
                  <a:pt x="373035" y="2841"/>
                </a:lnTo>
                <a:lnTo>
                  <a:pt x="325457" y="11152"/>
                </a:lnTo>
                <a:lnTo>
                  <a:pt x="279864" y="24618"/>
                </a:lnTo>
                <a:lnTo>
                  <a:pt x="236573" y="42921"/>
                </a:lnTo>
                <a:lnTo>
                  <a:pt x="195901" y="65744"/>
                </a:lnTo>
                <a:lnTo>
                  <a:pt x="158166" y="92770"/>
                </a:lnTo>
                <a:lnTo>
                  <a:pt x="123683" y="123683"/>
                </a:lnTo>
                <a:lnTo>
                  <a:pt x="92770" y="158166"/>
                </a:lnTo>
                <a:lnTo>
                  <a:pt x="65744" y="195901"/>
                </a:lnTo>
                <a:lnTo>
                  <a:pt x="42921" y="236573"/>
                </a:lnTo>
                <a:lnTo>
                  <a:pt x="24618" y="279864"/>
                </a:lnTo>
                <a:lnTo>
                  <a:pt x="11152" y="325457"/>
                </a:lnTo>
                <a:lnTo>
                  <a:pt x="2841" y="373035"/>
                </a:lnTo>
                <a:lnTo>
                  <a:pt x="0" y="422282"/>
                </a:lnTo>
                <a:lnTo>
                  <a:pt x="0" y="2760656"/>
                </a:lnTo>
                <a:lnTo>
                  <a:pt x="2841" y="2809903"/>
                </a:lnTo>
                <a:lnTo>
                  <a:pt x="11152" y="2857481"/>
                </a:lnTo>
                <a:lnTo>
                  <a:pt x="24618" y="2903074"/>
                </a:lnTo>
                <a:lnTo>
                  <a:pt x="42921" y="2946365"/>
                </a:lnTo>
                <a:lnTo>
                  <a:pt x="65744" y="2987036"/>
                </a:lnTo>
                <a:lnTo>
                  <a:pt x="92770" y="3024771"/>
                </a:lnTo>
                <a:lnTo>
                  <a:pt x="123683" y="3059254"/>
                </a:lnTo>
                <a:lnTo>
                  <a:pt x="158166" y="3090167"/>
                </a:lnTo>
                <a:lnTo>
                  <a:pt x="195901" y="3117193"/>
                </a:lnTo>
                <a:lnTo>
                  <a:pt x="236573" y="3140016"/>
                </a:lnTo>
                <a:lnTo>
                  <a:pt x="279864" y="3158319"/>
                </a:lnTo>
                <a:lnTo>
                  <a:pt x="325457" y="3171784"/>
                </a:lnTo>
                <a:lnTo>
                  <a:pt x="373035" y="3180096"/>
                </a:lnTo>
                <a:lnTo>
                  <a:pt x="422282" y="3182937"/>
                </a:lnTo>
                <a:lnTo>
                  <a:pt x="2111367" y="3182937"/>
                </a:lnTo>
                <a:lnTo>
                  <a:pt x="2160614" y="3180096"/>
                </a:lnTo>
                <a:lnTo>
                  <a:pt x="2208192" y="3171784"/>
                </a:lnTo>
                <a:lnTo>
                  <a:pt x="2253785" y="3158319"/>
                </a:lnTo>
                <a:lnTo>
                  <a:pt x="2297076" y="3140016"/>
                </a:lnTo>
                <a:lnTo>
                  <a:pt x="2337748" y="3117193"/>
                </a:lnTo>
                <a:lnTo>
                  <a:pt x="2375483" y="3090167"/>
                </a:lnTo>
                <a:lnTo>
                  <a:pt x="2409966" y="3059254"/>
                </a:lnTo>
                <a:lnTo>
                  <a:pt x="2440879" y="3024771"/>
                </a:lnTo>
                <a:lnTo>
                  <a:pt x="2467905" y="2987036"/>
                </a:lnTo>
                <a:lnTo>
                  <a:pt x="2490728" y="2946365"/>
                </a:lnTo>
                <a:lnTo>
                  <a:pt x="2509031" y="2903074"/>
                </a:lnTo>
                <a:lnTo>
                  <a:pt x="2522497" y="2857481"/>
                </a:lnTo>
                <a:lnTo>
                  <a:pt x="2530808" y="2809903"/>
                </a:lnTo>
                <a:lnTo>
                  <a:pt x="2533650" y="2760656"/>
                </a:lnTo>
                <a:lnTo>
                  <a:pt x="2533650" y="422282"/>
                </a:lnTo>
                <a:lnTo>
                  <a:pt x="2530808" y="373035"/>
                </a:lnTo>
                <a:lnTo>
                  <a:pt x="2522497" y="325457"/>
                </a:lnTo>
                <a:lnTo>
                  <a:pt x="2509031" y="279864"/>
                </a:lnTo>
                <a:lnTo>
                  <a:pt x="2490728" y="236573"/>
                </a:lnTo>
                <a:lnTo>
                  <a:pt x="2467905" y="195901"/>
                </a:lnTo>
                <a:lnTo>
                  <a:pt x="2440879" y="158166"/>
                </a:lnTo>
                <a:lnTo>
                  <a:pt x="2409966" y="123683"/>
                </a:lnTo>
                <a:lnTo>
                  <a:pt x="2375483" y="92770"/>
                </a:lnTo>
                <a:lnTo>
                  <a:pt x="2337748" y="65744"/>
                </a:lnTo>
                <a:lnTo>
                  <a:pt x="2297076" y="42921"/>
                </a:lnTo>
                <a:lnTo>
                  <a:pt x="2253785" y="24618"/>
                </a:lnTo>
                <a:lnTo>
                  <a:pt x="2208192" y="11152"/>
                </a:lnTo>
                <a:lnTo>
                  <a:pt x="2160614" y="2841"/>
                </a:lnTo>
                <a:lnTo>
                  <a:pt x="2111367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51575" y="1755775"/>
            <a:ext cx="2533650" cy="3183255"/>
          </a:xfrm>
          <a:custGeom>
            <a:avLst/>
            <a:gdLst/>
            <a:ahLst/>
            <a:cxnLst/>
            <a:rect l="l" t="t" r="r" b="b"/>
            <a:pathLst>
              <a:path w="2533650" h="3183254">
                <a:moveTo>
                  <a:pt x="0" y="422282"/>
                </a:moveTo>
                <a:lnTo>
                  <a:pt x="2841" y="373035"/>
                </a:lnTo>
                <a:lnTo>
                  <a:pt x="11152" y="325456"/>
                </a:lnTo>
                <a:lnTo>
                  <a:pt x="24618" y="279863"/>
                </a:lnTo>
                <a:lnTo>
                  <a:pt x="42921" y="236573"/>
                </a:lnTo>
                <a:lnTo>
                  <a:pt x="65744" y="195901"/>
                </a:lnTo>
                <a:lnTo>
                  <a:pt x="92770" y="158166"/>
                </a:lnTo>
                <a:lnTo>
                  <a:pt x="123683" y="123683"/>
                </a:lnTo>
                <a:lnTo>
                  <a:pt x="158166" y="92770"/>
                </a:lnTo>
                <a:lnTo>
                  <a:pt x="195901" y="65744"/>
                </a:lnTo>
                <a:lnTo>
                  <a:pt x="236573" y="42921"/>
                </a:lnTo>
                <a:lnTo>
                  <a:pt x="279864" y="24618"/>
                </a:lnTo>
                <a:lnTo>
                  <a:pt x="325456" y="11152"/>
                </a:lnTo>
                <a:lnTo>
                  <a:pt x="373035" y="2841"/>
                </a:lnTo>
                <a:lnTo>
                  <a:pt x="422282" y="0"/>
                </a:lnTo>
                <a:lnTo>
                  <a:pt x="2111367" y="0"/>
                </a:lnTo>
                <a:lnTo>
                  <a:pt x="2160614" y="2841"/>
                </a:lnTo>
                <a:lnTo>
                  <a:pt x="2208192" y="11152"/>
                </a:lnTo>
                <a:lnTo>
                  <a:pt x="2253785" y="24618"/>
                </a:lnTo>
                <a:lnTo>
                  <a:pt x="2297076" y="42921"/>
                </a:lnTo>
                <a:lnTo>
                  <a:pt x="2337748" y="65744"/>
                </a:lnTo>
                <a:lnTo>
                  <a:pt x="2375483" y="92770"/>
                </a:lnTo>
                <a:lnTo>
                  <a:pt x="2409966" y="123683"/>
                </a:lnTo>
                <a:lnTo>
                  <a:pt x="2440879" y="158166"/>
                </a:lnTo>
                <a:lnTo>
                  <a:pt x="2467905" y="195901"/>
                </a:lnTo>
                <a:lnTo>
                  <a:pt x="2490728" y="236573"/>
                </a:lnTo>
                <a:lnTo>
                  <a:pt x="2509031" y="279863"/>
                </a:lnTo>
                <a:lnTo>
                  <a:pt x="2522497" y="325456"/>
                </a:lnTo>
                <a:lnTo>
                  <a:pt x="2530809" y="373035"/>
                </a:lnTo>
                <a:lnTo>
                  <a:pt x="2533650" y="422282"/>
                </a:lnTo>
                <a:lnTo>
                  <a:pt x="2533650" y="2760656"/>
                </a:lnTo>
                <a:lnTo>
                  <a:pt x="2530809" y="2809903"/>
                </a:lnTo>
                <a:lnTo>
                  <a:pt x="2522497" y="2857481"/>
                </a:lnTo>
                <a:lnTo>
                  <a:pt x="2509031" y="2903074"/>
                </a:lnTo>
                <a:lnTo>
                  <a:pt x="2490728" y="2946365"/>
                </a:lnTo>
                <a:lnTo>
                  <a:pt x="2467905" y="2987036"/>
                </a:lnTo>
                <a:lnTo>
                  <a:pt x="2440879" y="3024771"/>
                </a:lnTo>
                <a:lnTo>
                  <a:pt x="2409966" y="3059254"/>
                </a:lnTo>
                <a:lnTo>
                  <a:pt x="2375483" y="3090167"/>
                </a:lnTo>
                <a:lnTo>
                  <a:pt x="2337748" y="3117193"/>
                </a:lnTo>
                <a:lnTo>
                  <a:pt x="2297076" y="3140016"/>
                </a:lnTo>
                <a:lnTo>
                  <a:pt x="2253785" y="3158319"/>
                </a:lnTo>
                <a:lnTo>
                  <a:pt x="2208192" y="3171785"/>
                </a:lnTo>
                <a:lnTo>
                  <a:pt x="2160614" y="3180097"/>
                </a:lnTo>
                <a:lnTo>
                  <a:pt x="2111367" y="3182938"/>
                </a:lnTo>
                <a:lnTo>
                  <a:pt x="422282" y="3182938"/>
                </a:lnTo>
                <a:lnTo>
                  <a:pt x="373035" y="3180097"/>
                </a:lnTo>
                <a:lnTo>
                  <a:pt x="325456" y="3171785"/>
                </a:lnTo>
                <a:lnTo>
                  <a:pt x="279864" y="3158319"/>
                </a:lnTo>
                <a:lnTo>
                  <a:pt x="236573" y="3140016"/>
                </a:lnTo>
                <a:lnTo>
                  <a:pt x="195901" y="3117193"/>
                </a:lnTo>
                <a:lnTo>
                  <a:pt x="158166" y="3090167"/>
                </a:lnTo>
                <a:lnTo>
                  <a:pt x="123683" y="3059254"/>
                </a:lnTo>
                <a:lnTo>
                  <a:pt x="92770" y="3024771"/>
                </a:lnTo>
                <a:lnTo>
                  <a:pt x="65744" y="2987036"/>
                </a:lnTo>
                <a:lnTo>
                  <a:pt x="42921" y="2946365"/>
                </a:lnTo>
                <a:lnTo>
                  <a:pt x="24618" y="2903074"/>
                </a:lnTo>
                <a:lnTo>
                  <a:pt x="11152" y="2857481"/>
                </a:lnTo>
                <a:lnTo>
                  <a:pt x="2841" y="2809903"/>
                </a:lnTo>
                <a:lnTo>
                  <a:pt x="0" y="2760656"/>
                </a:lnTo>
                <a:lnTo>
                  <a:pt x="0" y="422282"/>
                </a:ln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77202" y="1799335"/>
            <a:ext cx="2350770" cy="3129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9780">
              <a:lnSpc>
                <a:spcPts val="2510"/>
              </a:lnSpc>
              <a:spcBef>
                <a:spcPts val="100"/>
              </a:spcBef>
            </a:pPr>
            <a:r>
              <a:rPr sz="2100" b="1" spc="-5" dirty="0">
                <a:solidFill>
                  <a:srgbClr val="FEDF5C"/>
                </a:solidFill>
                <a:latin typeface="Calibri"/>
                <a:cs typeface="Calibri"/>
              </a:rPr>
              <a:t>PLAN</a:t>
            </a:r>
            <a:r>
              <a:rPr sz="2100" b="1" spc="-10" dirty="0">
                <a:solidFill>
                  <a:srgbClr val="FEDF5C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FEDF5C"/>
                </a:solidFill>
                <a:latin typeface="Calibri"/>
                <a:cs typeface="Calibri"/>
              </a:rPr>
              <a:t>A</a:t>
            </a:r>
            <a:endParaRPr sz="2100">
              <a:latin typeface="Calibri"/>
              <a:cs typeface="Calibri"/>
            </a:endParaRPr>
          </a:p>
          <a:p>
            <a:pPr marL="12700" marR="835025" algn="just">
              <a:lnSpc>
                <a:spcPts val="2500"/>
              </a:lnSpc>
              <a:spcBef>
                <a:spcPts val="85"/>
              </a:spcBef>
            </a:pPr>
            <a:r>
              <a:rPr sz="2100" b="1" spc="-5" dirty="0">
                <a:solidFill>
                  <a:srgbClr val="FEDF5C"/>
                </a:solidFill>
                <a:latin typeface="Calibri"/>
                <a:cs typeface="Calibri"/>
              </a:rPr>
              <a:t>Major</a:t>
            </a:r>
            <a:r>
              <a:rPr sz="2100" b="1" spc="-65" dirty="0">
                <a:solidFill>
                  <a:srgbClr val="FEDF5C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FEDF5C"/>
                </a:solidFill>
                <a:latin typeface="Calibri"/>
                <a:cs typeface="Calibri"/>
              </a:rPr>
              <a:t>Course  Major</a:t>
            </a:r>
            <a:r>
              <a:rPr sz="2100" b="1" spc="-65" dirty="0">
                <a:solidFill>
                  <a:srgbClr val="FEDF5C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FEDF5C"/>
                </a:solidFill>
                <a:latin typeface="Calibri"/>
                <a:cs typeface="Calibri"/>
              </a:rPr>
              <a:t>Course  GE</a:t>
            </a:r>
            <a:endParaRPr sz="2100">
              <a:latin typeface="Calibri"/>
              <a:cs typeface="Calibri"/>
            </a:endParaRPr>
          </a:p>
          <a:p>
            <a:pPr marL="355600" marR="5080" indent="-342900">
              <a:lnSpc>
                <a:spcPts val="1800"/>
              </a:lnSpc>
              <a:spcBef>
                <a:spcPts val="45"/>
              </a:spcBef>
              <a:buClr>
                <a:srgbClr val="00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500" b="1" dirty="0">
                <a:solidFill>
                  <a:srgbClr val="FEDF5C"/>
                </a:solidFill>
                <a:latin typeface="Calibri"/>
                <a:cs typeface="Calibri"/>
              </a:rPr>
              <a:t>If ELWR </a:t>
            </a:r>
            <a:r>
              <a:rPr sz="1500" b="1" spc="-5" dirty="0">
                <a:solidFill>
                  <a:srgbClr val="FEDF5C"/>
                </a:solidFill>
                <a:latin typeface="Calibri"/>
                <a:cs typeface="Calibri"/>
              </a:rPr>
              <a:t>is not satisfied,  </a:t>
            </a:r>
            <a:r>
              <a:rPr sz="1500" b="1" dirty="0">
                <a:solidFill>
                  <a:srgbClr val="FEDF5C"/>
                </a:solidFill>
                <a:latin typeface="Calibri"/>
                <a:cs typeface="Calibri"/>
              </a:rPr>
              <a:t>ELWR </a:t>
            </a:r>
            <a:r>
              <a:rPr sz="1500" b="1" spc="-5" dirty="0">
                <a:solidFill>
                  <a:srgbClr val="FEDF5C"/>
                </a:solidFill>
                <a:latin typeface="Calibri"/>
                <a:cs typeface="Calibri"/>
              </a:rPr>
              <a:t>course; </a:t>
            </a:r>
            <a:r>
              <a:rPr sz="1500" b="1" dirty="0">
                <a:solidFill>
                  <a:srgbClr val="FEDF5C"/>
                </a:solidFill>
                <a:latin typeface="Calibri"/>
                <a:cs typeface="Calibri"/>
              </a:rPr>
              <a:t>If</a:t>
            </a:r>
            <a:r>
              <a:rPr sz="1500" b="1" spc="-70" dirty="0">
                <a:solidFill>
                  <a:srgbClr val="FEDF5C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FEDF5C"/>
                </a:solidFill>
                <a:latin typeface="Calibri"/>
                <a:cs typeface="Calibri"/>
              </a:rPr>
              <a:t>satisfied,  Lower Division  Composition </a:t>
            </a:r>
            <a:r>
              <a:rPr sz="1500" b="1" dirty="0">
                <a:solidFill>
                  <a:srgbClr val="FEDF5C"/>
                </a:solidFill>
                <a:latin typeface="Calibri"/>
                <a:cs typeface="Calibri"/>
              </a:rPr>
              <a:t>or</a:t>
            </a:r>
            <a:r>
              <a:rPr sz="1500" b="1" spc="-15" dirty="0">
                <a:solidFill>
                  <a:srgbClr val="FEDF5C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FEDF5C"/>
                </a:solidFill>
                <a:latin typeface="Calibri"/>
                <a:cs typeface="Calibri"/>
              </a:rPr>
              <a:t>GE</a:t>
            </a:r>
            <a:endParaRPr sz="1500">
              <a:latin typeface="Calibri"/>
              <a:cs typeface="Calibri"/>
            </a:endParaRPr>
          </a:p>
          <a:p>
            <a:pPr marL="12700" marR="388620">
              <a:lnSpc>
                <a:spcPts val="2520"/>
              </a:lnSpc>
              <a:spcBef>
                <a:spcPts val="25"/>
              </a:spcBef>
            </a:pPr>
            <a:r>
              <a:rPr sz="2100" b="1" spc="-5" dirty="0">
                <a:solidFill>
                  <a:srgbClr val="FEDF5C"/>
                </a:solidFill>
                <a:latin typeface="Calibri"/>
                <a:cs typeface="Calibri"/>
              </a:rPr>
              <a:t>BIS </a:t>
            </a:r>
            <a:r>
              <a:rPr sz="2100" b="1" dirty="0">
                <a:solidFill>
                  <a:srgbClr val="FEDF5C"/>
                </a:solidFill>
                <a:latin typeface="Calibri"/>
                <a:cs typeface="Calibri"/>
              </a:rPr>
              <a:t>5 </a:t>
            </a:r>
            <a:r>
              <a:rPr sz="2100" b="1" spc="-5" dirty="0">
                <a:solidFill>
                  <a:srgbClr val="FEDF5C"/>
                </a:solidFill>
                <a:latin typeface="Calibri"/>
                <a:cs typeface="Calibri"/>
              </a:rPr>
              <a:t>or First</a:t>
            </a:r>
            <a:r>
              <a:rPr sz="2100" b="1" spc="-60" dirty="0">
                <a:solidFill>
                  <a:srgbClr val="FEDF5C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FEDF5C"/>
                </a:solidFill>
                <a:latin typeface="Calibri"/>
                <a:cs typeface="Calibri"/>
              </a:rPr>
              <a:t>Year  Seminar</a:t>
            </a:r>
            <a:endParaRPr sz="2100">
              <a:latin typeface="Calibri"/>
              <a:cs typeface="Calibri"/>
            </a:endParaRPr>
          </a:p>
          <a:p>
            <a:pPr marL="24130" algn="ctr">
              <a:lnSpc>
                <a:spcPts val="2039"/>
              </a:lnSpc>
            </a:pPr>
            <a:r>
              <a:rPr sz="1800" b="1" spc="-5" dirty="0">
                <a:solidFill>
                  <a:srgbClr val="FEDF5C"/>
                </a:solidFill>
                <a:latin typeface="Calibri"/>
                <a:cs typeface="Calibri"/>
              </a:rPr>
              <a:t>APPROX. UNITS:</a:t>
            </a:r>
            <a:r>
              <a:rPr sz="1800" b="1" spc="-10" dirty="0">
                <a:solidFill>
                  <a:srgbClr val="FEDF5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EDF5C"/>
                </a:solidFill>
                <a:latin typeface="Calibri"/>
                <a:cs typeface="Calibri"/>
              </a:rPr>
              <a:t>15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83915" y="1771903"/>
            <a:ext cx="2350770" cy="3209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6130">
              <a:lnSpc>
                <a:spcPts val="2510"/>
              </a:lnSpc>
              <a:spcBef>
                <a:spcPts val="100"/>
              </a:spcBef>
            </a:pPr>
            <a:r>
              <a:rPr sz="2100" b="1" spc="-5" dirty="0">
                <a:solidFill>
                  <a:srgbClr val="FEDF5C"/>
                </a:solidFill>
                <a:latin typeface="Calibri"/>
                <a:cs typeface="Calibri"/>
              </a:rPr>
              <a:t>PLAN</a:t>
            </a:r>
            <a:r>
              <a:rPr sz="2100" b="1" spc="-10" dirty="0">
                <a:solidFill>
                  <a:srgbClr val="FEDF5C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FEDF5C"/>
                </a:solidFill>
                <a:latin typeface="Calibri"/>
                <a:cs typeface="Calibri"/>
              </a:rPr>
              <a:t>B</a:t>
            </a:r>
            <a:endParaRPr sz="2100">
              <a:latin typeface="Calibri"/>
              <a:cs typeface="Calibri"/>
            </a:endParaRPr>
          </a:p>
          <a:p>
            <a:pPr marL="12700" marR="835025">
              <a:lnSpc>
                <a:spcPts val="2520"/>
              </a:lnSpc>
              <a:spcBef>
                <a:spcPts val="70"/>
              </a:spcBef>
            </a:pPr>
            <a:r>
              <a:rPr sz="2100" b="1" spc="-5" dirty="0">
                <a:solidFill>
                  <a:srgbClr val="FEDF5C"/>
                </a:solidFill>
                <a:latin typeface="Calibri"/>
                <a:cs typeface="Calibri"/>
              </a:rPr>
              <a:t>Major</a:t>
            </a:r>
            <a:r>
              <a:rPr sz="2100" b="1" spc="-65" dirty="0">
                <a:solidFill>
                  <a:srgbClr val="FEDF5C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FEDF5C"/>
                </a:solidFill>
                <a:latin typeface="Calibri"/>
                <a:cs typeface="Calibri"/>
              </a:rPr>
              <a:t>Course  GE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ts val="2410"/>
              </a:lnSpc>
            </a:pPr>
            <a:r>
              <a:rPr sz="2100" b="1" spc="-5" dirty="0">
                <a:solidFill>
                  <a:srgbClr val="FEDF5C"/>
                </a:solidFill>
                <a:latin typeface="Calibri"/>
                <a:cs typeface="Calibri"/>
              </a:rPr>
              <a:t>GE</a:t>
            </a:r>
            <a:endParaRPr sz="21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70"/>
              </a:spcBef>
              <a:buClr>
                <a:srgbClr val="00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500" b="1" dirty="0">
                <a:solidFill>
                  <a:srgbClr val="FEDF5C"/>
                </a:solidFill>
                <a:latin typeface="Calibri"/>
                <a:cs typeface="Calibri"/>
              </a:rPr>
              <a:t>If ELWR </a:t>
            </a:r>
            <a:r>
              <a:rPr sz="1500" b="1" spc="-5" dirty="0">
                <a:solidFill>
                  <a:srgbClr val="FEDF5C"/>
                </a:solidFill>
                <a:latin typeface="Calibri"/>
                <a:cs typeface="Calibri"/>
              </a:rPr>
              <a:t>is not satisfied,  </a:t>
            </a:r>
            <a:r>
              <a:rPr sz="1500" b="1" dirty="0">
                <a:solidFill>
                  <a:srgbClr val="FEDF5C"/>
                </a:solidFill>
                <a:latin typeface="Calibri"/>
                <a:cs typeface="Calibri"/>
              </a:rPr>
              <a:t>ELWR </a:t>
            </a:r>
            <a:r>
              <a:rPr sz="1500" b="1" spc="-5" dirty="0">
                <a:solidFill>
                  <a:srgbClr val="FEDF5C"/>
                </a:solidFill>
                <a:latin typeface="Calibri"/>
                <a:cs typeface="Calibri"/>
              </a:rPr>
              <a:t>course; </a:t>
            </a:r>
            <a:r>
              <a:rPr sz="1500" b="1" dirty="0">
                <a:solidFill>
                  <a:srgbClr val="FEDF5C"/>
                </a:solidFill>
                <a:latin typeface="Calibri"/>
                <a:cs typeface="Calibri"/>
              </a:rPr>
              <a:t>If</a:t>
            </a:r>
            <a:r>
              <a:rPr sz="1500" b="1" spc="-70" dirty="0">
                <a:solidFill>
                  <a:srgbClr val="FEDF5C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FEDF5C"/>
                </a:solidFill>
                <a:latin typeface="Calibri"/>
                <a:cs typeface="Calibri"/>
              </a:rPr>
              <a:t>satisfied,  Lower Division  Composition </a:t>
            </a:r>
            <a:r>
              <a:rPr sz="1500" b="1" dirty="0">
                <a:solidFill>
                  <a:srgbClr val="FEDF5C"/>
                </a:solidFill>
                <a:latin typeface="Calibri"/>
                <a:cs typeface="Calibri"/>
              </a:rPr>
              <a:t>or</a:t>
            </a:r>
            <a:r>
              <a:rPr sz="1500" b="1" spc="-15" dirty="0">
                <a:solidFill>
                  <a:srgbClr val="FEDF5C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FEDF5C"/>
                </a:solidFill>
                <a:latin typeface="Calibri"/>
                <a:cs typeface="Calibri"/>
              </a:rPr>
              <a:t>GE</a:t>
            </a:r>
            <a:endParaRPr sz="1500">
              <a:latin typeface="Calibri"/>
              <a:cs typeface="Calibri"/>
            </a:endParaRPr>
          </a:p>
          <a:p>
            <a:pPr marL="12700" marR="388620">
              <a:lnSpc>
                <a:spcPts val="2500"/>
              </a:lnSpc>
              <a:spcBef>
                <a:spcPts val="100"/>
              </a:spcBef>
            </a:pPr>
            <a:r>
              <a:rPr sz="2100" b="1" spc="-5" dirty="0">
                <a:solidFill>
                  <a:srgbClr val="FEDF5C"/>
                </a:solidFill>
                <a:latin typeface="Calibri"/>
                <a:cs typeface="Calibri"/>
              </a:rPr>
              <a:t>BIS </a:t>
            </a:r>
            <a:r>
              <a:rPr sz="2100" b="1" dirty="0">
                <a:solidFill>
                  <a:srgbClr val="FEDF5C"/>
                </a:solidFill>
                <a:latin typeface="Calibri"/>
                <a:cs typeface="Calibri"/>
              </a:rPr>
              <a:t>5 </a:t>
            </a:r>
            <a:r>
              <a:rPr sz="2100" b="1" spc="-5" dirty="0">
                <a:solidFill>
                  <a:srgbClr val="FEDF5C"/>
                </a:solidFill>
                <a:latin typeface="Calibri"/>
                <a:cs typeface="Calibri"/>
              </a:rPr>
              <a:t>or First</a:t>
            </a:r>
            <a:r>
              <a:rPr sz="2100" b="1" spc="-60" dirty="0">
                <a:solidFill>
                  <a:srgbClr val="FEDF5C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FEDF5C"/>
                </a:solidFill>
                <a:latin typeface="Calibri"/>
                <a:cs typeface="Calibri"/>
              </a:rPr>
              <a:t>Year  Seminar</a:t>
            </a:r>
            <a:endParaRPr sz="2100">
              <a:latin typeface="Calibri"/>
              <a:cs typeface="Calibri"/>
            </a:endParaRPr>
          </a:p>
          <a:p>
            <a:pPr marL="24130" algn="ctr">
              <a:lnSpc>
                <a:spcPct val="100000"/>
              </a:lnSpc>
              <a:spcBef>
                <a:spcPts val="505"/>
              </a:spcBef>
            </a:pPr>
            <a:r>
              <a:rPr sz="1800" b="1" spc="-5" dirty="0">
                <a:solidFill>
                  <a:srgbClr val="FEDF5C"/>
                </a:solidFill>
                <a:latin typeface="Calibri"/>
                <a:cs typeface="Calibri"/>
              </a:rPr>
              <a:t>APPROX. UNITS:</a:t>
            </a:r>
            <a:r>
              <a:rPr sz="1800" b="1" spc="-10" dirty="0">
                <a:solidFill>
                  <a:srgbClr val="FEDF5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EDF5C"/>
                </a:solidFill>
                <a:latin typeface="Calibri"/>
                <a:cs typeface="Calibri"/>
              </a:rPr>
              <a:t>15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88314" y="1774952"/>
            <a:ext cx="8191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" dirty="0">
                <a:solidFill>
                  <a:srgbClr val="FEDF5C"/>
                </a:solidFill>
                <a:latin typeface="Calibri"/>
                <a:cs typeface="Calibri"/>
              </a:rPr>
              <a:t>PLAN</a:t>
            </a:r>
            <a:r>
              <a:rPr sz="2100" b="1" spc="-80" dirty="0">
                <a:solidFill>
                  <a:srgbClr val="FEDF5C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FEDF5C"/>
                </a:solidFill>
                <a:latin typeface="Calibri"/>
                <a:cs typeface="Calibri"/>
              </a:rPr>
              <a:t>C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90627" y="2093467"/>
            <a:ext cx="283845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50"/>
              </a:spcBef>
            </a:pPr>
            <a:r>
              <a:rPr sz="1800" b="1" dirty="0">
                <a:solidFill>
                  <a:srgbClr val="FEDF5C"/>
                </a:solidFill>
                <a:latin typeface="Calibri"/>
                <a:cs typeface="Calibri"/>
              </a:rPr>
              <a:t>GE  GE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90627" y="2639059"/>
            <a:ext cx="283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EDF5C"/>
                </a:solidFill>
                <a:latin typeface="Calibri"/>
                <a:cs typeface="Calibri"/>
              </a:rPr>
              <a:t>GE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90627" y="2918459"/>
            <a:ext cx="2359025" cy="201422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55600" marR="5080" indent="-342900">
              <a:lnSpc>
                <a:spcPct val="95200"/>
              </a:lnSpc>
              <a:spcBef>
                <a:spcPts val="180"/>
              </a:spcBef>
              <a:buClr>
                <a:srgbClr val="00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b="1" spc="-10" dirty="0">
                <a:solidFill>
                  <a:srgbClr val="FEDF5C"/>
                </a:solidFill>
                <a:latin typeface="Calibri"/>
                <a:cs typeface="Calibri"/>
              </a:rPr>
              <a:t>If </a:t>
            </a:r>
            <a:r>
              <a:rPr sz="1400" b="1" spc="-25" dirty="0">
                <a:solidFill>
                  <a:srgbClr val="FEDF5C"/>
                </a:solidFill>
                <a:latin typeface="Calibri"/>
                <a:cs typeface="Calibri"/>
              </a:rPr>
              <a:t>ELWR </a:t>
            </a:r>
            <a:r>
              <a:rPr sz="1400" b="1" spc="-5" dirty="0">
                <a:solidFill>
                  <a:srgbClr val="FEDF5C"/>
                </a:solidFill>
                <a:latin typeface="Calibri"/>
                <a:cs typeface="Calibri"/>
              </a:rPr>
              <a:t>is </a:t>
            </a:r>
            <a:r>
              <a:rPr sz="1400" b="1" spc="-20" dirty="0">
                <a:solidFill>
                  <a:srgbClr val="FEDF5C"/>
                </a:solidFill>
                <a:latin typeface="Calibri"/>
                <a:cs typeface="Calibri"/>
              </a:rPr>
              <a:t>not </a:t>
            </a:r>
            <a:r>
              <a:rPr sz="1400" b="1" spc="-25" dirty="0">
                <a:solidFill>
                  <a:srgbClr val="FEDF5C"/>
                </a:solidFill>
                <a:latin typeface="Calibri"/>
                <a:cs typeface="Calibri"/>
              </a:rPr>
              <a:t>satisfied,  ELWR course; </a:t>
            </a:r>
            <a:r>
              <a:rPr sz="1400" b="1" spc="-10" dirty="0">
                <a:solidFill>
                  <a:srgbClr val="FEDF5C"/>
                </a:solidFill>
                <a:latin typeface="Calibri"/>
                <a:cs typeface="Calibri"/>
              </a:rPr>
              <a:t>If </a:t>
            </a:r>
            <a:r>
              <a:rPr sz="1400" b="1" spc="-25" dirty="0">
                <a:solidFill>
                  <a:srgbClr val="FEDF5C"/>
                </a:solidFill>
                <a:latin typeface="Calibri"/>
                <a:cs typeface="Calibri"/>
              </a:rPr>
              <a:t>satisfied,  </a:t>
            </a:r>
            <a:r>
              <a:rPr sz="1400" b="1" spc="-30" dirty="0">
                <a:solidFill>
                  <a:srgbClr val="FEDF5C"/>
                </a:solidFill>
                <a:latin typeface="Calibri"/>
                <a:cs typeface="Calibri"/>
              </a:rPr>
              <a:t>Lower </a:t>
            </a:r>
            <a:r>
              <a:rPr sz="1400" b="1" spc="-20" dirty="0">
                <a:solidFill>
                  <a:srgbClr val="FEDF5C"/>
                </a:solidFill>
                <a:latin typeface="Calibri"/>
                <a:cs typeface="Calibri"/>
              </a:rPr>
              <a:t>Division</a:t>
            </a:r>
            <a:r>
              <a:rPr sz="1400" b="1" spc="-100" dirty="0">
                <a:solidFill>
                  <a:srgbClr val="FEDF5C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FEDF5C"/>
                </a:solidFill>
                <a:latin typeface="Calibri"/>
                <a:cs typeface="Calibri"/>
              </a:rPr>
              <a:t>Composition  </a:t>
            </a:r>
            <a:r>
              <a:rPr sz="1400" b="1" spc="-15" dirty="0">
                <a:solidFill>
                  <a:srgbClr val="FEDF5C"/>
                </a:solidFill>
                <a:latin typeface="Calibri"/>
                <a:cs typeface="Calibri"/>
              </a:rPr>
              <a:t>or</a:t>
            </a:r>
            <a:r>
              <a:rPr sz="1400" b="1" spc="-45" dirty="0">
                <a:solidFill>
                  <a:srgbClr val="FEDF5C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EDF5C"/>
                </a:solidFill>
                <a:latin typeface="Calibri"/>
                <a:cs typeface="Calibri"/>
              </a:rPr>
              <a:t>GE</a:t>
            </a:r>
            <a:endParaRPr sz="1400">
              <a:latin typeface="Calibri"/>
              <a:cs typeface="Calibri"/>
            </a:endParaRPr>
          </a:p>
          <a:p>
            <a:pPr marL="12700" marR="673735" algn="just">
              <a:lnSpc>
                <a:spcPct val="99400"/>
              </a:lnSpc>
              <a:spcBef>
                <a:spcPts val="45"/>
              </a:spcBef>
            </a:pPr>
            <a:r>
              <a:rPr sz="1800" b="1" spc="-5" dirty="0">
                <a:solidFill>
                  <a:srgbClr val="FEDF5C"/>
                </a:solidFill>
                <a:latin typeface="Calibri"/>
                <a:cs typeface="Calibri"/>
              </a:rPr>
              <a:t>Non-Major or </a:t>
            </a:r>
            <a:r>
              <a:rPr sz="1800" b="1" dirty="0">
                <a:solidFill>
                  <a:srgbClr val="FEDF5C"/>
                </a:solidFill>
                <a:latin typeface="Calibri"/>
                <a:cs typeface="Calibri"/>
              </a:rPr>
              <a:t>GE  </a:t>
            </a:r>
            <a:r>
              <a:rPr sz="1800" b="1" spc="-5" dirty="0">
                <a:solidFill>
                  <a:srgbClr val="FEDF5C"/>
                </a:solidFill>
                <a:latin typeface="Calibri"/>
                <a:cs typeface="Calibri"/>
              </a:rPr>
              <a:t>BIS </a:t>
            </a:r>
            <a:r>
              <a:rPr sz="1800" b="1" dirty="0">
                <a:solidFill>
                  <a:srgbClr val="FEDF5C"/>
                </a:solidFill>
                <a:latin typeface="Calibri"/>
                <a:cs typeface="Calibri"/>
              </a:rPr>
              <a:t>5 </a:t>
            </a:r>
            <a:r>
              <a:rPr sz="1800" b="1" spc="-5" dirty="0">
                <a:solidFill>
                  <a:srgbClr val="FEDF5C"/>
                </a:solidFill>
                <a:latin typeface="Calibri"/>
                <a:cs typeface="Calibri"/>
              </a:rPr>
              <a:t>or First</a:t>
            </a:r>
            <a:r>
              <a:rPr sz="1800" b="1" spc="-65" dirty="0">
                <a:solidFill>
                  <a:srgbClr val="FEDF5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EDF5C"/>
                </a:solidFill>
                <a:latin typeface="Calibri"/>
                <a:cs typeface="Calibri"/>
              </a:rPr>
              <a:t>Year  </a:t>
            </a:r>
            <a:r>
              <a:rPr sz="1800" b="1" spc="-10" dirty="0">
                <a:solidFill>
                  <a:srgbClr val="FEDF5C"/>
                </a:solidFill>
                <a:latin typeface="Calibri"/>
                <a:cs typeface="Calibri"/>
              </a:rPr>
              <a:t>Seminar</a:t>
            </a:r>
            <a:endParaRPr sz="1800">
              <a:latin typeface="Calibri"/>
              <a:cs typeface="Calibri"/>
            </a:endParaRPr>
          </a:p>
          <a:p>
            <a:pPr marL="290830">
              <a:lnSpc>
                <a:spcPct val="100000"/>
              </a:lnSpc>
              <a:spcBef>
                <a:spcPts val="525"/>
              </a:spcBef>
            </a:pPr>
            <a:r>
              <a:rPr sz="1800" b="1" spc="-5" dirty="0">
                <a:solidFill>
                  <a:srgbClr val="FEDF5C"/>
                </a:solidFill>
                <a:latin typeface="Calibri"/>
                <a:cs typeface="Calibri"/>
              </a:rPr>
              <a:t>APPROX. UNITS:</a:t>
            </a:r>
            <a:r>
              <a:rPr sz="1800" b="1" spc="-10" dirty="0">
                <a:solidFill>
                  <a:srgbClr val="FEDF5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EDF5C"/>
                </a:solidFill>
                <a:latin typeface="Calibri"/>
                <a:cs typeface="Calibri"/>
              </a:rPr>
              <a:t>15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0698" y="325627"/>
            <a:ext cx="83750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00" marR="5080" indent="-1384935">
              <a:lnSpc>
                <a:spcPct val="100000"/>
              </a:lnSpc>
              <a:spcBef>
                <a:spcPts val="100"/>
              </a:spcBef>
            </a:pPr>
            <a:r>
              <a:rPr sz="3000" spc="-70" dirty="0"/>
              <a:t>You </a:t>
            </a:r>
            <a:r>
              <a:rPr sz="3000" dirty="0"/>
              <a:t>can </a:t>
            </a:r>
            <a:r>
              <a:rPr sz="3000" spc="-5" dirty="0"/>
              <a:t>also select </a:t>
            </a:r>
            <a:r>
              <a:rPr sz="3000" spc="-25" dirty="0"/>
              <a:t>your </a:t>
            </a:r>
            <a:r>
              <a:rPr sz="3000" spc="-10" dirty="0"/>
              <a:t>general </a:t>
            </a:r>
            <a:r>
              <a:rPr sz="3000" spc="-5" dirty="0"/>
              <a:t>education courses  based on </a:t>
            </a:r>
            <a:r>
              <a:rPr sz="3000" spc="-25" dirty="0"/>
              <a:t>your </a:t>
            </a:r>
            <a:r>
              <a:rPr sz="3000" spc="-5" dirty="0"/>
              <a:t>future career</a:t>
            </a:r>
            <a:r>
              <a:rPr sz="3000" spc="0" dirty="0"/>
              <a:t> </a:t>
            </a:r>
            <a:r>
              <a:rPr sz="3000" spc="-35" dirty="0"/>
              <a:t>goals.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562927" y="1697228"/>
            <a:ext cx="8208645" cy="4011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135890" indent="-342900">
              <a:lnSpc>
                <a:spcPct val="100800"/>
              </a:lnSpc>
              <a:spcBef>
                <a:spcPts val="75"/>
              </a:spcBef>
            </a:pPr>
            <a:r>
              <a:rPr sz="2400" spc="133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400" spc="-30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Calisto MT"/>
                <a:cs typeface="Calisto MT"/>
              </a:rPr>
              <a:t>Many CBS students interested </a:t>
            </a:r>
            <a:r>
              <a:rPr sz="2400" dirty="0">
                <a:solidFill>
                  <a:srgbClr val="404040"/>
                </a:solidFill>
                <a:latin typeface="Calisto MT"/>
                <a:cs typeface="Calisto MT"/>
              </a:rPr>
              <a:t>in </a:t>
            </a:r>
            <a:r>
              <a:rPr sz="2400" spc="-5" dirty="0">
                <a:solidFill>
                  <a:srgbClr val="404040"/>
                </a:solidFill>
                <a:latin typeface="Calisto MT"/>
                <a:cs typeface="Calisto MT"/>
              </a:rPr>
              <a:t>the health care professions  </a:t>
            </a:r>
            <a:r>
              <a:rPr sz="2400" spc="-45" dirty="0">
                <a:solidFill>
                  <a:srgbClr val="404040"/>
                </a:solidFill>
                <a:latin typeface="Calisto MT"/>
                <a:cs typeface="Calisto MT"/>
              </a:rPr>
              <a:t>have </a:t>
            </a:r>
            <a:r>
              <a:rPr sz="2400" dirty="0">
                <a:solidFill>
                  <a:srgbClr val="404040"/>
                </a:solidFill>
                <a:latin typeface="Calisto MT"/>
                <a:cs typeface="Calisto MT"/>
              </a:rPr>
              <a:t>found the </a:t>
            </a:r>
            <a:r>
              <a:rPr sz="2400" spc="-10" dirty="0">
                <a:solidFill>
                  <a:srgbClr val="404040"/>
                </a:solidFill>
                <a:latin typeface="Calisto MT"/>
                <a:cs typeface="Calisto MT"/>
              </a:rPr>
              <a:t>following </a:t>
            </a:r>
            <a:r>
              <a:rPr sz="2400" spc="-5" dirty="0">
                <a:solidFill>
                  <a:srgbClr val="404040"/>
                </a:solidFill>
                <a:latin typeface="Calisto MT"/>
                <a:cs typeface="Calisto MT"/>
              </a:rPr>
              <a:t>classes</a:t>
            </a:r>
            <a:r>
              <a:rPr sz="2400" spc="35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2400" dirty="0">
                <a:solidFill>
                  <a:srgbClr val="404040"/>
                </a:solidFill>
                <a:latin typeface="Calisto MT"/>
                <a:cs typeface="Calisto MT"/>
              </a:rPr>
              <a:t>helpful.</a:t>
            </a:r>
            <a:endParaRPr sz="2400">
              <a:latin typeface="Calisto MT"/>
              <a:cs typeface="Calisto MT"/>
            </a:endParaRPr>
          </a:p>
          <a:p>
            <a:pPr marL="755015" marR="640080" indent="-285750">
              <a:lnSpc>
                <a:spcPct val="100000"/>
              </a:lnSpc>
              <a:spcBef>
                <a:spcPts val="1000"/>
              </a:spcBef>
            </a:pPr>
            <a:r>
              <a:rPr sz="2000" spc="111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000" spc="-260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2000" b="1" spc="-5" dirty="0">
                <a:latin typeface="Calisto MT"/>
                <a:cs typeface="Calisto MT"/>
              </a:rPr>
              <a:t>Classics </a:t>
            </a:r>
            <a:r>
              <a:rPr sz="2000" b="1" dirty="0">
                <a:latin typeface="Calisto MT"/>
                <a:cs typeface="Calisto MT"/>
              </a:rPr>
              <a:t>30 </a:t>
            </a:r>
            <a:r>
              <a:rPr sz="2000" spc="-10" dirty="0">
                <a:solidFill>
                  <a:srgbClr val="404040"/>
                </a:solidFill>
                <a:latin typeface="Calisto MT"/>
                <a:cs typeface="Calisto MT"/>
              </a:rPr>
              <a:t>explains </a:t>
            </a:r>
            <a:r>
              <a:rPr sz="2000" spc="-5" dirty="0">
                <a:solidFill>
                  <a:srgbClr val="404040"/>
                </a:solidFill>
                <a:latin typeface="Calisto MT"/>
                <a:cs typeface="Calisto MT"/>
              </a:rPr>
              <a:t>the Greek and Latin roots </a:t>
            </a:r>
            <a:r>
              <a:rPr sz="2000" dirty="0">
                <a:solidFill>
                  <a:srgbClr val="404040"/>
                </a:solidFill>
                <a:latin typeface="Calisto MT"/>
                <a:cs typeface="Calisto MT"/>
              </a:rPr>
              <a:t>of </a:t>
            </a:r>
            <a:r>
              <a:rPr sz="2000" spc="-10" dirty="0">
                <a:solidFill>
                  <a:srgbClr val="404040"/>
                </a:solidFill>
                <a:latin typeface="Calisto MT"/>
                <a:cs typeface="Calisto MT"/>
              </a:rPr>
              <a:t>language </a:t>
            </a:r>
            <a:r>
              <a:rPr sz="2000" spc="-5" dirty="0">
                <a:solidFill>
                  <a:srgbClr val="404040"/>
                </a:solidFill>
                <a:latin typeface="Calisto MT"/>
                <a:cs typeface="Calisto MT"/>
              </a:rPr>
              <a:t>and  </a:t>
            </a:r>
            <a:r>
              <a:rPr sz="2000" dirty="0">
                <a:solidFill>
                  <a:srgbClr val="404040"/>
                </a:solidFill>
                <a:latin typeface="Calisto MT"/>
                <a:cs typeface="Calisto MT"/>
              </a:rPr>
              <a:t>incorporates a </a:t>
            </a:r>
            <a:r>
              <a:rPr sz="2000" spc="-5" dirty="0">
                <a:solidFill>
                  <a:srgbClr val="404040"/>
                </a:solidFill>
                <a:latin typeface="Calisto MT"/>
                <a:cs typeface="Calisto MT"/>
              </a:rPr>
              <a:t>lot </a:t>
            </a:r>
            <a:r>
              <a:rPr sz="2000" dirty="0">
                <a:solidFill>
                  <a:srgbClr val="404040"/>
                </a:solidFill>
                <a:latin typeface="Calisto MT"/>
                <a:cs typeface="Calisto MT"/>
              </a:rPr>
              <a:t>of </a:t>
            </a:r>
            <a:r>
              <a:rPr sz="2000" spc="-5" dirty="0">
                <a:solidFill>
                  <a:srgbClr val="404040"/>
                </a:solidFill>
                <a:latin typeface="Calisto MT"/>
                <a:cs typeface="Calisto MT"/>
              </a:rPr>
              <a:t>biological</a:t>
            </a:r>
            <a:r>
              <a:rPr sz="2000" spc="-305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sto MT"/>
                <a:cs typeface="Calisto MT"/>
              </a:rPr>
              <a:t>terms.</a:t>
            </a:r>
            <a:endParaRPr sz="2000">
              <a:latin typeface="Calisto MT"/>
              <a:cs typeface="Calisto MT"/>
            </a:endParaRPr>
          </a:p>
          <a:p>
            <a:pPr marL="755015" marR="5080" indent="-285750">
              <a:lnSpc>
                <a:spcPct val="100000"/>
              </a:lnSpc>
              <a:spcBef>
                <a:spcPts val="1010"/>
              </a:spcBef>
              <a:tabLst>
                <a:tab pos="5695315" algn="l"/>
              </a:tabLst>
            </a:pPr>
            <a:r>
              <a:rPr sz="2000" spc="1110" dirty="0">
                <a:solidFill>
                  <a:srgbClr val="353535"/>
                </a:solidFill>
                <a:latin typeface="Microsoft Sans Serif"/>
                <a:cs typeface="Microsoft Sans Serif"/>
              </a:rPr>
              <a:t>´ </a:t>
            </a:r>
            <a:r>
              <a:rPr sz="2000" b="1" spc="-10" dirty="0">
                <a:latin typeface="Calisto MT"/>
                <a:cs typeface="Calisto MT"/>
              </a:rPr>
              <a:t>Philosophy </a:t>
            </a:r>
            <a:r>
              <a:rPr sz="2000" b="1" dirty="0">
                <a:latin typeface="Calisto MT"/>
                <a:cs typeface="Calisto MT"/>
              </a:rPr>
              <a:t>31 </a:t>
            </a:r>
            <a:r>
              <a:rPr sz="2000" spc="-5" dirty="0">
                <a:solidFill>
                  <a:srgbClr val="404040"/>
                </a:solidFill>
                <a:latin typeface="Calisto MT"/>
                <a:cs typeface="Calisto MT"/>
              </a:rPr>
              <a:t>introduces students to scientific reasoning and  </a:t>
            </a:r>
            <a:r>
              <a:rPr sz="2000" spc="-20" dirty="0">
                <a:solidFill>
                  <a:srgbClr val="404040"/>
                </a:solidFill>
                <a:latin typeface="Calisto MT"/>
                <a:cs typeface="Calisto MT"/>
              </a:rPr>
              <a:t>analysis, </a:t>
            </a:r>
            <a:r>
              <a:rPr sz="2000" spc="-5" dirty="0">
                <a:solidFill>
                  <a:srgbClr val="404040"/>
                </a:solidFill>
                <a:latin typeface="Calisto MT"/>
                <a:cs typeface="Calisto MT"/>
              </a:rPr>
              <a:t>useful for </a:t>
            </a:r>
            <a:r>
              <a:rPr sz="2000" spc="-10" dirty="0">
                <a:solidFill>
                  <a:srgbClr val="404040"/>
                </a:solidFill>
                <a:latin typeface="Calisto MT"/>
                <a:cs typeface="Calisto MT"/>
              </a:rPr>
              <a:t>exams </a:t>
            </a:r>
            <a:r>
              <a:rPr sz="2000" spc="-5" dirty="0">
                <a:solidFill>
                  <a:srgbClr val="404040"/>
                </a:solidFill>
                <a:latin typeface="Calisto MT"/>
                <a:cs typeface="Calisto MT"/>
              </a:rPr>
              <a:t>such as</a:t>
            </a:r>
            <a:r>
              <a:rPr sz="2000" spc="110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sto MT"/>
                <a:cs typeface="Calisto MT"/>
              </a:rPr>
              <a:t>the</a:t>
            </a:r>
            <a:r>
              <a:rPr sz="2000" spc="5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2000" spc="-40" dirty="0">
                <a:solidFill>
                  <a:srgbClr val="404040"/>
                </a:solidFill>
                <a:latin typeface="Calisto MT"/>
                <a:cs typeface="Calisto MT"/>
              </a:rPr>
              <a:t>MCAT	</a:t>
            </a:r>
            <a:r>
              <a:rPr sz="2000" spc="-5" dirty="0">
                <a:solidFill>
                  <a:srgbClr val="404040"/>
                </a:solidFill>
                <a:latin typeface="Calisto MT"/>
                <a:cs typeface="Calisto MT"/>
              </a:rPr>
              <a:t>(other good choices are  PHI </a:t>
            </a:r>
            <a:r>
              <a:rPr sz="2000" dirty="0">
                <a:solidFill>
                  <a:srgbClr val="404040"/>
                </a:solidFill>
                <a:latin typeface="Calisto MT"/>
                <a:cs typeface="Calisto MT"/>
              </a:rPr>
              <a:t>5 or</a:t>
            </a:r>
            <a:r>
              <a:rPr sz="2000" spc="0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2000" dirty="0">
                <a:solidFill>
                  <a:srgbClr val="404040"/>
                </a:solidFill>
                <a:latin typeface="Calisto MT"/>
                <a:cs typeface="Calisto MT"/>
              </a:rPr>
              <a:t>12).</a:t>
            </a:r>
            <a:endParaRPr sz="2000">
              <a:latin typeface="Calisto MT"/>
              <a:cs typeface="Calisto MT"/>
            </a:endParaRPr>
          </a:p>
          <a:p>
            <a:pPr marL="755015" marR="179705" indent="-285750">
              <a:lnSpc>
                <a:spcPct val="100000"/>
              </a:lnSpc>
              <a:spcBef>
                <a:spcPts val="1005"/>
              </a:spcBef>
            </a:pPr>
            <a:r>
              <a:rPr sz="2000" spc="1110" dirty="0">
                <a:solidFill>
                  <a:srgbClr val="353535"/>
                </a:solidFill>
                <a:latin typeface="Microsoft Sans Serif"/>
                <a:cs typeface="Microsoft Sans Serif"/>
              </a:rPr>
              <a:t>´ </a:t>
            </a:r>
            <a:r>
              <a:rPr sz="2000" b="1" dirty="0">
                <a:latin typeface="Calisto MT"/>
                <a:cs typeface="Calisto MT"/>
              </a:rPr>
              <a:t>History </a:t>
            </a:r>
            <a:r>
              <a:rPr sz="2000" b="1" spc="-5" dirty="0">
                <a:latin typeface="Calisto MT"/>
                <a:cs typeface="Calisto MT"/>
              </a:rPr>
              <a:t>2/STS </a:t>
            </a:r>
            <a:r>
              <a:rPr sz="2000" b="1" dirty="0">
                <a:latin typeface="Calisto MT"/>
                <a:cs typeface="Calisto MT"/>
              </a:rPr>
              <a:t>2 </a:t>
            </a:r>
            <a:r>
              <a:rPr sz="2000" dirty="0">
                <a:solidFill>
                  <a:srgbClr val="404040"/>
                </a:solidFill>
                <a:latin typeface="Calisto MT"/>
                <a:cs typeface="Calisto MT"/>
              </a:rPr>
              <a:t>is </a:t>
            </a:r>
            <a:r>
              <a:rPr sz="2000" spc="-5" dirty="0">
                <a:solidFill>
                  <a:srgbClr val="404040"/>
                </a:solidFill>
                <a:latin typeface="Calisto MT"/>
                <a:cs typeface="Calisto MT"/>
              </a:rPr>
              <a:t>“Introduction to the </a:t>
            </a:r>
            <a:r>
              <a:rPr sz="2000" spc="0" dirty="0">
                <a:solidFill>
                  <a:srgbClr val="404040"/>
                </a:solidFill>
                <a:latin typeface="Calisto MT"/>
                <a:cs typeface="Calisto MT"/>
              </a:rPr>
              <a:t>History </a:t>
            </a:r>
            <a:r>
              <a:rPr sz="2000" dirty="0">
                <a:solidFill>
                  <a:srgbClr val="404040"/>
                </a:solidFill>
                <a:latin typeface="Calisto MT"/>
                <a:cs typeface="Calisto MT"/>
              </a:rPr>
              <a:t>of </a:t>
            </a:r>
            <a:r>
              <a:rPr sz="2000" spc="-5" dirty="0">
                <a:solidFill>
                  <a:srgbClr val="404040"/>
                </a:solidFill>
                <a:latin typeface="Calisto MT"/>
                <a:cs typeface="Calisto MT"/>
              </a:rPr>
              <a:t>Science and  </a:t>
            </a:r>
            <a:r>
              <a:rPr sz="2000" spc="-40" dirty="0">
                <a:solidFill>
                  <a:srgbClr val="404040"/>
                </a:solidFill>
                <a:latin typeface="Calisto MT"/>
                <a:cs typeface="Calisto MT"/>
              </a:rPr>
              <a:t>Technology.” </a:t>
            </a:r>
            <a:r>
              <a:rPr sz="2000" spc="-5" dirty="0">
                <a:solidFill>
                  <a:srgbClr val="404040"/>
                </a:solidFill>
                <a:latin typeface="Calisto MT"/>
                <a:cs typeface="Calisto MT"/>
              </a:rPr>
              <a:t>The course has </a:t>
            </a:r>
            <a:r>
              <a:rPr sz="2000" dirty="0">
                <a:solidFill>
                  <a:srgbClr val="404040"/>
                </a:solidFill>
                <a:latin typeface="Calisto MT"/>
                <a:cs typeface="Calisto MT"/>
              </a:rPr>
              <a:t>a </a:t>
            </a:r>
            <a:r>
              <a:rPr sz="2000" spc="-5" dirty="0">
                <a:solidFill>
                  <a:srgbClr val="404040"/>
                </a:solidFill>
                <a:latin typeface="Calisto MT"/>
                <a:cs typeface="Calisto MT"/>
              </a:rPr>
              <a:t>strong critical reasoning component,  useful for </a:t>
            </a:r>
            <a:r>
              <a:rPr sz="2000" spc="-15" dirty="0">
                <a:solidFill>
                  <a:srgbClr val="404040"/>
                </a:solidFill>
                <a:latin typeface="Calisto MT"/>
                <a:cs typeface="Calisto MT"/>
              </a:rPr>
              <a:t>exams </a:t>
            </a:r>
            <a:r>
              <a:rPr sz="2000" spc="-5" dirty="0">
                <a:solidFill>
                  <a:srgbClr val="404040"/>
                </a:solidFill>
                <a:latin typeface="Calisto MT"/>
                <a:cs typeface="Calisto MT"/>
              </a:rPr>
              <a:t>such as the</a:t>
            </a:r>
            <a:r>
              <a:rPr sz="2000" spc="25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2000" spc="-80" dirty="0">
                <a:solidFill>
                  <a:srgbClr val="404040"/>
                </a:solidFill>
                <a:latin typeface="Calisto MT"/>
                <a:cs typeface="Calisto MT"/>
              </a:rPr>
              <a:t>MCAT.</a:t>
            </a:r>
            <a:endParaRPr sz="2000">
              <a:latin typeface="Calisto MT"/>
              <a:cs typeface="Calisto MT"/>
            </a:endParaRPr>
          </a:p>
          <a:p>
            <a:pPr marL="469900">
              <a:lnSpc>
                <a:spcPct val="100000"/>
              </a:lnSpc>
              <a:spcBef>
                <a:spcPts val="985"/>
              </a:spcBef>
            </a:pPr>
            <a:r>
              <a:rPr sz="2000" spc="111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000" spc="-20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2000" b="1" spc="-10" dirty="0">
                <a:latin typeface="Calisto MT"/>
                <a:cs typeface="Calisto MT"/>
              </a:rPr>
              <a:t>Philosophy </a:t>
            </a:r>
            <a:r>
              <a:rPr sz="2000" b="1" dirty="0">
                <a:latin typeface="Calisto MT"/>
                <a:cs typeface="Calisto MT"/>
              </a:rPr>
              <a:t>15 </a:t>
            </a:r>
            <a:r>
              <a:rPr sz="2000" spc="-5" dirty="0">
                <a:solidFill>
                  <a:srgbClr val="404040"/>
                </a:solidFill>
                <a:latin typeface="Calisto MT"/>
                <a:cs typeface="Calisto MT"/>
              </a:rPr>
              <a:t>introduces students to </a:t>
            </a:r>
            <a:r>
              <a:rPr sz="2000" spc="-10" dirty="0">
                <a:solidFill>
                  <a:srgbClr val="404040"/>
                </a:solidFill>
                <a:latin typeface="Calisto MT"/>
                <a:cs typeface="Calisto MT"/>
              </a:rPr>
              <a:t>Bioethics.</a:t>
            </a:r>
            <a:endParaRPr sz="2000">
              <a:latin typeface="Calisto MT"/>
              <a:cs typeface="Calisto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84165" y="1509267"/>
            <a:ext cx="3594100" cy="315595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469900" marR="762000" indent="-457200">
              <a:lnSpc>
                <a:spcPts val="2300"/>
              </a:lnSpc>
              <a:spcBef>
                <a:spcPts val="459"/>
              </a:spcBef>
              <a:buClr>
                <a:srgbClr val="353535"/>
              </a:buClr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Broad and</a:t>
            </a:r>
            <a:r>
              <a:rPr sz="2200" spc="-65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balanced  </a:t>
            </a:r>
            <a:r>
              <a:rPr sz="2200" spc="-10" dirty="0">
                <a:solidFill>
                  <a:srgbClr val="404040"/>
                </a:solidFill>
                <a:latin typeface="Calisto MT"/>
                <a:cs typeface="Calisto MT"/>
              </a:rPr>
              <a:t>exposure </a:t>
            </a: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to</a:t>
            </a:r>
            <a:r>
              <a:rPr sz="2200" spc="-40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2200" dirty="0">
                <a:solidFill>
                  <a:srgbClr val="404040"/>
                </a:solidFill>
                <a:latin typeface="Calisto MT"/>
                <a:cs typeface="Calisto MT"/>
              </a:rPr>
              <a:t>biology</a:t>
            </a:r>
            <a:endParaRPr sz="2200">
              <a:latin typeface="Calisto MT"/>
              <a:cs typeface="Calisto MT"/>
            </a:endParaRPr>
          </a:p>
          <a:p>
            <a:pPr marL="469900" marR="175260" indent="-457200">
              <a:lnSpc>
                <a:spcPts val="2400"/>
              </a:lnSpc>
              <a:spcBef>
                <a:spcPts val="1030"/>
              </a:spcBef>
              <a:buClr>
                <a:srgbClr val="353535"/>
              </a:buClr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Understanding the  </a:t>
            </a:r>
            <a:r>
              <a:rPr sz="2200" spc="-15" dirty="0">
                <a:solidFill>
                  <a:srgbClr val="404040"/>
                </a:solidFill>
                <a:latin typeface="Calisto MT"/>
                <a:cs typeface="Calisto MT"/>
              </a:rPr>
              <a:t>diversity </a:t>
            </a: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and</a:t>
            </a:r>
            <a:r>
              <a:rPr sz="2200" spc="-65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distribution  of </a:t>
            </a:r>
            <a:r>
              <a:rPr sz="2200" spc="-10" dirty="0">
                <a:solidFill>
                  <a:srgbClr val="404040"/>
                </a:solidFill>
                <a:latin typeface="Calisto MT"/>
                <a:cs typeface="Calisto MT"/>
              </a:rPr>
              <a:t>living</a:t>
            </a:r>
            <a:r>
              <a:rPr sz="2200" spc="-340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organisms</a:t>
            </a:r>
            <a:endParaRPr sz="2200">
              <a:latin typeface="Calisto MT"/>
              <a:cs typeface="Calisto MT"/>
            </a:endParaRPr>
          </a:p>
          <a:p>
            <a:pPr marL="469900" marR="5080" indent="-457200">
              <a:lnSpc>
                <a:spcPts val="2400"/>
              </a:lnSpc>
              <a:spcBef>
                <a:spcPts val="890"/>
              </a:spcBef>
              <a:buClr>
                <a:srgbClr val="353535"/>
              </a:buClr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Application of </a:t>
            </a:r>
            <a:r>
              <a:rPr sz="2200" dirty="0">
                <a:solidFill>
                  <a:srgbClr val="404040"/>
                </a:solidFill>
                <a:latin typeface="Calisto MT"/>
                <a:cs typeface="Calisto MT"/>
              </a:rPr>
              <a:t>ecology  </a:t>
            </a: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and </a:t>
            </a:r>
            <a:r>
              <a:rPr sz="2200" spc="-15" dirty="0">
                <a:solidFill>
                  <a:srgbClr val="404040"/>
                </a:solidFill>
                <a:latin typeface="Calisto MT"/>
                <a:cs typeface="Calisto MT"/>
              </a:rPr>
              <a:t>evolution </a:t>
            </a: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to all life  </a:t>
            </a:r>
            <a:r>
              <a:rPr sz="2200" spc="-15" dirty="0">
                <a:solidFill>
                  <a:srgbClr val="404040"/>
                </a:solidFill>
                <a:latin typeface="Calisto MT"/>
                <a:cs typeface="Calisto MT"/>
              </a:rPr>
              <a:t>sciences, </a:t>
            </a: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including</a:t>
            </a:r>
            <a:r>
              <a:rPr sz="2200" spc="-35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disease</a:t>
            </a:r>
            <a:endParaRPr sz="2200">
              <a:latin typeface="Calisto MT"/>
              <a:cs typeface="Calisto MT"/>
            </a:endParaRPr>
          </a:p>
          <a:p>
            <a:pPr marL="469900" indent="-457200">
              <a:lnSpc>
                <a:spcPct val="100000"/>
              </a:lnSpc>
              <a:spcBef>
                <a:spcPts val="725"/>
              </a:spcBef>
              <a:buClr>
                <a:srgbClr val="353535"/>
              </a:buClr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Darwinian Medicine</a:t>
            </a:r>
            <a:r>
              <a:rPr sz="2200" spc="-30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class</a:t>
            </a:r>
            <a:endParaRPr sz="2200">
              <a:latin typeface="Calisto MT"/>
              <a:cs typeface="Calisto MT"/>
            </a:endParaRPr>
          </a:p>
        </p:txBody>
      </p:sp>
      <p:sp>
        <p:nvSpPr>
          <p:cNvPr id="3" name="object 3"/>
          <p:cNvSpPr txBox="1"/>
          <p:nvPr/>
        </p:nvSpPr>
        <p:spPr>
          <a:xfrm rot="19140000">
            <a:off x="789878" y="1237031"/>
            <a:ext cx="3417704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65"/>
              </a:lnSpc>
            </a:pPr>
            <a:r>
              <a:rPr sz="2800" b="1" spc="-15" dirty="0">
                <a:latin typeface="Calisto MT"/>
                <a:cs typeface="Calisto MT"/>
              </a:rPr>
              <a:t>Evolution, </a:t>
            </a:r>
            <a:r>
              <a:rPr sz="2800" b="1" spc="0" dirty="0">
                <a:latin typeface="Calisto MT"/>
                <a:cs typeface="Calisto MT"/>
              </a:rPr>
              <a:t>Ecology</a:t>
            </a:r>
            <a:r>
              <a:rPr sz="2800" b="1" spc="-10" dirty="0">
                <a:latin typeface="Calisto MT"/>
                <a:cs typeface="Calisto MT"/>
              </a:rPr>
              <a:t> </a:t>
            </a:r>
            <a:r>
              <a:rPr sz="2800" b="1" dirty="0">
                <a:latin typeface="Calisto MT"/>
                <a:cs typeface="Calisto MT"/>
              </a:rPr>
              <a:t>&amp;</a:t>
            </a:r>
            <a:endParaRPr sz="2800">
              <a:latin typeface="Calisto MT"/>
              <a:cs typeface="Calisto MT"/>
            </a:endParaRPr>
          </a:p>
        </p:txBody>
      </p:sp>
      <p:sp>
        <p:nvSpPr>
          <p:cNvPr id="4" name="object 4"/>
          <p:cNvSpPr txBox="1"/>
          <p:nvPr/>
        </p:nvSpPr>
        <p:spPr>
          <a:xfrm rot="19140000">
            <a:off x="1280191" y="1529739"/>
            <a:ext cx="2944456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00"/>
              </a:lnSpc>
            </a:pPr>
            <a:r>
              <a:rPr sz="2800" b="1" spc="-20" dirty="0">
                <a:latin typeface="Calisto MT"/>
                <a:cs typeface="Calisto MT"/>
              </a:rPr>
              <a:t>Biodiversity</a:t>
            </a:r>
            <a:r>
              <a:rPr sz="2800" b="1" spc="-55" dirty="0">
                <a:latin typeface="Calisto MT"/>
                <a:cs typeface="Calisto MT"/>
              </a:rPr>
              <a:t> </a:t>
            </a:r>
            <a:r>
              <a:rPr sz="2800" b="1" spc="-5" dirty="0">
                <a:latin typeface="Calisto MT"/>
                <a:cs typeface="Calisto MT"/>
              </a:rPr>
              <a:t>(EEB</a:t>
            </a:r>
            <a:r>
              <a:rPr sz="2800" b="1" spc="-5" dirty="0">
                <a:latin typeface="Century Gothic"/>
                <a:cs typeface="Century Gothic"/>
              </a:rPr>
              <a:t>)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 rot="19140000">
            <a:off x="461454" y="1788399"/>
            <a:ext cx="5470858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z="1800" spc="-10" dirty="0">
                <a:latin typeface="Calisto MT"/>
                <a:cs typeface="Calisto MT"/>
              </a:rPr>
              <a:t>Understanding </a:t>
            </a:r>
            <a:r>
              <a:rPr sz="1800" spc="-5" dirty="0">
                <a:latin typeface="Calisto MT"/>
                <a:cs typeface="Calisto MT"/>
              </a:rPr>
              <a:t>global </a:t>
            </a:r>
            <a:r>
              <a:rPr sz="1800" spc="-15" dirty="0">
                <a:latin typeface="Calisto MT"/>
                <a:cs typeface="Calisto MT"/>
              </a:rPr>
              <a:t>biodiversity– </a:t>
            </a:r>
            <a:r>
              <a:rPr sz="1800" spc="-5" dirty="0">
                <a:latin typeface="Calisto MT"/>
                <a:cs typeface="Calisto MT"/>
              </a:rPr>
              <a:t>from </a:t>
            </a:r>
            <a:r>
              <a:rPr sz="1800" spc="-10" dirty="0">
                <a:latin typeface="Calisto MT"/>
                <a:cs typeface="Calisto MT"/>
              </a:rPr>
              <a:t>the </a:t>
            </a:r>
            <a:r>
              <a:rPr sz="1800" spc="-15" dirty="0">
                <a:latin typeface="Calisto MT"/>
                <a:cs typeface="Calisto MT"/>
              </a:rPr>
              <a:t>evolution</a:t>
            </a:r>
            <a:r>
              <a:rPr sz="1800" spc="75" dirty="0">
                <a:latin typeface="Calisto MT"/>
                <a:cs typeface="Calisto MT"/>
              </a:rPr>
              <a:t> </a:t>
            </a:r>
            <a:r>
              <a:rPr sz="1800" spc="-5" dirty="0">
                <a:latin typeface="Calisto MT"/>
                <a:cs typeface="Calisto MT"/>
              </a:rPr>
              <a:t>of</a:t>
            </a:r>
            <a:endParaRPr sz="1800">
              <a:latin typeface="Calisto MT"/>
              <a:cs typeface="Calisto MT"/>
            </a:endParaRPr>
          </a:p>
        </p:txBody>
      </p:sp>
      <p:sp>
        <p:nvSpPr>
          <p:cNvPr id="6" name="object 6"/>
          <p:cNvSpPr txBox="1"/>
          <p:nvPr/>
        </p:nvSpPr>
        <p:spPr>
          <a:xfrm rot="19140000">
            <a:off x="588148" y="1981135"/>
            <a:ext cx="5550799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z="1800" spc="-10" dirty="0">
                <a:latin typeface="Calisto MT"/>
                <a:cs typeface="Calisto MT"/>
              </a:rPr>
              <a:t>genomes </a:t>
            </a:r>
            <a:r>
              <a:rPr sz="1800" spc="-5" dirty="0">
                <a:latin typeface="Calisto MT"/>
                <a:cs typeface="Calisto MT"/>
              </a:rPr>
              <a:t>to </a:t>
            </a:r>
            <a:r>
              <a:rPr sz="1800" spc="-10" dirty="0">
                <a:latin typeface="Calisto MT"/>
                <a:cs typeface="Calisto MT"/>
              </a:rPr>
              <a:t>the </a:t>
            </a:r>
            <a:r>
              <a:rPr sz="1800" spc="-15" dirty="0">
                <a:latin typeface="Calisto MT"/>
                <a:cs typeface="Calisto MT"/>
              </a:rPr>
              <a:t>behavior </a:t>
            </a:r>
            <a:r>
              <a:rPr sz="1800" spc="-5" dirty="0">
                <a:latin typeface="Calisto MT"/>
                <a:cs typeface="Calisto MT"/>
              </a:rPr>
              <a:t>of species and </a:t>
            </a:r>
            <a:r>
              <a:rPr sz="1800" spc="-10" dirty="0">
                <a:latin typeface="Calisto MT"/>
                <a:cs typeface="Calisto MT"/>
              </a:rPr>
              <a:t>the functioning</a:t>
            </a:r>
            <a:r>
              <a:rPr sz="1800" spc="-180" dirty="0">
                <a:latin typeface="Calisto MT"/>
                <a:cs typeface="Calisto MT"/>
              </a:rPr>
              <a:t> </a:t>
            </a:r>
            <a:r>
              <a:rPr sz="1800" spc="-5" dirty="0">
                <a:latin typeface="Calisto MT"/>
                <a:cs typeface="Calisto MT"/>
              </a:rPr>
              <a:t>of</a:t>
            </a:r>
            <a:endParaRPr sz="1800">
              <a:latin typeface="Calisto MT"/>
              <a:cs typeface="Calisto MT"/>
            </a:endParaRPr>
          </a:p>
        </p:txBody>
      </p:sp>
      <p:sp>
        <p:nvSpPr>
          <p:cNvPr id="7" name="object 7"/>
          <p:cNvSpPr txBox="1"/>
          <p:nvPr/>
        </p:nvSpPr>
        <p:spPr>
          <a:xfrm rot="19140000">
            <a:off x="1792808" y="2154024"/>
            <a:ext cx="3474628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z="1800" spc="-10" dirty="0">
                <a:latin typeface="Calisto MT"/>
                <a:cs typeface="Calisto MT"/>
              </a:rPr>
              <a:t>communities </a:t>
            </a:r>
            <a:r>
              <a:rPr sz="1800" spc="-5" dirty="0">
                <a:latin typeface="Calisto MT"/>
                <a:cs typeface="Calisto MT"/>
              </a:rPr>
              <a:t>across </a:t>
            </a:r>
            <a:r>
              <a:rPr sz="1800" spc="-10" dirty="0">
                <a:latin typeface="Calisto MT"/>
                <a:cs typeface="Calisto MT"/>
              </a:rPr>
              <a:t>the </a:t>
            </a:r>
            <a:r>
              <a:rPr sz="1800" spc="-20" dirty="0">
                <a:latin typeface="Calisto MT"/>
                <a:cs typeface="Calisto MT"/>
              </a:rPr>
              <a:t>Tree </a:t>
            </a:r>
            <a:r>
              <a:rPr sz="1800" spc="-5" dirty="0">
                <a:latin typeface="Calisto MT"/>
                <a:cs typeface="Calisto MT"/>
              </a:rPr>
              <a:t>of</a:t>
            </a:r>
            <a:r>
              <a:rPr sz="1800" spc="200" dirty="0">
                <a:latin typeface="Calisto MT"/>
                <a:cs typeface="Calisto MT"/>
              </a:rPr>
              <a:t> </a:t>
            </a:r>
            <a:r>
              <a:rPr sz="1800" spc="-10" dirty="0">
                <a:latin typeface="Calisto MT"/>
                <a:cs typeface="Calisto MT"/>
              </a:rPr>
              <a:t>Life</a:t>
            </a:r>
            <a:endParaRPr sz="1800">
              <a:latin typeface="Calisto MT"/>
              <a:cs typeface="Calisto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36700" y="3429000"/>
            <a:ext cx="4178300" cy="342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 rot="19440000">
            <a:off x="1091874" y="2280079"/>
            <a:ext cx="4430717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55"/>
              </a:lnSpc>
            </a:pPr>
            <a:r>
              <a:rPr sz="4200" b="1" spc="-52" baseline="-5952" dirty="0">
                <a:latin typeface="Calisto MT"/>
                <a:cs typeface="Calisto MT"/>
              </a:rPr>
              <a:t>Bio</a:t>
            </a:r>
            <a:r>
              <a:rPr sz="4200" b="1" spc="-52" baseline="-4960" dirty="0">
                <a:latin typeface="Calisto MT"/>
                <a:cs typeface="Calisto MT"/>
              </a:rPr>
              <a:t>che</a:t>
            </a:r>
            <a:r>
              <a:rPr sz="4200" b="1" spc="-52" baseline="-3968" dirty="0">
                <a:latin typeface="Calisto MT"/>
                <a:cs typeface="Calisto MT"/>
              </a:rPr>
              <a:t>mis</a:t>
            </a:r>
            <a:r>
              <a:rPr sz="4200" b="1" spc="-52" baseline="-2976" dirty="0">
                <a:latin typeface="Calisto MT"/>
                <a:cs typeface="Calisto MT"/>
              </a:rPr>
              <a:t>try </a:t>
            </a:r>
            <a:r>
              <a:rPr sz="4200" b="1" spc="-22" baseline="-1984" dirty="0">
                <a:latin typeface="Calisto MT"/>
                <a:cs typeface="Calisto MT"/>
              </a:rPr>
              <a:t>and</a:t>
            </a:r>
            <a:r>
              <a:rPr sz="4200" b="1" spc="-97" baseline="-1984" dirty="0">
                <a:latin typeface="Calisto MT"/>
                <a:cs typeface="Calisto MT"/>
              </a:rPr>
              <a:t> </a:t>
            </a:r>
            <a:r>
              <a:rPr sz="2800" b="1" spc="-30" dirty="0">
                <a:latin typeface="Calisto MT"/>
                <a:cs typeface="Calisto MT"/>
              </a:rPr>
              <a:t>Molecular</a:t>
            </a:r>
            <a:endParaRPr sz="2800">
              <a:latin typeface="Calisto MT"/>
              <a:cs typeface="Calisto MT"/>
            </a:endParaRPr>
          </a:p>
        </p:txBody>
      </p:sp>
      <p:sp>
        <p:nvSpPr>
          <p:cNvPr id="3" name="object 3"/>
          <p:cNvSpPr txBox="1"/>
          <p:nvPr/>
        </p:nvSpPr>
        <p:spPr>
          <a:xfrm rot="19440000">
            <a:off x="2370269" y="2625489"/>
            <a:ext cx="2388815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75"/>
              </a:lnSpc>
            </a:pPr>
            <a:r>
              <a:rPr sz="2800" b="1" spc="-25" dirty="0">
                <a:latin typeface="Calisto MT"/>
                <a:cs typeface="Calisto MT"/>
              </a:rPr>
              <a:t>Biolo</a:t>
            </a:r>
            <a:r>
              <a:rPr sz="4200" b="1" spc="-37" baseline="1984" dirty="0">
                <a:latin typeface="Calisto MT"/>
                <a:cs typeface="Calisto MT"/>
              </a:rPr>
              <a:t>gy</a:t>
            </a:r>
            <a:r>
              <a:rPr sz="4200" b="1" spc="-120" baseline="1984" dirty="0">
                <a:latin typeface="Calisto MT"/>
                <a:cs typeface="Calisto MT"/>
              </a:rPr>
              <a:t> </a:t>
            </a:r>
            <a:r>
              <a:rPr sz="4200" b="1" spc="-44" baseline="1984" dirty="0">
                <a:latin typeface="Calisto MT"/>
                <a:cs typeface="Calisto MT"/>
              </a:rPr>
              <a:t>(</a:t>
            </a:r>
            <a:r>
              <a:rPr sz="4200" b="1" spc="-44" baseline="2976" dirty="0">
                <a:latin typeface="Calisto MT"/>
                <a:cs typeface="Calisto MT"/>
              </a:rPr>
              <a:t>BM</a:t>
            </a:r>
            <a:r>
              <a:rPr sz="4200" b="1" spc="-44" baseline="3968" dirty="0">
                <a:latin typeface="Calisto MT"/>
                <a:cs typeface="Calisto MT"/>
              </a:rPr>
              <a:t>B)</a:t>
            </a:r>
            <a:endParaRPr sz="4200" baseline="3968">
              <a:latin typeface="Calisto MT"/>
              <a:cs typeface="Calisto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53890" y="2983484"/>
            <a:ext cx="4184015" cy="360426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98450" marR="134620" indent="-285750">
              <a:lnSpc>
                <a:spcPct val="102200"/>
              </a:lnSpc>
              <a:spcBef>
                <a:spcPts val="50"/>
              </a:spcBef>
            </a:pPr>
            <a:r>
              <a:rPr sz="1800" spc="765" dirty="0">
                <a:latin typeface="Arial"/>
                <a:cs typeface="Arial"/>
              </a:rPr>
              <a:t>u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Calisto MT"/>
                <a:cs typeface="Calisto MT"/>
              </a:rPr>
              <a:t>Introduces </a:t>
            </a:r>
            <a:r>
              <a:rPr sz="1800" spc="-10" dirty="0">
                <a:latin typeface="Calisto MT"/>
                <a:cs typeface="Calisto MT"/>
              </a:rPr>
              <a:t>students </a:t>
            </a:r>
            <a:r>
              <a:rPr sz="1800" spc="-5" dirty="0">
                <a:latin typeface="Calisto MT"/>
                <a:cs typeface="Calisto MT"/>
              </a:rPr>
              <a:t>to </a:t>
            </a:r>
            <a:r>
              <a:rPr sz="1800" spc="-10" dirty="0">
                <a:latin typeface="Calisto MT"/>
                <a:cs typeface="Calisto MT"/>
              </a:rPr>
              <a:t>the </a:t>
            </a:r>
            <a:r>
              <a:rPr sz="1800" dirty="0">
                <a:latin typeface="Calisto MT"/>
                <a:cs typeface="Calisto MT"/>
              </a:rPr>
              <a:t>chemistry of  </a:t>
            </a:r>
            <a:r>
              <a:rPr sz="1800" spc="-10" dirty="0">
                <a:latin typeface="Calisto MT"/>
                <a:cs typeface="Calisto MT"/>
              </a:rPr>
              <a:t>living</a:t>
            </a:r>
            <a:r>
              <a:rPr sz="1800" dirty="0">
                <a:latin typeface="Calisto MT"/>
                <a:cs typeface="Calisto MT"/>
              </a:rPr>
              <a:t> </a:t>
            </a:r>
            <a:r>
              <a:rPr sz="1800" spc="-5" dirty="0">
                <a:latin typeface="Calisto MT"/>
                <a:cs typeface="Calisto MT"/>
              </a:rPr>
              <a:t>organisms</a:t>
            </a:r>
            <a:endParaRPr sz="1800">
              <a:latin typeface="Calisto MT"/>
              <a:cs typeface="Calisto MT"/>
            </a:endParaRPr>
          </a:p>
          <a:p>
            <a:pPr>
              <a:lnSpc>
                <a:spcPct val="100000"/>
              </a:lnSpc>
            </a:pPr>
            <a:endParaRPr sz="1850">
              <a:latin typeface="Times New Roman"/>
              <a:cs typeface="Times New Roman"/>
            </a:endParaRPr>
          </a:p>
          <a:p>
            <a:pPr marL="298450" marR="14604" indent="-285750">
              <a:lnSpc>
                <a:spcPct val="100400"/>
              </a:lnSpc>
            </a:pPr>
            <a:r>
              <a:rPr sz="1800" spc="765" dirty="0">
                <a:latin typeface="Arial"/>
                <a:cs typeface="Arial"/>
              </a:rPr>
              <a:t>u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15" dirty="0">
                <a:latin typeface="Calisto MT"/>
                <a:cs typeface="Calisto MT"/>
              </a:rPr>
              <a:t>Training </a:t>
            </a:r>
            <a:r>
              <a:rPr sz="1800" spc="-5" dirty="0">
                <a:latin typeface="Calisto MT"/>
                <a:cs typeface="Calisto MT"/>
              </a:rPr>
              <a:t>in </a:t>
            </a:r>
            <a:r>
              <a:rPr sz="1800" spc="-10" dirty="0">
                <a:latin typeface="Calisto MT"/>
                <a:cs typeface="Calisto MT"/>
              </a:rPr>
              <a:t>the experimental techniques  </a:t>
            </a:r>
            <a:r>
              <a:rPr sz="1800" spc="-5" dirty="0">
                <a:latin typeface="Calisto MT"/>
                <a:cs typeface="Calisto MT"/>
              </a:rPr>
              <a:t>that </a:t>
            </a:r>
            <a:r>
              <a:rPr sz="1800" dirty="0">
                <a:latin typeface="Calisto MT"/>
                <a:cs typeface="Calisto MT"/>
              </a:rPr>
              <a:t>are </a:t>
            </a:r>
            <a:r>
              <a:rPr sz="1800" spc="-5" dirty="0">
                <a:latin typeface="Calisto MT"/>
                <a:cs typeface="Calisto MT"/>
              </a:rPr>
              <a:t>used to probe </a:t>
            </a:r>
            <a:r>
              <a:rPr sz="1800" spc="-10" dirty="0">
                <a:latin typeface="Calisto MT"/>
                <a:cs typeface="Calisto MT"/>
              </a:rPr>
              <a:t>the </a:t>
            </a:r>
            <a:r>
              <a:rPr sz="1800" dirty="0">
                <a:latin typeface="Calisto MT"/>
                <a:cs typeface="Calisto MT"/>
              </a:rPr>
              <a:t>structures </a:t>
            </a:r>
            <a:r>
              <a:rPr sz="1800" spc="-10" dirty="0">
                <a:latin typeface="Calisto MT"/>
                <a:cs typeface="Calisto MT"/>
              </a:rPr>
              <a:t>and  functions </a:t>
            </a:r>
            <a:r>
              <a:rPr sz="1800" spc="-5" dirty="0">
                <a:latin typeface="Calisto MT"/>
                <a:cs typeface="Calisto MT"/>
              </a:rPr>
              <a:t>of </a:t>
            </a:r>
            <a:r>
              <a:rPr sz="1800" spc="-10" dirty="0">
                <a:latin typeface="Calisto MT"/>
                <a:cs typeface="Calisto MT"/>
              </a:rPr>
              <a:t>biologically </a:t>
            </a:r>
            <a:r>
              <a:rPr sz="1800" spc="-5" dirty="0">
                <a:latin typeface="Calisto MT"/>
                <a:cs typeface="Calisto MT"/>
              </a:rPr>
              <a:t>important  molecules</a:t>
            </a:r>
            <a:endParaRPr sz="1800">
              <a:latin typeface="Calisto MT"/>
              <a:cs typeface="Calisto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Times New Roman"/>
              <a:cs typeface="Times New Roman"/>
            </a:endParaRPr>
          </a:p>
          <a:p>
            <a:pPr marL="298450" marR="5080" indent="-285750">
              <a:lnSpc>
                <a:spcPct val="100800"/>
              </a:lnSpc>
            </a:pPr>
            <a:r>
              <a:rPr sz="1800" spc="765" dirty="0">
                <a:latin typeface="Arial"/>
                <a:cs typeface="Arial"/>
              </a:rPr>
              <a:t>u</a:t>
            </a:r>
            <a:r>
              <a:rPr sz="1800" spc="440" dirty="0">
                <a:latin typeface="Arial"/>
                <a:cs typeface="Arial"/>
              </a:rPr>
              <a:t> </a:t>
            </a:r>
            <a:r>
              <a:rPr sz="1800" spc="-10" dirty="0">
                <a:latin typeface="Calisto MT"/>
                <a:cs typeface="Calisto MT"/>
              </a:rPr>
              <a:t>Students who enjoy both </a:t>
            </a:r>
            <a:r>
              <a:rPr sz="1800" dirty="0">
                <a:latin typeface="Calisto MT"/>
                <a:cs typeface="Calisto MT"/>
              </a:rPr>
              <a:t>chemistry </a:t>
            </a:r>
            <a:r>
              <a:rPr sz="1800" spc="-10" dirty="0">
                <a:latin typeface="Calisto MT"/>
                <a:cs typeface="Calisto MT"/>
              </a:rPr>
              <a:t>and  </a:t>
            </a:r>
            <a:r>
              <a:rPr sz="1800" spc="-5" dirty="0">
                <a:latin typeface="Calisto MT"/>
                <a:cs typeface="Calisto MT"/>
              </a:rPr>
              <a:t>biology and </a:t>
            </a:r>
            <a:r>
              <a:rPr sz="1800" spc="-10" dirty="0">
                <a:latin typeface="Calisto MT"/>
                <a:cs typeface="Calisto MT"/>
              </a:rPr>
              <a:t>who </a:t>
            </a:r>
            <a:r>
              <a:rPr sz="1800" spc="-5" dirty="0">
                <a:latin typeface="Calisto MT"/>
                <a:cs typeface="Calisto MT"/>
              </a:rPr>
              <a:t>are comfortable with  </a:t>
            </a:r>
            <a:r>
              <a:rPr sz="1800" spc="-15" dirty="0">
                <a:latin typeface="Calisto MT"/>
                <a:cs typeface="Calisto MT"/>
              </a:rPr>
              <a:t>quantitative </a:t>
            </a:r>
            <a:r>
              <a:rPr sz="1800" spc="-5" dirty="0">
                <a:latin typeface="Calisto MT"/>
                <a:cs typeface="Calisto MT"/>
              </a:rPr>
              <a:t>approaches to problem  </a:t>
            </a:r>
            <a:r>
              <a:rPr sz="1800" spc="-10" dirty="0">
                <a:latin typeface="Calisto MT"/>
                <a:cs typeface="Calisto MT"/>
              </a:rPr>
              <a:t>solving will find this </a:t>
            </a:r>
            <a:r>
              <a:rPr sz="1800" spc="-5" dirty="0">
                <a:latin typeface="Calisto MT"/>
                <a:cs typeface="Calisto MT"/>
              </a:rPr>
              <a:t>major </a:t>
            </a:r>
            <a:r>
              <a:rPr sz="1800" dirty="0">
                <a:latin typeface="Calisto MT"/>
                <a:cs typeface="Calisto MT"/>
              </a:rPr>
              <a:t>a </a:t>
            </a:r>
            <a:r>
              <a:rPr sz="1800" spc="-15" dirty="0">
                <a:latin typeface="Calisto MT"/>
                <a:cs typeface="Calisto MT"/>
              </a:rPr>
              <a:t>rewarding  </a:t>
            </a:r>
            <a:r>
              <a:rPr sz="1800" spc="-5" dirty="0">
                <a:latin typeface="Calisto MT"/>
                <a:cs typeface="Calisto MT"/>
              </a:rPr>
              <a:t>field of</a:t>
            </a:r>
            <a:r>
              <a:rPr sz="1800" spc="185" dirty="0">
                <a:latin typeface="Calisto MT"/>
                <a:cs typeface="Calisto MT"/>
              </a:rPr>
              <a:t> </a:t>
            </a:r>
            <a:r>
              <a:rPr sz="1800" spc="-15" dirty="0">
                <a:latin typeface="Calisto MT"/>
                <a:cs typeface="Calisto MT"/>
              </a:rPr>
              <a:t>study</a:t>
            </a:r>
            <a:endParaRPr sz="1800">
              <a:latin typeface="Calisto MT"/>
              <a:cs typeface="Calisto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47800" y="4140200"/>
            <a:ext cx="2921000" cy="2552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65800" y="266700"/>
            <a:ext cx="2933700" cy="2273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9700" y="0"/>
            <a:ext cx="2603500" cy="2349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 rot="19320000">
            <a:off x="1213954" y="1616933"/>
            <a:ext cx="2949499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25"/>
              </a:lnSpc>
            </a:pPr>
            <a:r>
              <a:rPr sz="2800" b="1" spc="-15" dirty="0">
                <a:latin typeface="Calisto MT"/>
                <a:cs typeface="Calisto MT"/>
              </a:rPr>
              <a:t>Cell </a:t>
            </a:r>
            <a:r>
              <a:rPr sz="2800" b="1" spc="-5" dirty="0">
                <a:latin typeface="Calisto MT"/>
                <a:cs typeface="Calisto MT"/>
              </a:rPr>
              <a:t>Biology</a:t>
            </a:r>
            <a:r>
              <a:rPr sz="2800" b="1" spc="-65" dirty="0">
                <a:latin typeface="Calisto MT"/>
                <a:cs typeface="Calisto MT"/>
              </a:rPr>
              <a:t> </a:t>
            </a:r>
            <a:r>
              <a:rPr sz="4200" b="1" spc="-22" baseline="1984" dirty="0">
                <a:latin typeface="Calisto MT"/>
                <a:cs typeface="Calisto MT"/>
              </a:rPr>
              <a:t>(CBI)</a:t>
            </a:r>
            <a:endParaRPr sz="4200" baseline="1984">
              <a:latin typeface="Calisto MT"/>
              <a:cs typeface="Calisto MT"/>
            </a:endParaRPr>
          </a:p>
        </p:txBody>
      </p:sp>
      <p:sp>
        <p:nvSpPr>
          <p:cNvPr id="3" name="object 3"/>
          <p:cNvSpPr txBox="1"/>
          <p:nvPr/>
        </p:nvSpPr>
        <p:spPr>
          <a:xfrm rot="19260000">
            <a:off x="284033" y="2003572"/>
            <a:ext cx="5655301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2000" spc="-5" dirty="0">
                <a:latin typeface="Calisto MT"/>
                <a:cs typeface="Calisto MT"/>
              </a:rPr>
              <a:t>All </a:t>
            </a:r>
            <a:r>
              <a:rPr sz="2000" spc="-10" dirty="0">
                <a:latin typeface="Calisto MT"/>
                <a:cs typeface="Calisto MT"/>
              </a:rPr>
              <a:t>complex </a:t>
            </a:r>
            <a:r>
              <a:rPr sz="2000" spc="-5" dirty="0">
                <a:latin typeface="Calisto MT"/>
                <a:cs typeface="Calisto MT"/>
              </a:rPr>
              <a:t>bio</a:t>
            </a:r>
            <a:r>
              <a:rPr sz="3000" spc="-7" baseline="1388" dirty="0">
                <a:latin typeface="Calisto MT"/>
                <a:cs typeface="Calisto MT"/>
              </a:rPr>
              <a:t>logical </a:t>
            </a:r>
            <a:r>
              <a:rPr sz="3000" spc="-15" baseline="1388" dirty="0">
                <a:latin typeface="Calisto MT"/>
                <a:cs typeface="Calisto MT"/>
              </a:rPr>
              <a:t>phenomena </a:t>
            </a:r>
            <a:r>
              <a:rPr sz="3000" spc="-67" baseline="1388" dirty="0">
                <a:latin typeface="Calisto MT"/>
                <a:cs typeface="Calisto MT"/>
              </a:rPr>
              <a:t>have </a:t>
            </a:r>
            <a:r>
              <a:rPr sz="3000" spc="-7" baseline="1388" dirty="0">
                <a:latin typeface="Calisto MT"/>
                <a:cs typeface="Calisto MT"/>
              </a:rPr>
              <a:t>their </a:t>
            </a:r>
            <a:r>
              <a:rPr sz="3000" spc="-7" baseline="2777" dirty="0">
                <a:latin typeface="Calisto MT"/>
                <a:cs typeface="Calisto MT"/>
              </a:rPr>
              <a:t>root in</a:t>
            </a:r>
            <a:endParaRPr sz="3000" baseline="2777">
              <a:latin typeface="Calisto MT"/>
              <a:cs typeface="Calisto MT"/>
            </a:endParaRPr>
          </a:p>
        </p:txBody>
      </p:sp>
      <p:sp>
        <p:nvSpPr>
          <p:cNvPr id="4" name="object 4"/>
          <p:cNvSpPr txBox="1"/>
          <p:nvPr/>
        </p:nvSpPr>
        <p:spPr>
          <a:xfrm rot="19260000">
            <a:off x="930725" y="2239150"/>
            <a:ext cx="4745172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2000" spc="-10" dirty="0">
                <a:latin typeface="Calisto MT"/>
                <a:cs typeface="Calisto MT"/>
              </a:rPr>
              <a:t>mechanisms tha</a:t>
            </a:r>
            <a:r>
              <a:rPr sz="3000" spc="-15" baseline="1388" dirty="0">
                <a:latin typeface="Calisto MT"/>
                <a:cs typeface="Calisto MT"/>
              </a:rPr>
              <a:t>t </a:t>
            </a:r>
            <a:r>
              <a:rPr sz="3000" spc="-7" baseline="1388" dirty="0">
                <a:latin typeface="Calisto MT"/>
                <a:cs typeface="Calisto MT"/>
              </a:rPr>
              <a:t>operate at </a:t>
            </a:r>
            <a:r>
              <a:rPr sz="3000" spc="-15" baseline="1388" dirty="0">
                <a:latin typeface="Calisto MT"/>
                <a:cs typeface="Calisto MT"/>
              </a:rPr>
              <a:t>the cellular</a:t>
            </a:r>
            <a:r>
              <a:rPr sz="3000" spc="-22" baseline="1388" dirty="0">
                <a:latin typeface="Calisto MT"/>
                <a:cs typeface="Calisto MT"/>
              </a:rPr>
              <a:t> </a:t>
            </a:r>
            <a:r>
              <a:rPr sz="3000" spc="-37" baseline="1388" dirty="0">
                <a:latin typeface="Calisto MT"/>
                <a:cs typeface="Calisto MT"/>
              </a:rPr>
              <a:t>level</a:t>
            </a:r>
            <a:endParaRPr sz="3000" baseline="1388">
              <a:latin typeface="Calisto MT"/>
              <a:cs typeface="Calisto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08600" y="355600"/>
            <a:ext cx="3175000" cy="3111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345940" y="3488435"/>
            <a:ext cx="4253865" cy="307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8481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Calisto MT"/>
                <a:cs typeface="Calisto MT"/>
              </a:rPr>
              <a:t>Studies </a:t>
            </a:r>
            <a:r>
              <a:rPr sz="2000" dirty="0">
                <a:latin typeface="Calisto MT"/>
                <a:cs typeface="Calisto MT"/>
              </a:rPr>
              <a:t>in </a:t>
            </a:r>
            <a:r>
              <a:rPr sz="2000" spc="-5" dirty="0">
                <a:latin typeface="Calisto MT"/>
                <a:cs typeface="Calisto MT"/>
              </a:rPr>
              <a:t>cell </a:t>
            </a:r>
            <a:r>
              <a:rPr sz="2000" dirty="0">
                <a:latin typeface="Calisto MT"/>
                <a:cs typeface="Calisto MT"/>
              </a:rPr>
              <a:t>biology </a:t>
            </a:r>
            <a:r>
              <a:rPr sz="2000" spc="-5" dirty="0">
                <a:latin typeface="Calisto MT"/>
                <a:cs typeface="Calisto MT"/>
              </a:rPr>
              <a:t>ask questions  such</a:t>
            </a:r>
            <a:r>
              <a:rPr sz="2000" spc="-10" dirty="0">
                <a:latin typeface="Calisto MT"/>
                <a:cs typeface="Calisto MT"/>
              </a:rPr>
              <a:t> </a:t>
            </a:r>
            <a:r>
              <a:rPr sz="2000" spc="-5" dirty="0">
                <a:latin typeface="Calisto MT"/>
                <a:cs typeface="Calisto MT"/>
              </a:rPr>
              <a:t>as:</a:t>
            </a:r>
            <a:endParaRPr sz="2000">
              <a:latin typeface="Calisto MT"/>
              <a:cs typeface="Calisto MT"/>
            </a:endParaRPr>
          </a:p>
          <a:p>
            <a:pPr marL="355600" marR="63373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20" dirty="0">
                <a:latin typeface="Calisto MT"/>
                <a:cs typeface="Calisto MT"/>
              </a:rPr>
              <a:t>How </a:t>
            </a:r>
            <a:r>
              <a:rPr sz="2000" spc="-5" dirty="0">
                <a:latin typeface="Calisto MT"/>
                <a:cs typeface="Calisto MT"/>
              </a:rPr>
              <a:t>does </a:t>
            </a:r>
            <a:r>
              <a:rPr sz="2000" dirty="0">
                <a:latin typeface="Calisto MT"/>
                <a:cs typeface="Calisto MT"/>
              </a:rPr>
              <a:t>a </a:t>
            </a:r>
            <a:r>
              <a:rPr sz="2000" spc="-5" dirty="0">
                <a:latin typeface="Calisto MT"/>
                <a:cs typeface="Calisto MT"/>
              </a:rPr>
              <a:t>cell divide and  </a:t>
            </a:r>
            <a:r>
              <a:rPr sz="2000" spc="-10" dirty="0">
                <a:latin typeface="Calisto MT"/>
                <a:cs typeface="Calisto MT"/>
              </a:rPr>
              <a:t>communicate </a:t>
            </a:r>
            <a:r>
              <a:rPr sz="2000" spc="-5" dirty="0">
                <a:latin typeface="Calisto MT"/>
                <a:cs typeface="Calisto MT"/>
              </a:rPr>
              <a:t>with other cells?</a:t>
            </a:r>
            <a:endParaRPr sz="2000">
              <a:latin typeface="Calisto MT"/>
              <a:cs typeface="Calisto MT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20" dirty="0">
                <a:latin typeface="Calisto MT"/>
                <a:cs typeface="Calisto MT"/>
              </a:rPr>
              <a:t>Why </a:t>
            </a:r>
            <a:r>
              <a:rPr sz="2000" dirty="0">
                <a:latin typeface="Calisto MT"/>
                <a:cs typeface="Calisto MT"/>
              </a:rPr>
              <a:t>do </a:t>
            </a:r>
            <a:r>
              <a:rPr sz="2000" spc="-5" dirty="0">
                <a:latin typeface="Calisto MT"/>
                <a:cs typeface="Calisto MT"/>
              </a:rPr>
              <a:t>some cells become</a:t>
            </a:r>
            <a:r>
              <a:rPr sz="2000" spc="25" dirty="0">
                <a:latin typeface="Calisto MT"/>
                <a:cs typeface="Calisto MT"/>
              </a:rPr>
              <a:t> </a:t>
            </a:r>
            <a:r>
              <a:rPr sz="2000" spc="-5" dirty="0">
                <a:latin typeface="Calisto MT"/>
                <a:cs typeface="Calisto MT"/>
              </a:rPr>
              <a:t>cancers?</a:t>
            </a:r>
            <a:endParaRPr sz="2000">
              <a:latin typeface="Calisto MT"/>
              <a:cs typeface="Calisto MT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5" dirty="0">
                <a:latin typeface="Calisto MT"/>
                <a:cs typeface="Calisto MT"/>
              </a:rPr>
              <a:t>How </a:t>
            </a:r>
            <a:r>
              <a:rPr sz="2000" dirty="0">
                <a:latin typeface="Calisto MT"/>
                <a:cs typeface="Calisto MT"/>
              </a:rPr>
              <a:t>do </a:t>
            </a:r>
            <a:r>
              <a:rPr sz="2000" spc="-5" dirty="0">
                <a:latin typeface="Calisto MT"/>
                <a:cs typeface="Calisto MT"/>
              </a:rPr>
              <a:t>cells </a:t>
            </a:r>
            <a:r>
              <a:rPr sz="2000" spc="-15" dirty="0">
                <a:latin typeface="Calisto MT"/>
                <a:cs typeface="Calisto MT"/>
              </a:rPr>
              <a:t>age </a:t>
            </a:r>
            <a:r>
              <a:rPr sz="2000" spc="-5" dirty="0">
                <a:latin typeface="Calisto MT"/>
                <a:cs typeface="Calisto MT"/>
              </a:rPr>
              <a:t>and</a:t>
            </a:r>
            <a:r>
              <a:rPr sz="2000" spc="25" dirty="0">
                <a:latin typeface="Calisto MT"/>
                <a:cs typeface="Calisto MT"/>
              </a:rPr>
              <a:t> </a:t>
            </a:r>
            <a:r>
              <a:rPr sz="2000" spc="-5" dirty="0">
                <a:latin typeface="Calisto MT"/>
                <a:cs typeface="Calisto MT"/>
              </a:rPr>
              <a:t>die?</a:t>
            </a:r>
            <a:endParaRPr sz="2000">
              <a:latin typeface="Calisto MT"/>
              <a:cs typeface="Calisto MT"/>
            </a:endParaRPr>
          </a:p>
          <a:p>
            <a:pPr marL="355600" marR="32893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Calisto MT"/>
                <a:cs typeface="Calisto MT"/>
              </a:rPr>
              <a:t>What are stem cells and what are  their magical </a:t>
            </a:r>
            <a:r>
              <a:rPr sz="2000" dirty="0">
                <a:latin typeface="Calisto MT"/>
                <a:cs typeface="Calisto MT"/>
              </a:rPr>
              <a:t>properties?</a:t>
            </a:r>
            <a:endParaRPr sz="2000">
              <a:latin typeface="Calisto MT"/>
              <a:cs typeface="Calisto MT"/>
            </a:endParaRPr>
          </a:p>
          <a:p>
            <a:pPr marL="355600" marR="135255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5" dirty="0">
                <a:latin typeface="Calisto MT"/>
                <a:cs typeface="Calisto MT"/>
              </a:rPr>
              <a:t>How </a:t>
            </a:r>
            <a:r>
              <a:rPr sz="2000" dirty="0">
                <a:latin typeface="Calisto MT"/>
                <a:cs typeface="Calisto MT"/>
              </a:rPr>
              <a:t>do </a:t>
            </a:r>
            <a:r>
              <a:rPr sz="2000" spc="-5" dirty="0">
                <a:latin typeface="Calisto MT"/>
                <a:cs typeface="Calisto MT"/>
              </a:rPr>
              <a:t>cells become infected with  </a:t>
            </a:r>
            <a:r>
              <a:rPr sz="2000" spc="0" dirty="0">
                <a:latin typeface="Calisto MT"/>
                <a:cs typeface="Calisto MT"/>
              </a:rPr>
              <a:t>viruses </a:t>
            </a:r>
            <a:r>
              <a:rPr sz="2000" spc="-40" dirty="0">
                <a:latin typeface="Calisto MT"/>
                <a:cs typeface="Calisto MT"/>
              </a:rPr>
              <a:t>e.g.</a:t>
            </a:r>
            <a:r>
              <a:rPr sz="2000" spc="-5" dirty="0">
                <a:latin typeface="Calisto MT"/>
                <a:cs typeface="Calisto MT"/>
              </a:rPr>
              <a:t> HIV?</a:t>
            </a:r>
            <a:endParaRPr sz="2000">
              <a:latin typeface="Calisto MT"/>
              <a:cs typeface="Calisto M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200" y="0"/>
            <a:ext cx="2349500" cy="2374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 rot="21240000">
            <a:off x="539087" y="2136253"/>
            <a:ext cx="99195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sz="1600" i="1" spc="-5" dirty="0">
                <a:solidFill>
                  <a:srgbClr val="FFFFFF"/>
                </a:solidFill>
                <a:latin typeface="Arial"/>
                <a:cs typeface="Arial"/>
              </a:rPr>
              <a:t>C.</a:t>
            </a:r>
            <a:r>
              <a:rPr sz="1600" i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FFFFFF"/>
                </a:solidFill>
                <a:latin typeface="Arial"/>
                <a:cs typeface="Arial"/>
              </a:rPr>
              <a:t>elegans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12900" y="4229099"/>
            <a:ext cx="3035300" cy="2552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34100" y="2133600"/>
            <a:ext cx="2387600" cy="26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 rot="600000">
            <a:off x="6795524" y="3973316"/>
            <a:ext cx="1071636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sz="2400" i="1" spc="-22" baseline="3472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i="1" spc="-22" baseline="1736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400" i="1" spc="-97" baseline="173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22" baseline="1736" dirty="0">
                <a:solidFill>
                  <a:srgbClr val="FFFFFF"/>
                </a:solidFill>
                <a:latin typeface="Arial"/>
                <a:cs typeface="Arial"/>
              </a:rPr>
              <a:t>cere</a:t>
            </a:r>
            <a:r>
              <a:rPr sz="1600" i="1" spc="-15" dirty="0">
                <a:solidFill>
                  <a:srgbClr val="FFFFFF"/>
                </a:solidFill>
                <a:latin typeface="Arial"/>
                <a:cs typeface="Arial"/>
              </a:rPr>
              <a:t>visia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5029200"/>
            <a:ext cx="2374900" cy="1828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000" y="152400"/>
            <a:ext cx="2260600" cy="2743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21400" y="4419600"/>
            <a:ext cx="3022600" cy="2438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60800" y="2895600"/>
            <a:ext cx="2997200" cy="2768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498249" y="4715764"/>
            <a:ext cx="15157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5" dirty="0">
                <a:solidFill>
                  <a:srgbClr val="FFFFFF"/>
                </a:solidFill>
                <a:latin typeface="Arial"/>
                <a:cs typeface="Arial"/>
              </a:rPr>
              <a:t>D.</a:t>
            </a:r>
            <a:r>
              <a:rPr sz="1600" i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FFFFFF"/>
                </a:solidFill>
                <a:latin typeface="Arial"/>
                <a:cs typeface="Arial"/>
              </a:rPr>
              <a:t>melanogaster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 rot="21120000">
            <a:off x="95477" y="5576865"/>
            <a:ext cx="59340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sz="1600" i="1" spc="-20" dirty="0">
                <a:solidFill>
                  <a:srgbClr val="FFFFFF"/>
                </a:solidFill>
                <a:latin typeface="Arial"/>
                <a:cs typeface="Arial"/>
              </a:rPr>
              <a:t>E.</a:t>
            </a:r>
            <a:r>
              <a:rPr sz="1600" i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30" baseline="1736" dirty="0">
                <a:solidFill>
                  <a:srgbClr val="FFFFFF"/>
                </a:solidFill>
                <a:latin typeface="Arial"/>
                <a:cs typeface="Arial"/>
              </a:rPr>
              <a:t>coli</a:t>
            </a:r>
            <a:endParaRPr sz="2400" baseline="1736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 rot="21180000">
            <a:off x="8020902" y="2231600"/>
            <a:ext cx="76472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sz="1600" i="1" spc="-5" dirty="0">
                <a:solidFill>
                  <a:srgbClr val="FFFFFF"/>
                </a:solidFill>
                <a:latin typeface="Arial"/>
                <a:cs typeface="Arial"/>
              </a:rPr>
              <a:t>A.</a:t>
            </a:r>
            <a:r>
              <a:rPr sz="1600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30" baseline="1736" dirty="0">
                <a:solidFill>
                  <a:srgbClr val="FFFFFF"/>
                </a:solidFill>
                <a:latin typeface="Arial"/>
                <a:cs typeface="Arial"/>
              </a:rPr>
              <a:t>thalia</a:t>
            </a:r>
            <a:endParaRPr sz="2400" baseline="1736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 rot="21180000">
            <a:off x="8817176" y="2157478"/>
            <a:ext cx="234396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sz="1600" i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7943680" y="5058507"/>
            <a:ext cx="1161546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sz="1600" i="1" spc="-10" dirty="0">
                <a:solidFill>
                  <a:srgbClr val="FFFFFF"/>
                </a:solidFill>
                <a:latin typeface="Arial"/>
                <a:cs typeface="Arial"/>
              </a:rPr>
              <a:t>M. m</a:t>
            </a:r>
            <a:r>
              <a:rPr sz="2400" i="1" spc="-15" baseline="1736" dirty="0">
                <a:solidFill>
                  <a:srgbClr val="FFFFFF"/>
                </a:solidFill>
                <a:latin typeface="Arial"/>
                <a:cs typeface="Arial"/>
              </a:rPr>
              <a:t>uscu</a:t>
            </a:r>
            <a:r>
              <a:rPr sz="2400" i="1" spc="-277" baseline="173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15" baseline="1736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i="1" spc="-15" baseline="3472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400" baseline="3472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 rot="21300000">
            <a:off x="2340474" y="4787028"/>
            <a:ext cx="1051822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</a:pPr>
            <a:r>
              <a:rPr sz="1900" i="1" spc="-15" dirty="0">
                <a:solidFill>
                  <a:srgbClr val="FFFFFF"/>
                </a:solidFill>
                <a:latin typeface="Cambria"/>
                <a:cs typeface="Cambria"/>
              </a:rPr>
              <a:t>H.</a:t>
            </a:r>
            <a:r>
              <a:rPr sz="1900" i="1" spc="6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50" i="1" spc="-44" baseline="1461" dirty="0">
                <a:solidFill>
                  <a:srgbClr val="FFFFFF"/>
                </a:solidFill>
                <a:latin typeface="Cambria"/>
                <a:cs typeface="Cambria"/>
              </a:rPr>
              <a:t>sapien</a:t>
            </a:r>
            <a:r>
              <a:rPr sz="2850" i="1" spc="-44" baseline="2923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endParaRPr sz="2850" baseline="2923">
              <a:latin typeface="Cambria"/>
              <a:cs typeface="Cambria"/>
            </a:endParaRPr>
          </a:p>
        </p:txBody>
      </p:sp>
      <p:sp>
        <p:nvSpPr>
          <p:cNvPr id="17" name="object 17"/>
          <p:cNvSpPr txBox="1"/>
          <p:nvPr/>
        </p:nvSpPr>
        <p:spPr>
          <a:xfrm rot="19140000">
            <a:off x="741429" y="2008323"/>
            <a:ext cx="4935347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65"/>
              </a:lnSpc>
            </a:pPr>
            <a:r>
              <a:rPr sz="2800" b="1" spc="-5" dirty="0">
                <a:latin typeface="Calisto MT"/>
                <a:cs typeface="Calisto MT"/>
              </a:rPr>
              <a:t>Genetics </a:t>
            </a:r>
            <a:r>
              <a:rPr sz="2800" b="1" dirty="0">
                <a:latin typeface="Calisto MT"/>
                <a:cs typeface="Calisto MT"/>
              </a:rPr>
              <a:t>and </a:t>
            </a:r>
            <a:r>
              <a:rPr sz="2800" b="1" spc="-5" dirty="0">
                <a:latin typeface="Calisto MT"/>
                <a:cs typeface="Calisto MT"/>
              </a:rPr>
              <a:t>Genomics</a:t>
            </a:r>
            <a:r>
              <a:rPr sz="2800" b="1" spc="-50" dirty="0">
                <a:latin typeface="Calisto MT"/>
                <a:cs typeface="Calisto MT"/>
              </a:rPr>
              <a:t> </a:t>
            </a:r>
            <a:r>
              <a:rPr sz="2800" b="1" spc="-5" dirty="0">
                <a:latin typeface="Calisto MT"/>
                <a:cs typeface="Calisto MT"/>
              </a:rPr>
              <a:t>(GGN)</a:t>
            </a:r>
            <a:endParaRPr sz="2800">
              <a:latin typeface="Calisto MT"/>
              <a:cs typeface="Calisto MT"/>
            </a:endParaRPr>
          </a:p>
        </p:txBody>
      </p:sp>
      <p:sp>
        <p:nvSpPr>
          <p:cNvPr id="18" name="object 18"/>
          <p:cNvSpPr txBox="1"/>
          <p:nvPr/>
        </p:nvSpPr>
        <p:spPr>
          <a:xfrm rot="19140000">
            <a:off x="1141826" y="2313062"/>
            <a:ext cx="4585338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</a:pPr>
            <a:r>
              <a:rPr sz="1900" spc="-10" dirty="0">
                <a:latin typeface="Calisto MT"/>
                <a:cs typeface="Calisto MT"/>
              </a:rPr>
              <a:t>Study </a:t>
            </a:r>
            <a:r>
              <a:rPr sz="1900" spc="-5" dirty="0">
                <a:latin typeface="Calisto MT"/>
                <a:cs typeface="Calisto MT"/>
              </a:rPr>
              <a:t>of </a:t>
            </a:r>
            <a:r>
              <a:rPr sz="1900" spc="-20" dirty="0">
                <a:latin typeface="Calisto MT"/>
                <a:cs typeface="Calisto MT"/>
              </a:rPr>
              <a:t>genes, </a:t>
            </a:r>
            <a:r>
              <a:rPr sz="1900" spc="-15" dirty="0">
                <a:latin typeface="Calisto MT"/>
                <a:cs typeface="Calisto MT"/>
              </a:rPr>
              <a:t>hereditary, </a:t>
            </a:r>
            <a:r>
              <a:rPr sz="1900" dirty="0">
                <a:latin typeface="Calisto MT"/>
                <a:cs typeface="Calisto MT"/>
              </a:rPr>
              <a:t>and </a:t>
            </a:r>
            <a:r>
              <a:rPr sz="1900" spc="-10" dirty="0">
                <a:latin typeface="Calisto MT"/>
                <a:cs typeface="Calisto MT"/>
              </a:rPr>
              <a:t>variation </a:t>
            </a:r>
            <a:r>
              <a:rPr sz="1900" dirty="0">
                <a:latin typeface="Calisto MT"/>
                <a:cs typeface="Calisto MT"/>
              </a:rPr>
              <a:t>in</a:t>
            </a:r>
            <a:r>
              <a:rPr sz="1900" spc="-190" dirty="0">
                <a:latin typeface="Calisto MT"/>
                <a:cs typeface="Calisto MT"/>
              </a:rPr>
              <a:t> </a:t>
            </a:r>
            <a:r>
              <a:rPr sz="1900" dirty="0">
                <a:latin typeface="Calisto MT"/>
                <a:cs typeface="Calisto MT"/>
              </a:rPr>
              <a:t>a</a:t>
            </a:r>
            <a:endParaRPr sz="1900">
              <a:latin typeface="Calisto MT"/>
              <a:cs typeface="Calisto MT"/>
            </a:endParaRPr>
          </a:p>
        </p:txBody>
      </p:sp>
      <p:sp>
        <p:nvSpPr>
          <p:cNvPr id="19" name="object 19"/>
          <p:cNvSpPr txBox="1"/>
          <p:nvPr/>
        </p:nvSpPr>
        <p:spPr>
          <a:xfrm rot="19140000">
            <a:off x="2165640" y="2562739"/>
            <a:ext cx="2970820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</a:pPr>
            <a:r>
              <a:rPr sz="1900" spc="-5" dirty="0">
                <a:latin typeface="Calisto MT"/>
                <a:cs typeface="Calisto MT"/>
              </a:rPr>
              <a:t>wide range of model</a:t>
            </a:r>
            <a:r>
              <a:rPr sz="1900" spc="-330" dirty="0">
                <a:latin typeface="Calisto MT"/>
                <a:cs typeface="Calisto MT"/>
              </a:rPr>
              <a:t> </a:t>
            </a:r>
            <a:r>
              <a:rPr sz="1900" spc="-5" dirty="0">
                <a:latin typeface="Calisto MT"/>
                <a:cs typeface="Calisto MT"/>
              </a:rPr>
              <a:t>systems</a:t>
            </a:r>
            <a:endParaRPr sz="1900">
              <a:latin typeface="Calisto MT"/>
              <a:cs typeface="Calisto M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 rot="19140000">
            <a:off x="1567138" y="2030587"/>
            <a:ext cx="3220726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65"/>
              </a:lnSpc>
            </a:pPr>
            <a:r>
              <a:rPr sz="2800" b="1" dirty="0">
                <a:latin typeface="Calisto MT"/>
                <a:cs typeface="Calisto MT"/>
              </a:rPr>
              <a:t>Microbiology</a:t>
            </a:r>
            <a:r>
              <a:rPr sz="2800" b="1" spc="-25" dirty="0">
                <a:latin typeface="Calisto MT"/>
                <a:cs typeface="Calisto MT"/>
              </a:rPr>
              <a:t> </a:t>
            </a:r>
            <a:r>
              <a:rPr sz="2800" b="1" spc="-5" dirty="0">
                <a:latin typeface="Calisto MT"/>
                <a:cs typeface="Calisto MT"/>
              </a:rPr>
              <a:t>(MIC)</a:t>
            </a:r>
            <a:endParaRPr sz="2800">
              <a:latin typeface="Calisto MT"/>
              <a:cs typeface="Calisto MT"/>
            </a:endParaRPr>
          </a:p>
        </p:txBody>
      </p:sp>
      <p:sp>
        <p:nvSpPr>
          <p:cNvPr id="3" name="object 3"/>
          <p:cNvSpPr txBox="1"/>
          <p:nvPr/>
        </p:nvSpPr>
        <p:spPr>
          <a:xfrm rot="19140000">
            <a:off x="1016742" y="2352386"/>
            <a:ext cx="4953166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3000" spc="-44" baseline="-5555" dirty="0">
                <a:latin typeface="Calisto MT"/>
                <a:cs typeface="Calisto MT"/>
              </a:rPr>
              <a:t>Mic</a:t>
            </a:r>
            <a:r>
              <a:rPr sz="3000" spc="-44" baseline="-4166" dirty="0">
                <a:latin typeface="Calisto MT"/>
                <a:cs typeface="Calisto MT"/>
              </a:rPr>
              <a:t>robe</a:t>
            </a:r>
            <a:r>
              <a:rPr sz="3000" spc="-44" baseline="-2777" dirty="0">
                <a:latin typeface="Calisto MT"/>
                <a:cs typeface="Calisto MT"/>
              </a:rPr>
              <a:t>s </a:t>
            </a:r>
            <a:r>
              <a:rPr sz="3000" spc="-37" baseline="-2777" dirty="0">
                <a:latin typeface="Calisto MT"/>
                <a:cs typeface="Calisto MT"/>
              </a:rPr>
              <a:t>ar</a:t>
            </a:r>
            <a:r>
              <a:rPr sz="3000" spc="-37" baseline="-1388" dirty="0">
                <a:latin typeface="Calisto MT"/>
                <a:cs typeface="Calisto MT"/>
              </a:rPr>
              <a:t>e </a:t>
            </a:r>
            <a:r>
              <a:rPr sz="3000" spc="-44" baseline="-1388" dirty="0">
                <a:latin typeface="Calisto MT"/>
                <a:cs typeface="Calisto MT"/>
              </a:rPr>
              <a:t>th</a:t>
            </a:r>
            <a:r>
              <a:rPr sz="2000" spc="-30" dirty="0">
                <a:latin typeface="Calisto MT"/>
                <a:cs typeface="Calisto MT"/>
              </a:rPr>
              <a:t>e </a:t>
            </a:r>
            <a:r>
              <a:rPr sz="2000" spc="-20" dirty="0">
                <a:latin typeface="Calisto MT"/>
                <a:cs typeface="Calisto MT"/>
              </a:rPr>
              <a:t>mo</a:t>
            </a:r>
            <a:r>
              <a:rPr sz="3000" spc="-30" baseline="1388" dirty="0">
                <a:latin typeface="Calisto MT"/>
                <a:cs typeface="Calisto MT"/>
              </a:rPr>
              <a:t>st </a:t>
            </a:r>
            <a:r>
              <a:rPr sz="3000" spc="-52" baseline="1388" dirty="0">
                <a:latin typeface="Calisto MT"/>
                <a:cs typeface="Calisto MT"/>
              </a:rPr>
              <a:t>a</a:t>
            </a:r>
            <a:r>
              <a:rPr sz="3000" spc="-52" baseline="2777" dirty="0">
                <a:latin typeface="Calisto MT"/>
                <a:cs typeface="Calisto MT"/>
              </a:rPr>
              <a:t>bun</a:t>
            </a:r>
            <a:r>
              <a:rPr sz="3000" spc="-52" baseline="4166" dirty="0">
                <a:latin typeface="Calisto MT"/>
                <a:cs typeface="Calisto MT"/>
              </a:rPr>
              <a:t>dan</a:t>
            </a:r>
            <a:r>
              <a:rPr sz="3000" spc="-52" baseline="5555" dirty="0">
                <a:latin typeface="Calisto MT"/>
                <a:cs typeface="Calisto MT"/>
              </a:rPr>
              <a:t>t </a:t>
            </a:r>
            <a:r>
              <a:rPr sz="3000" spc="-44" baseline="5555" dirty="0">
                <a:latin typeface="Calisto MT"/>
                <a:cs typeface="Calisto MT"/>
              </a:rPr>
              <a:t>(an</a:t>
            </a:r>
            <a:r>
              <a:rPr sz="3000" spc="-44" baseline="6944" dirty="0">
                <a:latin typeface="Calisto MT"/>
                <a:cs typeface="Calisto MT"/>
              </a:rPr>
              <a:t>d</a:t>
            </a:r>
            <a:r>
              <a:rPr sz="3000" spc="-120" baseline="6944" dirty="0">
                <a:latin typeface="Calisto MT"/>
                <a:cs typeface="Calisto MT"/>
              </a:rPr>
              <a:t> </a:t>
            </a:r>
            <a:r>
              <a:rPr sz="3000" spc="-52" baseline="6944" dirty="0">
                <a:latin typeface="Calisto MT"/>
                <a:cs typeface="Calisto MT"/>
              </a:rPr>
              <a:t>an</a:t>
            </a:r>
            <a:r>
              <a:rPr sz="3000" spc="-52" baseline="8333" dirty="0">
                <a:latin typeface="Calisto MT"/>
                <a:cs typeface="Calisto MT"/>
              </a:rPr>
              <a:t>cie</a:t>
            </a:r>
            <a:r>
              <a:rPr sz="3000" spc="-52" baseline="9722" dirty="0">
                <a:latin typeface="Calisto MT"/>
                <a:cs typeface="Calisto MT"/>
              </a:rPr>
              <a:t>nt)</a:t>
            </a:r>
            <a:endParaRPr sz="3000" baseline="9722">
              <a:latin typeface="Calisto MT"/>
              <a:cs typeface="Calisto MT"/>
            </a:endParaRPr>
          </a:p>
        </p:txBody>
      </p:sp>
      <p:sp>
        <p:nvSpPr>
          <p:cNvPr id="4" name="object 4"/>
          <p:cNvSpPr txBox="1"/>
          <p:nvPr/>
        </p:nvSpPr>
        <p:spPr>
          <a:xfrm rot="19140000">
            <a:off x="2588480" y="2579022"/>
            <a:ext cx="2216779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2000" spc="-25" dirty="0">
                <a:latin typeface="Calisto MT"/>
                <a:cs typeface="Calisto MT"/>
              </a:rPr>
              <a:t>org</a:t>
            </a:r>
            <a:r>
              <a:rPr sz="3000" spc="-37" baseline="1388" dirty="0">
                <a:latin typeface="Calisto MT"/>
                <a:cs typeface="Calisto MT"/>
              </a:rPr>
              <a:t>ani</a:t>
            </a:r>
            <a:r>
              <a:rPr sz="3000" spc="-37" baseline="2777" dirty="0">
                <a:latin typeface="Calisto MT"/>
                <a:cs typeface="Calisto MT"/>
              </a:rPr>
              <a:t>sms </a:t>
            </a:r>
            <a:r>
              <a:rPr sz="3000" baseline="4166" dirty="0">
                <a:latin typeface="Calisto MT"/>
                <a:cs typeface="Calisto MT"/>
              </a:rPr>
              <a:t>on </a:t>
            </a:r>
            <a:r>
              <a:rPr sz="3000" spc="-37" baseline="5555" dirty="0">
                <a:latin typeface="Calisto MT"/>
                <a:cs typeface="Calisto MT"/>
              </a:rPr>
              <a:t>earth</a:t>
            </a:r>
            <a:r>
              <a:rPr sz="3000" spc="-209" baseline="5555" dirty="0">
                <a:latin typeface="Calisto MT"/>
                <a:cs typeface="Calisto MT"/>
              </a:rPr>
              <a:t> </a:t>
            </a:r>
            <a:r>
              <a:rPr sz="3000" baseline="6944" dirty="0">
                <a:latin typeface="Calisto MT"/>
                <a:cs typeface="Calisto MT"/>
              </a:rPr>
              <a:t>-</a:t>
            </a:r>
            <a:endParaRPr sz="3000" baseline="6944">
              <a:latin typeface="Calisto MT"/>
              <a:cs typeface="Calisto MT"/>
            </a:endParaRPr>
          </a:p>
        </p:txBody>
      </p:sp>
      <p:sp>
        <p:nvSpPr>
          <p:cNvPr id="5" name="object 5"/>
          <p:cNvSpPr txBox="1"/>
          <p:nvPr/>
        </p:nvSpPr>
        <p:spPr>
          <a:xfrm rot="19140000">
            <a:off x="2084532" y="2720188"/>
            <a:ext cx="4199323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3000" spc="-37" baseline="-5555" dirty="0">
                <a:latin typeface="Calisto MT"/>
                <a:cs typeface="Calisto MT"/>
              </a:rPr>
              <a:t>ma</a:t>
            </a:r>
            <a:r>
              <a:rPr sz="3000" spc="-37" baseline="-4166" dirty="0">
                <a:latin typeface="Calisto MT"/>
                <a:cs typeface="Calisto MT"/>
              </a:rPr>
              <a:t>ny a</a:t>
            </a:r>
            <a:r>
              <a:rPr sz="3000" spc="-37" baseline="-2777" dirty="0">
                <a:latin typeface="Calisto MT"/>
                <a:cs typeface="Calisto MT"/>
              </a:rPr>
              <a:t>re </a:t>
            </a:r>
            <a:r>
              <a:rPr sz="3000" spc="-60" baseline="-2777" dirty="0">
                <a:latin typeface="Calisto MT"/>
                <a:cs typeface="Calisto MT"/>
              </a:rPr>
              <a:t>p</a:t>
            </a:r>
            <a:r>
              <a:rPr sz="3000" spc="-60" baseline="-1388" dirty="0">
                <a:latin typeface="Calisto MT"/>
                <a:cs typeface="Calisto MT"/>
              </a:rPr>
              <a:t>atho</a:t>
            </a:r>
            <a:r>
              <a:rPr sz="2000" spc="-40" dirty="0">
                <a:latin typeface="Calisto MT"/>
                <a:cs typeface="Calisto MT"/>
              </a:rPr>
              <a:t>gen</a:t>
            </a:r>
            <a:r>
              <a:rPr sz="3000" spc="-60" baseline="1388" dirty="0">
                <a:latin typeface="Calisto MT"/>
                <a:cs typeface="Calisto MT"/>
              </a:rPr>
              <a:t>s....b</a:t>
            </a:r>
            <a:r>
              <a:rPr sz="3000" spc="-60" baseline="2777" dirty="0">
                <a:latin typeface="Calisto MT"/>
                <a:cs typeface="Calisto MT"/>
              </a:rPr>
              <a:t>ut </a:t>
            </a:r>
            <a:r>
              <a:rPr sz="3000" spc="-30" baseline="2777" dirty="0">
                <a:latin typeface="Calisto MT"/>
                <a:cs typeface="Calisto MT"/>
              </a:rPr>
              <a:t>mo</a:t>
            </a:r>
            <a:r>
              <a:rPr sz="3000" spc="-30" baseline="4166" dirty="0">
                <a:latin typeface="Calisto MT"/>
                <a:cs typeface="Calisto MT"/>
              </a:rPr>
              <a:t>st </a:t>
            </a:r>
            <a:r>
              <a:rPr sz="3000" spc="-37" baseline="5555" dirty="0">
                <a:latin typeface="Calisto MT"/>
                <a:cs typeface="Calisto MT"/>
              </a:rPr>
              <a:t>are</a:t>
            </a:r>
            <a:r>
              <a:rPr sz="3000" spc="-172" baseline="5555" dirty="0">
                <a:latin typeface="Calisto MT"/>
                <a:cs typeface="Calisto MT"/>
              </a:rPr>
              <a:t> </a:t>
            </a:r>
            <a:r>
              <a:rPr sz="3000" spc="-37" baseline="6944" dirty="0">
                <a:latin typeface="Calisto MT"/>
                <a:cs typeface="Calisto MT"/>
              </a:rPr>
              <a:t>not</a:t>
            </a:r>
            <a:endParaRPr sz="3000" baseline="6944">
              <a:latin typeface="Calisto MT"/>
              <a:cs typeface="Calisto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42752" y="3184652"/>
            <a:ext cx="4652010" cy="3362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55600" marR="37465" indent="-342900">
              <a:lnSpc>
                <a:spcPct val="99400"/>
              </a:lnSpc>
              <a:spcBef>
                <a:spcPts val="114"/>
              </a:spcBef>
              <a:buFont typeface="Calibri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sto MT"/>
                <a:cs typeface="Calisto MT"/>
              </a:rPr>
              <a:t>Microbiology majors </a:t>
            </a:r>
            <a:r>
              <a:rPr sz="2400" spc="5" dirty="0">
                <a:latin typeface="Calisto MT"/>
                <a:cs typeface="Calisto MT"/>
              </a:rPr>
              <a:t>learn </a:t>
            </a:r>
            <a:r>
              <a:rPr sz="2400" spc="-5" dirty="0">
                <a:latin typeface="Calisto MT"/>
                <a:cs typeface="Calisto MT"/>
              </a:rPr>
              <a:t>about  </a:t>
            </a:r>
            <a:r>
              <a:rPr sz="2400" dirty="0">
                <a:latin typeface="Calisto MT"/>
                <a:cs typeface="Calisto MT"/>
              </a:rPr>
              <a:t>the </a:t>
            </a:r>
            <a:r>
              <a:rPr sz="2400" spc="-5" dirty="0">
                <a:latin typeface="Calisto MT"/>
                <a:cs typeface="Calisto MT"/>
              </a:rPr>
              <a:t>microbial </a:t>
            </a:r>
            <a:r>
              <a:rPr sz="2400" spc="-10" dirty="0">
                <a:latin typeface="Calisto MT"/>
                <a:cs typeface="Calisto MT"/>
              </a:rPr>
              <a:t>world </a:t>
            </a:r>
            <a:r>
              <a:rPr sz="2400" spc="-5" dirty="0">
                <a:latin typeface="Calisto MT"/>
                <a:cs typeface="Calisto MT"/>
              </a:rPr>
              <a:t>and </a:t>
            </a:r>
            <a:r>
              <a:rPr sz="2400" dirty="0">
                <a:latin typeface="Calisto MT"/>
                <a:cs typeface="Calisto MT"/>
              </a:rPr>
              <a:t>the  </a:t>
            </a:r>
            <a:r>
              <a:rPr sz="2400" spc="-5" dirty="0">
                <a:latin typeface="Calisto MT"/>
                <a:cs typeface="Calisto MT"/>
              </a:rPr>
              <a:t>interactions of microbes and  </a:t>
            </a:r>
            <a:r>
              <a:rPr sz="2400" dirty="0">
                <a:latin typeface="Calisto MT"/>
                <a:cs typeface="Calisto MT"/>
              </a:rPr>
              <a:t>their</a:t>
            </a:r>
            <a:r>
              <a:rPr sz="2400" spc="-5" dirty="0">
                <a:latin typeface="Calisto MT"/>
                <a:cs typeface="Calisto MT"/>
              </a:rPr>
              <a:t> </a:t>
            </a:r>
            <a:r>
              <a:rPr sz="2400" spc="-10" dirty="0">
                <a:latin typeface="Calisto MT"/>
                <a:cs typeface="Calisto MT"/>
              </a:rPr>
              <a:t>environment.</a:t>
            </a:r>
            <a:endParaRPr sz="2400">
              <a:latin typeface="Calisto MT"/>
              <a:cs typeface="Calisto MT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Calibri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9400"/>
              </a:lnSpc>
              <a:buFont typeface="Calibri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sto MT"/>
                <a:cs typeface="Calisto MT"/>
              </a:rPr>
              <a:t>Microbiology </a:t>
            </a:r>
            <a:r>
              <a:rPr sz="2400" dirty="0">
                <a:latin typeface="Calisto MT"/>
                <a:cs typeface="Calisto MT"/>
              </a:rPr>
              <a:t>is great </a:t>
            </a:r>
            <a:r>
              <a:rPr sz="2400" spc="-5" dirty="0">
                <a:latin typeface="Calisto MT"/>
                <a:cs typeface="Calisto MT"/>
              </a:rPr>
              <a:t>training for  medical fields since many  diseases are caused </a:t>
            </a:r>
            <a:r>
              <a:rPr sz="2400" dirty="0">
                <a:latin typeface="Calisto MT"/>
                <a:cs typeface="Calisto MT"/>
              </a:rPr>
              <a:t>by  </a:t>
            </a:r>
            <a:r>
              <a:rPr sz="2400" spc="-10" dirty="0">
                <a:latin typeface="Calisto MT"/>
                <a:cs typeface="Calisto MT"/>
              </a:rPr>
              <a:t>microorganisms.</a:t>
            </a:r>
            <a:endParaRPr sz="2400">
              <a:latin typeface="Calisto MT"/>
              <a:cs typeface="Calisto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2462" y="280987"/>
            <a:ext cx="1952625" cy="19510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24012" y="4254500"/>
            <a:ext cx="2540000" cy="2489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18187" y="477837"/>
            <a:ext cx="3009900" cy="2489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0739" y="690371"/>
            <a:ext cx="710438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30" dirty="0"/>
              <a:t>We </a:t>
            </a:r>
            <a:r>
              <a:rPr sz="3200" spc="-30" dirty="0"/>
              <a:t>know </a:t>
            </a:r>
            <a:r>
              <a:rPr sz="3200" spc="-25" dirty="0"/>
              <a:t>you </a:t>
            </a:r>
            <a:r>
              <a:rPr sz="3200" spc="-20" dirty="0"/>
              <a:t>worked </a:t>
            </a:r>
            <a:r>
              <a:rPr sz="3200" dirty="0"/>
              <a:t>hard </a:t>
            </a:r>
            <a:r>
              <a:rPr sz="3200" spc="-5" dirty="0"/>
              <a:t>to join</a:t>
            </a:r>
            <a:r>
              <a:rPr sz="3200" spc="150" dirty="0"/>
              <a:t> </a:t>
            </a:r>
            <a:r>
              <a:rPr sz="3200" spc="-40" dirty="0"/>
              <a:t>CBS.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840739" y="1656588"/>
            <a:ext cx="7542530" cy="33102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1CACE3"/>
                </a:solidFill>
                <a:latin typeface="Calisto MT"/>
                <a:cs typeface="Calisto MT"/>
              </a:rPr>
              <a:t>SUCCEEDING </a:t>
            </a:r>
            <a:r>
              <a:rPr sz="3200" spc="-10" dirty="0">
                <a:solidFill>
                  <a:srgbClr val="1CACE3"/>
                </a:solidFill>
                <a:latin typeface="Calisto MT"/>
                <a:cs typeface="Calisto MT"/>
              </a:rPr>
              <a:t>REQUIRES</a:t>
            </a:r>
            <a:r>
              <a:rPr sz="3200" spc="-25" dirty="0">
                <a:solidFill>
                  <a:srgbClr val="1CACE3"/>
                </a:solidFill>
                <a:latin typeface="Calisto MT"/>
                <a:cs typeface="Calisto MT"/>
              </a:rPr>
              <a:t> </a:t>
            </a:r>
            <a:r>
              <a:rPr sz="3200" spc="-40" dirty="0">
                <a:solidFill>
                  <a:srgbClr val="1CACE3"/>
                </a:solidFill>
                <a:latin typeface="Calisto MT"/>
                <a:cs typeface="Calisto MT"/>
              </a:rPr>
              <a:t>PASSION</a:t>
            </a:r>
            <a:endParaRPr sz="3200">
              <a:latin typeface="Calisto MT"/>
              <a:cs typeface="Calisto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100">
              <a:latin typeface="Times New Roman"/>
              <a:cs typeface="Times New Roman"/>
            </a:endParaRPr>
          </a:p>
          <a:p>
            <a:pPr marL="469900" marR="5080">
              <a:lnSpc>
                <a:spcPct val="101400"/>
              </a:lnSpc>
              <a:buSzPct val="96428"/>
              <a:buFont typeface="Arial"/>
              <a:buChar char="•"/>
              <a:tabLst>
                <a:tab pos="595630" algn="l"/>
              </a:tabLst>
            </a:pPr>
            <a:r>
              <a:rPr sz="2800" spc="-15" dirty="0">
                <a:latin typeface="Calisto MT"/>
                <a:cs typeface="Calisto MT"/>
              </a:rPr>
              <a:t>Passion </a:t>
            </a:r>
            <a:r>
              <a:rPr sz="2800" spc="-5" dirty="0">
                <a:latin typeface="Calisto MT"/>
                <a:cs typeface="Calisto MT"/>
              </a:rPr>
              <a:t>for </a:t>
            </a:r>
            <a:r>
              <a:rPr sz="2800" dirty="0">
                <a:latin typeface="Calisto MT"/>
                <a:cs typeface="Calisto MT"/>
              </a:rPr>
              <a:t>the </a:t>
            </a:r>
            <a:r>
              <a:rPr sz="2800" spc="-5" dirty="0">
                <a:latin typeface="Calisto MT"/>
                <a:cs typeface="Calisto MT"/>
              </a:rPr>
              <a:t>subjects </a:t>
            </a:r>
            <a:r>
              <a:rPr sz="2800" spc="-25" dirty="0">
                <a:latin typeface="Calisto MT"/>
                <a:cs typeface="Calisto MT"/>
              </a:rPr>
              <a:t>you </a:t>
            </a:r>
            <a:r>
              <a:rPr sz="2800" spc="-10" dirty="0">
                <a:latin typeface="Calisto MT"/>
                <a:cs typeface="Calisto MT"/>
              </a:rPr>
              <a:t>study </a:t>
            </a:r>
            <a:r>
              <a:rPr sz="2800" spc="-5" dirty="0">
                <a:latin typeface="Calisto MT"/>
                <a:cs typeface="Calisto MT"/>
              </a:rPr>
              <a:t>will </a:t>
            </a:r>
            <a:r>
              <a:rPr sz="2800" spc="10" dirty="0">
                <a:latin typeface="Calisto MT"/>
                <a:cs typeface="Calisto MT"/>
              </a:rPr>
              <a:t>carry  </a:t>
            </a:r>
            <a:r>
              <a:rPr sz="2800" spc="-25" dirty="0">
                <a:latin typeface="Calisto MT"/>
                <a:cs typeface="Calisto MT"/>
              </a:rPr>
              <a:t>you </a:t>
            </a:r>
            <a:r>
              <a:rPr sz="2800" spc="-5" dirty="0">
                <a:latin typeface="Calisto MT"/>
                <a:cs typeface="Calisto MT"/>
              </a:rPr>
              <a:t>through </a:t>
            </a:r>
            <a:r>
              <a:rPr sz="2800" dirty="0">
                <a:latin typeface="Calisto MT"/>
                <a:cs typeface="Calisto MT"/>
              </a:rPr>
              <a:t>the </a:t>
            </a:r>
            <a:r>
              <a:rPr sz="2800" spc="-5" dirty="0">
                <a:latin typeface="Calisto MT"/>
                <a:cs typeface="Calisto MT"/>
              </a:rPr>
              <a:t>difficulty of </a:t>
            </a:r>
            <a:r>
              <a:rPr sz="2800" dirty="0">
                <a:latin typeface="Calisto MT"/>
                <a:cs typeface="Calisto MT"/>
              </a:rPr>
              <a:t>higher</a:t>
            </a:r>
            <a:r>
              <a:rPr sz="2800" spc="-300" dirty="0">
                <a:latin typeface="Calisto MT"/>
                <a:cs typeface="Calisto MT"/>
              </a:rPr>
              <a:t> </a:t>
            </a:r>
            <a:r>
              <a:rPr sz="2800" spc="-15" dirty="0">
                <a:latin typeface="Calisto MT"/>
                <a:cs typeface="Calisto MT"/>
              </a:rPr>
              <a:t>academics.</a:t>
            </a:r>
            <a:endParaRPr sz="2800">
              <a:latin typeface="Calisto MT"/>
              <a:cs typeface="Calisto MT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4400">
              <a:latin typeface="Times New Roman"/>
              <a:cs typeface="Times New Roman"/>
            </a:endParaRPr>
          </a:p>
          <a:p>
            <a:pPr marL="469900" marR="71120">
              <a:lnSpc>
                <a:spcPts val="3290"/>
              </a:lnSpc>
              <a:spcBef>
                <a:spcPts val="5"/>
              </a:spcBef>
              <a:buSzPct val="96428"/>
              <a:buFont typeface="Arial"/>
              <a:buChar char="•"/>
              <a:tabLst>
                <a:tab pos="595630" algn="l"/>
              </a:tabLst>
            </a:pPr>
            <a:r>
              <a:rPr sz="2800" dirty="0">
                <a:latin typeface="Calisto MT"/>
                <a:cs typeface="Calisto MT"/>
              </a:rPr>
              <a:t>The </a:t>
            </a:r>
            <a:r>
              <a:rPr sz="2800" spc="-5" dirty="0">
                <a:latin typeface="MS PGothic"/>
                <a:cs typeface="MS PGothic"/>
              </a:rPr>
              <a:t>“</a:t>
            </a:r>
            <a:r>
              <a:rPr sz="2800" spc="-5" dirty="0">
                <a:latin typeface="Calisto MT"/>
                <a:cs typeface="Calisto MT"/>
              </a:rPr>
              <a:t>right</a:t>
            </a:r>
            <a:r>
              <a:rPr sz="2800" spc="-5" dirty="0">
                <a:latin typeface="MS PGothic"/>
                <a:cs typeface="MS PGothic"/>
              </a:rPr>
              <a:t>” </a:t>
            </a:r>
            <a:r>
              <a:rPr sz="2800" spc="-5" dirty="0">
                <a:latin typeface="Calisto MT"/>
                <a:cs typeface="Calisto MT"/>
              </a:rPr>
              <a:t>major </a:t>
            </a:r>
            <a:r>
              <a:rPr sz="2800" dirty="0">
                <a:latin typeface="Calisto MT"/>
                <a:cs typeface="Calisto MT"/>
              </a:rPr>
              <a:t>is the </a:t>
            </a:r>
            <a:r>
              <a:rPr sz="2800" spc="-5" dirty="0">
                <a:latin typeface="Calisto MT"/>
                <a:cs typeface="Calisto MT"/>
              </a:rPr>
              <a:t>one </a:t>
            </a:r>
            <a:r>
              <a:rPr sz="2800" spc="-25" dirty="0">
                <a:latin typeface="Calisto MT"/>
                <a:cs typeface="Calisto MT"/>
              </a:rPr>
              <a:t>you </a:t>
            </a:r>
            <a:r>
              <a:rPr sz="2800" spc="-15" dirty="0">
                <a:latin typeface="Calisto MT"/>
                <a:cs typeface="Calisto MT"/>
              </a:rPr>
              <a:t>gladly</a:t>
            </a:r>
            <a:r>
              <a:rPr sz="2800" spc="-95" dirty="0">
                <a:latin typeface="Calisto MT"/>
                <a:cs typeface="Calisto MT"/>
              </a:rPr>
              <a:t> </a:t>
            </a:r>
            <a:r>
              <a:rPr sz="2800" spc="-5" dirty="0">
                <a:latin typeface="Calisto MT"/>
                <a:cs typeface="Calisto MT"/>
              </a:rPr>
              <a:t>spend  time </a:t>
            </a:r>
            <a:r>
              <a:rPr sz="2800" spc="-10" dirty="0">
                <a:latin typeface="Calisto MT"/>
                <a:cs typeface="Calisto MT"/>
              </a:rPr>
              <a:t>studying</a:t>
            </a:r>
            <a:r>
              <a:rPr sz="2200" spc="-10" dirty="0">
                <a:latin typeface="Calisto MT"/>
                <a:cs typeface="Calisto MT"/>
              </a:rPr>
              <a:t>.</a:t>
            </a:r>
            <a:endParaRPr sz="2200">
              <a:latin typeface="Calisto MT"/>
              <a:cs typeface="Calisto M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 rot="19140000">
            <a:off x="315074" y="2286005"/>
            <a:ext cx="6975020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65"/>
              </a:lnSpc>
            </a:pPr>
            <a:r>
              <a:rPr sz="2800" b="1" spc="-25" dirty="0">
                <a:latin typeface="Calisto MT"/>
                <a:cs typeface="Calisto MT"/>
              </a:rPr>
              <a:t>Neurobiology, </a:t>
            </a:r>
            <a:r>
              <a:rPr sz="2800" b="1" dirty="0">
                <a:latin typeface="Calisto MT"/>
                <a:cs typeface="Calisto MT"/>
              </a:rPr>
              <a:t>Physiology &amp; </a:t>
            </a:r>
            <a:r>
              <a:rPr sz="2800" b="1" spc="-20" dirty="0">
                <a:latin typeface="Calisto MT"/>
                <a:cs typeface="Calisto MT"/>
              </a:rPr>
              <a:t>Behavior</a:t>
            </a:r>
            <a:r>
              <a:rPr sz="2800" b="1" spc="5" dirty="0">
                <a:latin typeface="Calisto MT"/>
                <a:cs typeface="Calisto MT"/>
              </a:rPr>
              <a:t> </a:t>
            </a:r>
            <a:r>
              <a:rPr sz="2800" b="1" dirty="0">
                <a:latin typeface="Calisto MT"/>
                <a:cs typeface="Calisto MT"/>
              </a:rPr>
              <a:t>(NPB)</a:t>
            </a:r>
            <a:endParaRPr sz="2800">
              <a:latin typeface="Calisto MT"/>
              <a:cs typeface="Calisto MT"/>
            </a:endParaRPr>
          </a:p>
        </p:txBody>
      </p:sp>
      <p:sp>
        <p:nvSpPr>
          <p:cNvPr id="3" name="object 3"/>
          <p:cNvSpPr txBox="1"/>
          <p:nvPr/>
        </p:nvSpPr>
        <p:spPr>
          <a:xfrm rot="19140000">
            <a:off x="1390476" y="2678368"/>
            <a:ext cx="5131396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</a:pPr>
            <a:r>
              <a:rPr sz="1900" spc="-5" dirty="0">
                <a:latin typeface="Calisto MT"/>
                <a:cs typeface="Calisto MT"/>
              </a:rPr>
              <a:t>Understand </a:t>
            </a:r>
            <a:r>
              <a:rPr sz="1900" dirty="0">
                <a:latin typeface="Calisto MT"/>
                <a:cs typeface="Calisto MT"/>
              </a:rPr>
              <a:t>vital </a:t>
            </a:r>
            <a:r>
              <a:rPr sz="1900" spc="-5" dirty="0">
                <a:latin typeface="Calisto MT"/>
                <a:cs typeface="Calisto MT"/>
              </a:rPr>
              <a:t>functions </a:t>
            </a:r>
            <a:r>
              <a:rPr sz="1900" spc="-10" dirty="0">
                <a:latin typeface="Calisto MT"/>
                <a:cs typeface="Calisto MT"/>
              </a:rPr>
              <a:t>common </a:t>
            </a:r>
            <a:r>
              <a:rPr sz="1900" dirty="0">
                <a:latin typeface="Calisto MT"/>
                <a:cs typeface="Calisto MT"/>
              </a:rPr>
              <a:t>to </a:t>
            </a:r>
            <a:r>
              <a:rPr sz="1900" spc="-5" dirty="0">
                <a:latin typeface="Calisto MT"/>
                <a:cs typeface="Calisto MT"/>
              </a:rPr>
              <a:t>all</a:t>
            </a:r>
            <a:r>
              <a:rPr sz="1900" dirty="0">
                <a:latin typeface="Calisto MT"/>
                <a:cs typeface="Calisto MT"/>
              </a:rPr>
              <a:t> </a:t>
            </a:r>
            <a:r>
              <a:rPr sz="1900" spc="-5" dirty="0">
                <a:latin typeface="Calisto MT"/>
                <a:cs typeface="Calisto MT"/>
              </a:rPr>
              <a:t>animals</a:t>
            </a:r>
            <a:endParaRPr sz="1900">
              <a:latin typeface="Calisto MT"/>
              <a:cs typeface="Calisto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69328" y="4646676"/>
            <a:ext cx="481774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Calisto MT"/>
                <a:cs typeface="Calisto MT"/>
              </a:rPr>
              <a:t>Students </a:t>
            </a:r>
            <a:r>
              <a:rPr sz="2000" dirty="0">
                <a:latin typeface="Calisto MT"/>
                <a:cs typeface="Calisto MT"/>
              </a:rPr>
              <a:t>in </a:t>
            </a:r>
            <a:r>
              <a:rPr sz="2000" spc="-5" dirty="0">
                <a:latin typeface="Calisto MT"/>
                <a:cs typeface="Calisto MT"/>
              </a:rPr>
              <a:t>this major will </a:t>
            </a:r>
            <a:r>
              <a:rPr sz="2000" spc="-10" dirty="0">
                <a:latin typeface="Calisto MT"/>
                <a:cs typeface="Calisto MT"/>
              </a:rPr>
              <a:t>study </a:t>
            </a:r>
            <a:r>
              <a:rPr sz="2000" spc="-5" dirty="0">
                <a:latin typeface="Calisto MT"/>
                <a:cs typeface="Calisto MT"/>
              </a:rPr>
              <a:t>functional  </a:t>
            </a:r>
            <a:r>
              <a:rPr sz="2000" spc="-10" dirty="0">
                <a:latin typeface="Calisto MT"/>
                <a:cs typeface="Calisto MT"/>
              </a:rPr>
              <a:t>mechanisms, </a:t>
            </a:r>
            <a:r>
              <a:rPr sz="2000" spc="-5" dirty="0">
                <a:latin typeface="Calisto MT"/>
                <a:cs typeface="Calisto MT"/>
              </a:rPr>
              <a:t>as </a:t>
            </a:r>
            <a:r>
              <a:rPr sz="2000" spc="-15" dirty="0">
                <a:latin typeface="Calisto MT"/>
                <a:cs typeface="Calisto MT"/>
              </a:rPr>
              <a:t>well </a:t>
            </a:r>
            <a:r>
              <a:rPr sz="2000" spc="-5" dirty="0">
                <a:latin typeface="Calisto MT"/>
                <a:cs typeface="Calisto MT"/>
              </a:rPr>
              <a:t>as the control,  regulation, integration, and </a:t>
            </a:r>
            <a:r>
              <a:rPr sz="2000" spc="-15" dirty="0">
                <a:latin typeface="Calisto MT"/>
                <a:cs typeface="Calisto MT"/>
              </a:rPr>
              <a:t>behavior </a:t>
            </a:r>
            <a:r>
              <a:rPr sz="2000" spc="-5" dirty="0">
                <a:latin typeface="Calisto MT"/>
                <a:cs typeface="Calisto MT"/>
              </a:rPr>
              <a:t>that  relate to these mechanisms at the </a:t>
            </a:r>
            <a:r>
              <a:rPr sz="2000" spc="-25" dirty="0">
                <a:latin typeface="Calisto MT"/>
                <a:cs typeface="Calisto MT"/>
              </a:rPr>
              <a:t>level </a:t>
            </a:r>
            <a:r>
              <a:rPr sz="2000" dirty="0">
                <a:latin typeface="Calisto MT"/>
                <a:cs typeface="Calisto MT"/>
              </a:rPr>
              <a:t>of </a:t>
            </a:r>
            <a:r>
              <a:rPr sz="2000" spc="-5" dirty="0">
                <a:latin typeface="Calisto MT"/>
                <a:cs typeface="Calisto MT"/>
              </a:rPr>
              <a:t>the  cell, organ system, and</a:t>
            </a:r>
            <a:r>
              <a:rPr sz="2000" spc="0" dirty="0">
                <a:latin typeface="Calisto MT"/>
                <a:cs typeface="Calisto MT"/>
              </a:rPr>
              <a:t> </a:t>
            </a:r>
            <a:r>
              <a:rPr sz="2000" spc="-5" dirty="0">
                <a:latin typeface="Calisto MT"/>
                <a:cs typeface="Calisto MT"/>
              </a:rPr>
              <a:t>organism.</a:t>
            </a:r>
            <a:endParaRPr sz="2000">
              <a:latin typeface="Calisto MT"/>
              <a:cs typeface="Calisto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22850" y="2106612"/>
            <a:ext cx="3532187" cy="21605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6400" y="334962"/>
            <a:ext cx="3251200" cy="1828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 rot="19140000">
            <a:off x="586452" y="1801333"/>
            <a:ext cx="3176551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65"/>
              </a:lnSpc>
            </a:pPr>
            <a:r>
              <a:rPr sz="2800" b="1" dirty="0">
                <a:latin typeface="Calisto MT"/>
                <a:cs typeface="Calisto MT"/>
              </a:rPr>
              <a:t>Plant </a:t>
            </a:r>
            <a:r>
              <a:rPr sz="2800" b="1" spc="5" dirty="0">
                <a:latin typeface="Calisto MT"/>
                <a:cs typeface="Calisto MT"/>
              </a:rPr>
              <a:t>Biology</a:t>
            </a:r>
            <a:r>
              <a:rPr sz="2800" b="1" spc="-75" dirty="0">
                <a:latin typeface="Calisto MT"/>
                <a:cs typeface="Calisto MT"/>
              </a:rPr>
              <a:t> </a:t>
            </a:r>
            <a:r>
              <a:rPr sz="2800" b="1" spc="-5" dirty="0">
                <a:latin typeface="Calisto MT"/>
                <a:cs typeface="Calisto MT"/>
              </a:rPr>
              <a:t>(PLB)</a:t>
            </a:r>
            <a:endParaRPr sz="2800">
              <a:latin typeface="Calisto MT"/>
              <a:cs typeface="Calisto MT"/>
            </a:endParaRPr>
          </a:p>
        </p:txBody>
      </p:sp>
      <p:sp>
        <p:nvSpPr>
          <p:cNvPr id="3" name="object 3"/>
          <p:cNvSpPr txBox="1"/>
          <p:nvPr/>
        </p:nvSpPr>
        <p:spPr>
          <a:xfrm rot="19140000">
            <a:off x="118777" y="1983913"/>
            <a:ext cx="5074362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00"/>
              </a:lnSpc>
            </a:pPr>
            <a:r>
              <a:rPr sz="2200" spc="-5" dirty="0">
                <a:latin typeface="Calisto MT"/>
                <a:cs typeface="Calisto MT"/>
              </a:rPr>
              <a:t>Plants </a:t>
            </a:r>
            <a:r>
              <a:rPr sz="2200" dirty="0">
                <a:latin typeface="Calisto MT"/>
                <a:cs typeface="Calisto MT"/>
              </a:rPr>
              <a:t>influence </a:t>
            </a:r>
            <a:r>
              <a:rPr sz="2200" spc="-5" dirty="0">
                <a:latin typeface="Calisto MT"/>
                <a:cs typeface="Calisto MT"/>
              </a:rPr>
              <a:t>all aspects of life on</a:t>
            </a:r>
            <a:r>
              <a:rPr sz="2200" spc="-280" dirty="0">
                <a:latin typeface="Calisto MT"/>
                <a:cs typeface="Calisto MT"/>
              </a:rPr>
              <a:t> </a:t>
            </a:r>
            <a:r>
              <a:rPr sz="2200" dirty="0">
                <a:latin typeface="Calisto MT"/>
                <a:cs typeface="Calisto MT"/>
              </a:rPr>
              <a:t>earth.</a:t>
            </a:r>
            <a:endParaRPr sz="2200">
              <a:latin typeface="Calisto MT"/>
              <a:cs typeface="Calisto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07100" y="4267199"/>
            <a:ext cx="2628900" cy="2095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95600" y="1143000"/>
            <a:ext cx="4191000" cy="3746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909468" y="1018539"/>
            <a:ext cx="141605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latin typeface="Calisto MT"/>
                <a:cs typeface="Calisto MT"/>
              </a:rPr>
              <a:t>Learn how the internal  timer/circadian clock  allows plants and</a:t>
            </a:r>
            <a:r>
              <a:rPr sz="1000" spc="-65" dirty="0">
                <a:latin typeface="Calisto MT"/>
                <a:cs typeface="Calisto MT"/>
              </a:rPr>
              <a:t> </a:t>
            </a:r>
            <a:r>
              <a:rPr sz="1000" spc="-5" dirty="0">
                <a:latin typeface="Calisto MT"/>
                <a:cs typeface="Calisto MT"/>
              </a:rPr>
              <a:t>humans  to regulate their  physiology.</a:t>
            </a:r>
            <a:endParaRPr sz="1000">
              <a:latin typeface="Calisto MT"/>
              <a:cs typeface="Calisto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31854" y="3722116"/>
            <a:ext cx="16529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latin typeface="Calisto MT"/>
                <a:cs typeface="Calisto MT"/>
              </a:rPr>
              <a:t>Revealing organismal  differences </a:t>
            </a:r>
            <a:r>
              <a:rPr sz="1000" dirty="0">
                <a:latin typeface="Calisto MT"/>
                <a:cs typeface="Calisto MT"/>
              </a:rPr>
              <a:t>by </a:t>
            </a:r>
            <a:r>
              <a:rPr sz="1000" spc="-5" dirty="0">
                <a:latin typeface="Calisto MT"/>
                <a:cs typeface="Calisto MT"/>
              </a:rPr>
              <a:t>analyzing</a:t>
            </a:r>
            <a:r>
              <a:rPr sz="1000" spc="-80" dirty="0">
                <a:latin typeface="Calisto MT"/>
                <a:cs typeface="Calisto MT"/>
              </a:rPr>
              <a:t> </a:t>
            </a:r>
            <a:r>
              <a:rPr sz="1000" spc="-5" dirty="0">
                <a:latin typeface="Calisto MT"/>
                <a:cs typeface="Calisto MT"/>
              </a:rPr>
              <a:t>DNA  sequences, chromosomes, and  gene</a:t>
            </a:r>
            <a:r>
              <a:rPr sz="1000" spc="-15" dirty="0">
                <a:latin typeface="Calisto MT"/>
                <a:cs typeface="Calisto MT"/>
              </a:rPr>
              <a:t> </a:t>
            </a:r>
            <a:r>
              <a:rPr sz="1000" spc="-5" dirty="0">
                <a:latin typeface="Calisto MT"/>
                <a:cs typeface="Calisto MT"/>
              </a:rPr>
              <a:t>expression!</a:t>
            </a:r>
            <a:endParaRPr sz="1000">
              <a:latin typeface="Calisto MT"/>
              <a:cs typeface="Calisto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46835" y="4774692"/>
            <a:ext cx="409702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sz="2000" spc="-5" dirty="0">
                <a:latin typeface="Calisto MT"/>
                <a:cs typeface="Calisto MT"/>
              </a:rPr>
              <a:t>Guaranteed research</a:t>
            </a:r>
            <a:r>
              <a:rPr sz="2000" spc="-20" dirty="0">
                <a:latin typeface="Calisto MT"/>
                <a:cs typeface="Calisto MT"/>
              </a:rPr>
              <a:t> </a:t>
            </a:r>
            <a:r>
              <a:rPr sz="2000" dirty="0">
                <a:latin typeface="Calisto MT"/>
                <a:cs typeface="Calisto MT"/>
              </a:rPr>
              <a:t>opportunities</a:t>
            </a:r>
            <a:endParaRPr sz="2000">
              <a:latin typeface="Calisto MT"/>
              <a:cs typeface="Calisto MT"/>
            </a:endParaRPr>
          </a:p>
          <a:p>
            <a:pPr marL="240029" marR="5080" indent="-227329">
              <a:lnSpc>
                <a:spcPct val="100000"/>
              </a:lnSpc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sz="2000" spc="-5" dirty="0">
                <a:latin typeface="Calisto MT"/>
                <a:cs typeface="Calisto MT"/>
              </a:rPr>
              <a:t>Hands-on </a:t>
            </a:r>
            <a:r>
              <a:rPr sz="2000" spc="-10" dirty="0">
                <a:latin typeface="Calisto MT"/>
                <a:cs typeface="Calisto MT"/>
              </a:rPr>
              <a:t>experience </a:t>
            </a:r>
            <a:r>
              <a:rPr sz="2000" dirty="0">
                <a:latin typeface="Calisto MT"/>
                <a:cs typeface="Calisto MT"/>
              </a:rPr>
              <a:t>in </a:t>
            </a:r>
            <a:r>
              <a:rPr sz="2000" spc="0" dirty="0">
                <a:latin typeface="Calisto MT"/>
                <a:cs typeface="Calisto MT"/>
              </a:rPr>
              <a:t>modern </a:t>
            </a:r>
            <a:r>
              <a:rPr sz="2000" spc="-5" dirty="0">
                <a:latin typeface="Calisto MT"/>
                <a:cs typeface="Calisto MT"/>
              </a:rPr>
              <a:t>life  science research</a:t>
            </a:r>
            <a:endParaRPr sz="2000">
              <a:latin typeface="Calisto MT"/>
              <a:cs typeface="Calisto MT"/>
            </a:endParaRPr>
          </a:p>
          <a:p>
            <a:pPr marL="240029" indent="-227329">
              <a:lnSpc>
                <a:spcPct val="100000"/>
              </a:lnSpc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sz="2000" spc="-5" dirty="0">
                <a:latin typeface="Calisto MT"/>
                <a:cs typeface="Calisto MT"/>
              </a:rPr>
              <a:t>Designated</a:t>
            </a:r>
            <a:r>
              <a:rPr sz="2000" dirty="0">
                <a:latin typeface="Calisto MT"/>
                <a:cs typeface="Calisto MT"/>
              </a:rPr>
              <a:t> </a:t>
            </a:r>
            <a:r>
              <a:rPr sz="2000" spc="-5" dirty="0">
                <a:latin typeface="Calisto MT"/>
                <a:cs typeface="Calisto MT"/>
              </a:rPr>
              <a:t>scholarships</a:t>
            </a:r>
            <a:endParaRPr sz="2000">
              <a:latin typeface="Calisto MT"/>
              <a:cs typeface="Calisto MT"/>
            </a:endParaRPr>
          </a:p>
          <a:p>
            <a:pPr marL="240029" marR="59690" indent="-227329">
              <a:lnSpc>
                <a:spcPct val="100000"/>
              </a:lnSpc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sz="2000" spc="-5" dirty="0">
                <a:latin typeface="Calisto MT"/>
                <a:cs typeface="Calisto MT"/>
              </a:rPr>
              <a:t>Contributions to human health and  </a:t>
            </a:r>
            <a:r>
              <a:rPr sz="2000" spc="-10" dirty="0">
                <a:latin typeface="Calisto MT"/>
                <a:cs typeface="Calisto MT"/>
              </a:rPr>
              <a:t>environmental stewardship</a:t>
            </a:r>
            <a:endParaRPr sz="2000">
              <a:latin typeface="Calisto MT"/>
              <a:cs typeface="Calisto M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 rot="19140000">
            <a:off x="9201" y="1486645"/>
            <a:ext cx="4440142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30"/>
              </a:lnSpc>
            </a:pPr>
            <a:r>
              <a:rPr sz="3200" b="1" spc="-5" dirty="0">
                <a:solidFill>
                  <a:srgbClr val="C00000"/>
                </a:solidFill>
                <a:latin typeface="Calisto MT"/>
                <a:cs typeface="Calisto MT"/>
              </a:rPr>
              <a:t>Biological Sciences</a:t>
            </a:r>
            <a:r>
              <a:rPr sz="3200" b="1" spc="-40" dirty="0">
                <a:solidFill>
                  <a:srgbClr val="C00000"/>
                </a:solidFill>
                <a:latin typeface="Calisto MT"/>
                <a:cs typeface="Calisto MT"/>
              </a:rPr>
              <a:t> </a:t>
            </a:r>
            <a:r>
              <a:rPr sz="3200" b="1" spc="-5" dirty="0">
                <a:solidFill>
                  <a:srgbClr val="C00000"/>
                </a:solidFill>
                <a:latin typeface="Calisto MT"/>
                <a:cs typeface="Calisto MT"/>
              </a:rPr>
              <a:t>(BIS)</a:t>
            </a:r>
            <a:endParaRPr sz="3200">
              <a:latin typeface="Calisto MT"/>
              <a:cs typeface="Calisto MT"/>
            </a:endParaRPr>
          </a:p>
        </p:txBody>
      </p:sp>
      <p:sp>
        <p:nvSpPr>
          <p:cNvPr id="3" name="object 3"/>
          <p:cNvSpPr txBox="1"/>
          <p:nvPr/>
        </p:nvSpPr>
        <p:spPr>
          <a:xfrm rot="19200000">
            <a:off x="1225724" y="1662619"/>
            <a:ext cx="3906997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dirty="0">
                <a:solidFill>
                  <a:srgbClr val="C00000"/>
                </a:solidFill>
                <a:latin typeface="Calisto MT"/>
                <a:cs typeface="Calisto MT"/>
              </a:rPr>
              <a:t>This </a:t>
            </a:r>
            <a:r>
              <a:rPr sz="3600" baseline="1157" dirty="0">
                <a:solidFill>
                  <a:srgbClr val="C00000"/>
                </a:solidFill>
                <a:latin typeface="Calisto MT"/>
                <a:cs typeface="Calisto MT"/>
              </a:rPr>
              <a:t>is </a:t>
            </a:r>
            <a:r>
              <a:rPr sz="3600" spc="-15" baseline="1157" dirty="0">
                <a:solidFill>
                  <a:srgbClr val="C00000"/>
                </a:solidFill>
                <a:latin typeface="Calisto MT"/>
                <a:cs typeface="Calisto MT"/>
              </a:rPr>
              <a:t>our bro</a:t>
            </a:r>
            <a:r>
              <a:rPr sz="3600" spc="-15" baseline="2314" dirty="0">
                <a:solidFill>
                  <a:srgbClr val="C00000"/>
                </a:solidFill>
                <a:latin typeface="Calisto MT"/>
                <a:cs typeface="Calisto MT"/>
              </a:rPr>
              <a:t>ad</a:t>
            </a:r>
            <a:r>
              <a:rPr sz="3600" spc="-127" baseline="2314" dirty="0">
                <a:solidFill>
                  <a:srgbClr val="C00000"/>
                </a:solidFill>
                <a:latin typeface="Calisto MT"/>
                <a:cs typeface="Calisto MT"/>
              </a:rPr>
              <a:t> </a:t>
            </a:r>
            <a:r>
              <a:rPr sz="3600" spc="-22" baseline="2314" dirty="0">
                <a:solidFill>
                  <a:srgbClr val="C00000"/>
                </a:solidFill>
                <a:latin typeface="Calisto MT"/>
                <a:cs typeface="Calisto MT"/>
              </a:rPr>
              <a:t>cross-colleg</a:t>
            </a:r>
            <a:r>
              <a:rPr sz="3600" spc="-22" baseline="3472" dirty="0">
                <a:solidFill>
                  <a:srgbClr val="C00000"/>
                </a:solidFill>
                <a:latin typeface="Calisto MT"/>
                <a:cs typeface="Calisto MT"/>
              </a:rPr>
              <a:t>e</a:t>
            </a:r>
            <a:endParaRPr sz="3600" baseline="3472">
              <a:latin typeface="Calisto MT"/>
              <a:cs typeface="Calisto MT"/>
            </a:endParaRPr>
          </a:p>
        </p:txBody>
      </p:sp>
      <p:sp>
        <p:nvSpPr>
          <p:cNvPr id="4" name="object 4"/>
          <p:cNvSpPr txBox="1"/>
          <p:nvPr/>
        </p:nvSpPr>
        <p:spPr>
          <a:xfrm rot="19200000">
            <a:off x="2918574" y="1889819"/>
            <a:ext cx="840008" cy="347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35"/>
              </a:lnSpc>
            </a:pPr>
            <a:r>
              <a:rPr sz="2400" spc="-5" dirty="0">
                <a:solidFill>
                  <a:srgbClr val="C00000"/>
                </a:solidFill>
                <a:latin typeface="Calisto MT"/>
                <a:cs typeface="Calisto MT"/>
              </a:rPr>
              <a:t>ma</a:t>
            </a:r>
            <a:r>
              <a:rPr sz="2400" spc="-15" dirty="0">
                <a:solidFill>
                  <a:srgbClr val="C00000"/>
                </a:solidFill>
                <a:latin typeface="Calisto MT"/>
                <a:cs typeface="Calisto MT"/>
              </a:rPr>
              <a:t>j</a:t>
            </a:r>
            <a:r>
              <a:rPr sz="2400" spc="-5" dirty="0">
                <a:solidFill>
                  <a:srgbClr val="C00000"/>
                </a:solidFill>
                <a:latin typeface="Calisto MT"/>
                <a:cs typeface="Calisto MT"/>
              </a:rPr>
              <a:t>or</a:t>
            </a:r>
            <a:endParaRPr sz="2400">
              <a:latin typeface="Calisto MT"/>
              <a:cs typeface="Calisto MT"/>
            </a:endParaRPr>
          </a:p>
        </p:txBody>
      </p:sp>
      <p:sp>
        <p:nvSpPr>
          <p:cNvPr id="5" name="object 5"/>
          <p:cNvSpPr txBox="1"/>
          <p:nvPr/>
        </p:nvSpPr>
        <p:spPr>
          <a:xfrm rot="19200000">
            <a:off x="3497125" y="1642119"/>
            <a:ext cx="333123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200" dirty="0">
                <a:latin typeface="Calisto MT"/>
                <a:cs typeface="Calisto MT"/>
              </a:rPr>
              <a:t>.</a:t>
            </a:r>
            <a:endParaRPr sz="2200">
              <a:latin typeface="Calisto MT"/>
              <a:cs typeface="Calisto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28737" y="5043487"/>
            <a:ext cx="4081779" cy="1631950"/>
          </a:xfrm>
          <a:prstGeom prst="rect">
            <a:avLst/>
          </a:prstGeom>
          <a:ln w="15875">
            <a:solidFill>
              <a:srgbClr val="1CACE3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0"/>
              </a:spcBef>
            </a:pPr>
            <a:r>
              <a:rPr sz="2000" b="1" dirty="0">
                <a:latin typeface="Calisto MT"/>
                <a:cs typeface="Calisto MT"/>
              </a:rPr>
              <a:t>BIS</a:t>
            </a:r>
            <a:r>
              <a:rPr sz="2000" b="1" spc="-10" dirty="0">
                <a:latin typeface="Calisto MT"/>
                <a:cs typeface="Calisto MT"/>
              </a:rPr>
              <a:t> </a:t>
            </a:r>
            <a:r>
              <a:rPr sz="2000" b="1" spc="-5" dirty="0">
                <a:latin typeface="Calisto MT"/>
                <a:cs typeface="Calisto MT"/>
              </a:rPr>
              <a:t>Major:</a:t>
            </a:r>
            <a:endParaRPr sz="2000">
              <a:latin typeface="Calisto MT"/>
              <a:cs typeface="Calisto MT"/>
            </a:endParaRPr>
          </a:p>
          <a:p>
            <a:pPr marL="91440" marR="280670">
              <a:lnSpc>
                <a:spcPct val="100000"/>
              </a:lnSpc>
            </a:pPr>
            <a:r>
              <a:rPr sz="2000" spc="-5" dirty="0">
                <a:latin typeface="Calisto MT"/>
                <a:cs typeface="Calisto MT"/>
              </a:rPr>
              <a:t>Students complete </a:t>
            </a:r>
            <a:r>
              <a:rPr sz="2000" dirty="0">
                <a:latin typeface="Calisto MT"/>
                <a:cs typeface="Calisto MT"/>
              </a:rPr>
              <a:t>a </a:t>
            </a:r>
            <a:r>
              <a:rPr sz="2000" spc="-5" dirty="0">
                <a:latin typeface="Calisto MT"/>
                <a:cs typeface="Calisto MT"/>
              </a:rPr>
              <a:t>broad set </a:t>
            </a:r>
            <a:r>
              <a:rPr sz="2000" dirty="0">
                <a:latin typeface="Calisto MT"/>
                <a:cs typeface="Calisto MT"/>
              </a:rPr>
              <a:t>of  preparatory </a:t>
            </a:r>
            <a:r>
              <a:rPr sz="2000" spc="-5" dirty="0">
                <a:latin typeface="Calisto MT"/>
                <a:cs typeface="Calisto MT"/>
              </a:rPr>
              <a:t>courses and select one  </a:t>
            </a:r>
            <a:r>
              <a:rPr sz="2000" dirty="0">
                <a:latin typeface="Calisto MT"/>
                <a:cs typeface="Calisto MT"/>
              </a:rPr>
              <a:t>or </a:t>
            </a:r>
            <a:r>
              <a:rPr sz="2000" spc="-5" dirty="0">
                <a:latin typeface="Calisto MT"/>
                <a:cs typeface="Calisto MT"/>
              </a:rPr>
              <a:t>more areas to focus </a:t>
            </a:r>
            <a:r>
              <a:rPr sz="2000" dirty="0">
                <a:latin typeface="Calisto MT"/>
                <a:cs typeface="Calisto MT"/>
              </a:rPr>
              <a:t>on </a:t>
            </a:r>
            <a:r>
              <a:rPr sz="2000" spc="-5" dirty="0">
                <a:latin typeface="Calisto MT"/>
                <a:cs typeface="Calisto MT"/>
              </a:rPr>
              <a:t>for their  upper division specialization.</a:t>
            </a:r>
            <a:endParaRPr sz="2000">
              <a:latin typeface="Calisto MT"/>
              <a:cs typeface="Calisto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56387" y="217487"/>
            <a:ext cx="2287905" cy="2308225"/>
          </a:xfrm>
          <a:prstGeom prst="rect">
            <a:avLst/>
          </a:prstGeom>
          <a:ln w="15875">
            <a:solidFill>
              <a:srgbClr val="117DA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 marR="131445">
              <a:lnSpc>
                <a:spcPct val="100600"/>
              </a:lnSpc>
              <a:spcBef>
                <a:spcPts val="240"/>
              </a:spcBef>
            </a:pPr>
            <a:r>
              <a:rPr sz="1800" spc="-5" dirty="0">
                <a:latin typeface="Calisto MT"/>
                <a:cs typeface="Calisto MT"/>
              </a:rPr>
              <a:t>Biology is </a:t>
            </a:r>
            <a:r>
              <a:rPr sz="1800" dirty="0">
                <a:latin typeface="Calisto MT"/>
                <a:cs typeface="Calisto MT"/>
              </a:rPr>
              <a:t>a </a:t>
            </a:r>
            <a:r>
              <a:rPr sz="1800" spc="-5" dirty="0">
                <a:latin typeface="Calisto MT"/>
                <a:cs typeface="Calisto MT"/>
              </a:rPr>
              <a:t>good  </a:t>
            </a:r>
            <a:r>
              <a:rPr sz="1800" spc="-10" dirty="0">
                <a:latin typeface="Calisto MT"/>
                <a:cs typeface="Calisto MT"/>
              </a:rPr>
              <a:t>foundation </a:t>
            </a:r>
            <a:r>
              <a:rPr sz="1800" spc="-5" dirty="0">
                <a:latin typeface="Calisto MT"/>
                <a:cs typeface="Calisto MT"/>
              </a:rPr>
              <a:t>for </a:t>
            </a:r>
            <a:r>
              <a:rPr sz="1800" spc="-10" dirty="0">
                <a:latin typeface="Calisto MT"/>
                <a:cs typeface="Calisto MT"/>
              </a:rPr>
              <a:t>any  </a:t>
            </a:r>
            <a:r>
              <a:rPr sz="1800" spc="-20" dirty="0">
                <a:latin typeface="Calisto MT"/>
                <a:cs typeface="Calisto MT"/>
              </a:rPr>
              <a:t>career, </a:t>
            </a:r>
            <a:r>
              <a:rPr sz="1800" spc="-5" dirty="0">
                <a:latin typeface="Calisto MT"/>
                <a:cs typeface="Calisto MT"/>
              </a:rPr>
              <a:t>so </a:t>
            </a:r>
            <a:r>
              <a:rPr sz="1800" spc="-35" dirty="0">
                <a:latin typeface="Calisto MT"/>
                <a:cs typeface="Calisto MT"/>
              </a:rPr>
              <a:t>don’t’  </a:t>
            </a:r>
            <a:r>
              <a:rPr sz="1800" spc="-10" dirty="0">
                <a:latin typeface="Calisto MT"/>
                <a:cs typeface="Calisto MT"/>
              </a:rPr>
              <a:t>forget about  environmental </a:t>
            </a:r>
            <a:r>
              <a:rPr sz="1800" spc="-30" dirty="0">
                <a:latin typeface="Calisto MT"/>
                <a:cs typeface="Calisto MT"/>
              </a:rPr>
              <a:t>law </a:t>
            </a:r>
            <a:r>
              <a:rPr sz="1800" spc="-5" dirty="0">
                <a:latin typeface="Calisto MT"/>
                <a:cs typeface="Calisto MT"/>
              </a:rPr>
              <a:t>or  science </a:t>
            </a:r>
            <a:r>
              <a:rPr sz="1800" spc="-10" dirty="0">
                <a:latin typeface="Calisto MT"/>
                <a:cs typeface="Calisto MT"/>
              </a:rPr>
              <a:t>writing, </a:t>
            </a:r>
            <a:r>
              <a:rPr sz="1800" spc="-5" dirty="0">
                <a:latin typeface="Calisto MT"/>
                <a:cs typeface="Calisto MT"/>
              </a:rPr>
              <a:t>in  addition to more  </a:t>
            </a:r>
            <a:r>
              <a:rPr sz="1800" spc="-10" dirty="0">
                <a:latin typeface="Calisto MT"/>
                <a:cs typeface="Calisto MT"/>
              </a:rPr>
              <a:t>traditional</a:t>
            </a:r>
            <a:r>
              <a:rPr sz="1800" spc="-5" dirty="0">
                <a:latin typeface="Calisto MT"/>
                <a:cs typeface="Calisto MT"/>
              </a:rPr>
              <a:t> </a:t>
            </a:r>
            <a:r>
              <a:rPr sz="1800" spc="-15" dirty="0">
                <a:latin typeface="Calisto MT"/>
                <a:cs typeface="Calisto MT"/>
              </a:rPr>
              <a:t>paths.</a:t>
            </a:r>
            <a:endParaRPr sz="1800">
              <a:latin typeface="Calisto MT"/>
              <a:cs typeface="Calisto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56848" y="3292246"/>
            <a:ext cx="1164864" cy="15253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56848" y="930722"/>
            <a:ext cx="3092375" cy="2361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56849" y="930722"/>
            <a:ext cx="4257239" cy="38868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21713" y="2456092"/>
            <a:ext cx="3092375" cy="23615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49224" y="930722"/>
            <a:ext cx="1164864" cy="15253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05500" y="3565524"/>
            <a:ext cx="2736850" cy="2260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 rot="19140000">
            <a:off x="377385" y="2228629"/>
            <a:ext cx="5636059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70"/>
              </a:lnSpc>
            </a:pPr>
            <a:r>
              <a:rPr sz="2800" b="1" spc="-5" dirty="0">
                <a:latin typeface="Calisto MT"/>
                <a:cs typeface="Calisto MT"/>
              </a:rPr>
              <a:t>Marine </a:t>
            </a:r>
            <a:r>
              <a:rPr sz="2800" b="1" dirty="0">
                <a:latin typeface="Calisto MT"/>
                <a:cs typeface="Calisto MT"/>
              </a:rPr>
              <a:t>and </a:t>
            </a:r>
            <a:r>
              <a:rPr sz="2800" b="1" spc="-5" dirty="0">
                <a:latin typeface="Calisto MT"/>
                <a:cs typeface="Calisto MT"/>
              </a:rPr>
              <a:t>Coastal Sciences</a:t>
            </a:r>
            <a:r>
              <a:rPr sz="2800" b="1" spc="-20" dirty="0">
                <a:latin typeface="Calisto MT"/>
                <a:cs typeface="Calisto MT"/>
              </a:rPr>
              <a:t> </a:t>
            </a:r>
            <a:r>
              <a:rPr sz="2800" b="1" spc="-5" dirty="0">
                <a:latin typeface="Calisto MT"/>
                <a:cs typeface="Calisto MT"/>
              </a:rPr>
              <a:t>(MCS)</a:t>
            </a:r>
            <a:endParaRPr sz="2800">
              <a:latin typeface="Calisto MT"/>
              <a:cs typeface="Calisto MT"/>
            </a:endParaRPr>
          </a:p>
        </p:txBody>
      </p:sp>
      <p:sp>
        <p:nvSpPr>
          <p:cNvPr id="3" name="object 3"/>
          <p:cNvSpPr txBox="1"/>
          <p:nvPr/>
        </p:nvSpPr>
        <p:spPr>
          <a:xfrm rot="19140000">
            <a:off x="749018" y="2520749"/>
            <a:ext cx="5333068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00"/>
              </a:lnSpc>
            </a:pPr>
            <a:r>
              <a:rPr sz="2200" spc="-5" dirty="0">
                <a:latin typeface="Calisto MT"/>
                <a:cs typeface="Calisto MT"/>
              </a:rPr>
              <a:t>marine </a:t>
            </a:r>
            <a:r>
              <a:rPr sz="2200" dirty="0">
                <a:latin typeface="Calisto MT"/>
                <a:cs typeface="Calisto MT"/>
              </a:rPr>
              <a:t>ecology </a:t>
            </a:r>
            <a:r>
              <a:rPr sz="2200" spc="-5" dirty="0">
                <a:latin typeface="Calisto MT"/>
                <a:cs typeface="Calisto MT"/>
              </a:rPr>
              <a:t>and organismal </a:t>
            </a:r>
            <a:r>
              <a:rPr sz="2200" dirty="0">
                <a:latin typeface="Calisto MT"/>
                <a:cs typeface="Calisto MT"/>
              </a:rPr>
              <a:t>biology</a:t>
            </a:r>
            <a:r>
              <a:rPr sz="2200" spc="-15" dirty="0">
                <a:latin typeface="Calisto MT"/>
                <a:cs typeface="Calisto MT"/>
              </a:rPr>
              <a:t> </a:t>
            </a:r>
            <a:r>
              <a:rPr sz="2200" spc="-5" dirty="0">
                <a:latin typeface="Calisto MT"/>
                <a:cs typeface="Calisto MT"/>
              </a:rPr>
              <a:t>track</a:t>
            </a:r>
            <a:endParaRPr sz="2200">
              <a:latin typeface="Calisto MT"/>
              <a:cs typeface="Calisto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05401" y="5659627"/>
            <a:ext cx="2395855" cy="836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4320">
              <a:lnSpc>
                <a:spcPct val="147800"/>
              </a:lnSpc>
              <a:spcBef>
                <a:spcPts val="100"/>
              </a:spcBef>
            </a:pPr>
            <a:r>
              <a:rPr sz="1800" spc="-5" dirty="0">
                <a:latin typeface="Calisto MT"/>
                <a:cs typeface="Calisto MT"/>
              </a:rPr>
              <a:t>Field </a:t>
            </a:r>
            <a:r>
              <a:rPr sz="1800" spc="-10" dirty="0">
                <a:latin typeface="Calisto MT"/>
                <a:cs typeface="Calisto MT"/>
              </a:rPr>
              <a:t>work </a:t>
            </a:r>
            <a:r>
              <a:rPr sz="1800" spc="-5" dirty="0">
                <a:latin typeface="Calisto MT"/>
                <a:cs typeface="Calisto MT"/>
              </a:rPr>
              <a:t>is </a:t>
            </a:r>
            <a:r>
              <a:rPr sz="1800" dirty="0">
                <a:latin typeface="Calisto MT"/>
                <a:cs typeface="Calisto MT"/>
              </a:rPr>
              <a:t>a </a:t>
            </a:r>
            <a:r>
              <a:rPr sz="1800" spc="-5" dirty="0">
                <a:latin typeface="Calisto MT"/>
                <a:cs typeface="Calisto MT"/>
              </a:rPr>
              <a:t>key  component of </a:t>
            </a:r>
            <a:r>
              <a:rPr sz="1800" spc="-10" dirty="0">
                <a:latin typeface="Calisto MT"/>
                <a:cs typeface="Calisto MT"/>
              </a:rPr>
              <a:t>this</a:t>
            </a:r>
            <a:r>
              <a:rPr sz="1800" spc="-320" dirty="0">
                <a:latin typeface="Calisto MT"/>
                <a:cs typeface="Calisto MT"/>
              </a:rPr>
              <a:t> </a:t>
            </a:r>
            <a:r>
              <a:rPr sz="1800" spc="-5" dirty="0">
                <a:latin typeface="Calisto MT"/>
                <a:cs typeface="Calisto MT"/>
              </a:rPr>
              <a:t>track.</a:t>
            </a:r>
            <a:endParaRPr sz="1800">
              <a:latin typeface="Calisto MT"/>
              <a:cs typeface="Calisto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94059" y="1925828"/>
            <a:ext cx="4152265" cy="14033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635" algn="ctr">
              <a:lnSpc>
                <a:spcPct val="100600"/>
              </a:lnSpc>
              <a:spcBef>
                <a:spcPts val="85"/>
              </a:spcBef>
            </a:pPr>
            <a:r>
              <a:rPr sz="1800" spc="-15" dirty="0">
                <a:latin typeface="Calisto MT"/>
                <a:cs typeface="Calisto MT"/>
              </a:rPr>
              <a:t>Study </a:t>
            </a:r>
            <a:r>
              <a:rPr sz="1800" spc="-10" dirty="0">
                <a:latin typeface="Calisto MT"/>
                <a:cs typeface="Calisto MT"/>
              </a:rPr>
              <a:t>the </a:t>
            </a:r>
            <a:r>
              <a:rPr sz="1800" dirty="0">
                <a:latin typeface="Calisto MT"/>
                <a:cs typeface="Calisto MT"/>
              </a:rPr>
              <a:t>ecology </a:t>
            </a:r>
            <a:r>
              <a:rPr sz="1800" spc="-5" dirty="0">
                <a:latin typeface="Calisto MT"/>
                <a:cs typeface="Calisto MT"/>
              </a:rPr>
              <a:t>and organismal biology  of </a:t>
            </a:r>
            <a:r>
              <a:rPr sz="1800" spc="-10" dirty="0">
                <a:latin typeface="Calisto MT"/>
                <a:cs typeface="Calisto MT"/>
              </a:rPr>
              <a:t>the </a:t>
            </a:r>
            <a:r>
              <a:rPr sz="1800" spc="-5" dirty="0">
                <a:latin typeface="Calisto MT"/>
                <a:cs typeface="Calisto MT"/>
              </a:rPr>
              <a:t>marine </a:t>
            </a:r>
            <a:r>
              <a:rPr sz="1800" spc="-10" dirty="0">
                <a:latin typeface="Calisto MT"/>
                <a:cs typeface="Calisto MT"/>
              </a:rPr>
              <a:t>environment. </a:t>
            </a:r>
            <a:r>
              <a:rPr sz="1800" spc="-15" dirty="0">
                <a:latin typeface="Calisto MT"/>
                <a:cs typeface="Calisto MT"/>
              </a:rPr>
              <a:t>Delve </a:t>
            </a:r>
            <a:r>
              <a:rPr sz="1800" spc="-10" dirty="0">
                <a:latin typeface="Calisto MT"/>
                <a:cs typeface="Calisto MT"/>
              </a:rPr>
              <a:t>into the  physiological </a:t>
            </a:r>
            <a:r>
              <a:rPr sz="1800" spc="-5" dirty="0">
                <a:latin typeface="Calisto MT"/>
                <a:cs typeface="Calisto MT"/>
              </a:rPr>
              <a:t>adaptations of organisms  and </a:t>
            </a:r>
            <a:r>
              <a:rPr sz="1800" spc="-10" dirty="0">
                <a:latin typeface="Calisto MT"/>
                <a:cs typeface="Calisto MT"/>
              </a:rPr>
              <a:t>the </a:t>
            </a:r>
            <a:r>
              <a:rPr sz="1800" dirty="0">
                <a:latin typeface="Calisto MT"/>
                <a:cs typeface="Calisto MT"/>
              </a:rPr>
              <a:t>biology of </a:t>
            </a:r>
            <a:r>
              <a:rPr sz="1800" spc="-5" dirty="0">
                <a:latin typeface="Calisto MT"/>
                <a:cs typeface="Calisto MT"/>
              </a:rPr>
              <a:t>marine species from </a:t>
            </a:r>
            <a:r>
              <a:rPr sz="1800" spc="-10" dirty="0">
                <a:latin typeface="Calisto MT"/>
                <a:cs typeface="Calisto MT"/>
              </a:rPr>
              <a:t>the  </a:t>
            </a:r>
            <a:r>
              <a:rPr sz="1800" spc="-5" dirty="0">
                <a:latin typeface="Calisto MT"/>
                <a:cs typeface="Calisto MT"/>
              </a:rPr>
              <a:t>molecular to population</a:t>
            </a:r>
            <a:r>
              <a:rPr sz="1800" spc="-10" dirty="0">
                <a:latin typeface="Calisto MT"/>
                <a:cs typeface="Calisto MT"/>
              </a:rPr>
              <a:t> </a:t>
            </a:r>
            <a:r>
              <a:rPr sz="1800" spc="-20" dirty="0">
                <a:latin typeface="Calisto MT"/>
                <a:cs typeface="Calisto MT"/>
              </a:rPr>
              <a:t>levels.</a:t>
            </a:r>
            <a:endParaRPr sz="1800">
              <a:latin typeface="Calisto MT"/>
              <a:cs typeface="Calisto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38600" y="3505200"/>
            <a:ext cx="4892675" cy="3346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4013" y="319087"/>
            <a:ext cx="2084387" cy="1966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0912" y="457200"/>
            <a:ext cx="8041005" cy="13398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3200" b="1" spc="-5" dirty="0">
                <a:latin typeface="Calisto MT"/>
                <a:cs typeface="Calisto MT"/>
              </a:rPr>
              <a:t>SUCCEEDING </a:t>
            </a:r>
            <a:r>
              <a:rPr sz="3200" b="1" spc="-10" dirty="0">
                <a:latin typeface="Calisto MT"/>
                <a:cs typeface="Calisto MT"/>
              </a:rPr>
              <a:t>REQUIRES </a:t>
            </a:r>
            <a:r>
              <a:rPr sz="3200" b="1" spc="-45" dirty="0">
                <a:latin typeface="Calisto MT"/>
                <a:cs typeface="Calisto MT"/>
              </a:rPr>
              <a:t>PASSION</a:t>
            </a:r>
            <a:endParaRPr sz="3200">
              <a:latin typeface="Calisto MT"/>
              <a:cs typeface="Calisto MT"/>
            </a:endParaRPr>
          </a:p>
          <a:p>
            <a:pPr marL="635" algn="ctr">
              <a:lnSpc>
                <a:spcPct val="100000"/>
              </a:lnSpc>
              <a:spcBef>
                <a:spcPts val="65"/>
              </a:spcBef>
            </a:pPr>
            <a:r>
              <a:rPr sz="2800" i="1" spc="-40" dirty="0">
                <a:latin typeface="Calisto MT"/>
                <a:cs typeface="Calisto MT"/>
              </a:rPr>
              <a:t>Take </a:t>
            </a:r>
            <a:r>
              <a:rPr sz="2800" i="1" dirty="0">
                <a:latin typeface="Calisto MT"/>
                <a:cs typeface="Calisto MT"/>
              </a:rPr>
              <a:t>the </a:t>
            </a:r>
            <a:r>
              <a:rPr sz="2800" i="1" spc="-5" dirty="0">
                <a:latin typeface="Calisto MT"/>
                <a:cs typeface="Calisto MT"/>
              </a:rPr>
              <a:t>time </a:t>
            </a:r>
            <a:r>
              <a:rPr sz="2800" i="1" dirty="0">
                <a:latin typeface="Calisto MT"/>
                <a:cs typeface="Calisto MT"/>
              </a:rPr>
              <a:t>to </a:t>
            </a:r>
            <a:r>
              <a:rPr sz="2800" i="1" spc="-10" dirty="0">
                <a:latin typeface="Calisto MT"/>
                <a:cs typeface="Calisto MT"/>
              </a:rPr>
              <a:t>explore </a:t>
            </a:r>
            <a:r>
              <a:rPr sz="2800" i="1" dirty="0">
                <a:latin typeface="Calisto MT"/>
                <a:cs typeface="Calisto MT"/>
              </a:rPr>
              <a:t>the </a:t>
            </a:r>
            <a:r>
              <a:rPr sz="2800" i="1" spc="0" dirty="0">
                <a:latin typeface="Calisto MT"/>
                <a:cs typeface="Calisto MT"/>
              </a:rPr>
              <a:t>different </a:t>
            </a:r>
            <a:r>
              <a:rPr sz="2800" i="1" spc="-5" dirty="0">
                <a:latin typeface="Calisto MT"/>
                <a:cs typeface="Calisto MT"/>
              </a:rPr>
              <a:t>CBS</a:t>
            </a:r>
            <a:r>
              <a:rPr sz="2800" i="1" dirty="0">
                <a:latin typeface="Calisto MT"/>
                <a:cs typeface="Calisto MT"/>
              </a:rPr>
              <a:t> majors</a:t>
            </a:r>
            <a:endParaRPr sz="2800">
              <a:latin typeface="Calisto MT"/>
              <a:cs typeface="Calisto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62716" y="1911603"/>
            <a:ext cx="7605395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latin typeface="Calisto MT"/>
                <a:cs typeface="Calisto MT"/>
              </a:rPr>
              <a:t>“Don't ask </a:t>
            </a:r>
            <a:r>
              <a:rPr sz="4000" spc="-15" dirty="0">
                <a:latin typeface="Calisto MT"/>
                <a:cs typeface="Calisto MT"/>
              </a:rPr>
              <a:t>yourself </a:t>
            </a:r>
            <a:r>
              <a:rPr sz="4000" spc="-5" dirty="0">
                <a:latin typeface="Calisto MT"/>
                <a:cs typeface="Calisto MT"/>
              </a:rPr>
              <a:t>what </a:t>
            </a:r>
            <a:r>
              <a:rPr sz="4000" dirty="0">
                <a:latin typeface="Calisto MT"/>
                <a:cs typeface="Calisto MT"/>
              </a:rPr>
              <a:t>the </a:t>
            </a:r>
            <a:r>
              <a:rPr sz="4000" spc="-20" dirty="0">
                <a:latin typeface="Calisto MT"/>
                <a:cs typeface="Calisto MT"/>
              </a:rPr>
              <a:t>world  </a:t>
            </a:r>
            <a:r>
              <a:rPr sz="4000" spc="-25" dirty="0">
                <a:latin typeface="Calisto MT"/>
                <a:cs typeface="Calisto MT"/>
              </a:rPr>
              <a:t>needs. </a:t>
            </a:r>
            <a:r>
              <a:rPr sz="4000" spc="-5" dirty="0">
                <a:latin typeface="Calisto MT"/>
                <a:cs typeface="Calisto MT"/>
              </a:rPr>
              <a:t>Ask </a:t>
            </a:r>
            <a:r>
              <a:rPr sz="4000" spc="-15" dirty="0">
                <a:latin typeface="Calisto MT"/>
                <a:cs typeface="Calisto MT"/>
              </a:rPr>
              <a:t>yourself </a:t>
            </a:r>
            <a:r>
              <a:rPr sz="4000" spc="-5" dirty="0">
                <a:latin typeface="Calisto MT"/>
                <a:cs typeface="Calisto MT"/>
              </a:rPr>
              <a:t>what makes  </a:t>
            </a:r>
            <a:r>
              <a:rPr sz="4000" spc="-35" dirty="0">
                <a:latin typeface="Calisto MT"/>
                <a:cs typeface="Calisto MT"/>
              </a:rPr>
              <a:t>you </a:t>
            </a:r>
            <a:r>
              <a:rPr sz="4000" spc="-5" dirty="0">
                <a:latin typeface="Calisto MT"/>
                <a:cs typeface="Calisto MT"/>
              </a:rPr>
              <a:t>come </a:t>
            </a:r>
            <a:r>
              <a:rPr sz="4000" spc="-35" dirty="0">
                <a:latin typeface="Calisto MT"/>
                <a:cs typeface="Calisto MT"/>
              </a:rPr>
              <a:t>alive </a:t>
            </a:r>
            <a:r>
              <a:rPr sz="4000" dirty="0">
                <a:latin typeface="Calisto MT"/>
                <a:cs typeface="Calisto MT"/>
              </a:rPr>
              <a:t>and then go </a:t>
            </a:r>
            <a:r>
              <a:rPr sz="4000" spc="-5" dirty="0">
                <a:latin typeface="Calisto MT"/>
                <a:cs typeface="Calisto MT"/>
              </a:rPr>
              <a:t>do  </a:t>
            </a:r>
            <a:r>
              <a:rPr sz="4000" dirty="0">
                <a:latin typeface="Calisto MT"/>
                <a:cs typeface="Calisto MT"/>
              </a:rPr>
              <a:t>that. </a:t>
            </a:r>
            <a:r>
              <a:rPr sz="4000" spc="-5" dirty="0">
                <a:latin typeface="Calisto MT"/>
                <a:cs typeface="Calisto MT"/>
              </a:rPr>
              <a:t>Because what </a:t>
            </a:r>
            <a:r>
              <a:rPr sz="4000" dirty="0">
                <a:latin typeface="Calisto MT"/>
                <a:cs typeface="Calisto MT"/>
              </a:rPr>
              <a:t>the </a:t>
            </a:r>
            <a:r>
              <a:rPr sz="4000" spc="-20" dirty="0">
                <a:latin typeface="Calisto MT"/>
                <a:cs typeface="Calisto MT"/>
              </a:rPr>
              <a:t>world </a:t>
            </a:r>
            <a:r>
              <a:rPr sz="4000" spc="-5" dirty="0">
                <a:latin typeface="Calisto MT"/>
                <a:cs typeface="Calisto MT"/>
              </a:rPr>
              <a:t>needs  </a:t>
            </a:r>
            <a:r>
              <a:rPr sz="4000" dirty="0">
                <a:latin typeface="Calisto MT"/>
                <a:cs typeface="Calisto MT"/>
              </a:rPr>
              <a:t>is </a:t>
            </a:r>
            <a:r>
              <a:rPr sz="4000" spc="-5" dirty="0">
                <a:latin typeface="Calisto MT"/>
                <a:cs typeface="Calisto MT"/>
              </a:rPr>
              <a:t>people who </a:t>
            </a:r>
            <a:r>
              <a:rPr sz="4000" spc="-75" dirty="0">
                <a:latin typeface="Calisto MT"/>
                <a:cs typeface="Calisto MT"/>
              </a:rPr>
              <a:t>have </a:t>
            </a:r>
            <a:r>
              <a:rPr sz="4000" spc="-10" dirty="0">
                <a:latin typeface="Calisto MT"/>
                <a:cs typeface="Calisto MT"/>
              </a:rPr>
              <a:t>come</a:t>
            </a:r>
            <a:r>
              <a:rPr sz="4000" spc="80" dirty="0">
                <a:latin typeface="Calisto MT"/>
                <a:cs typeface="Calisto MT"/>
              </a:rPr>
              <a:t> </a:t>
            </a:r>
            <a:r>
              <a:rPr sz="4000" spc="-65" dirty="0">
                <a:latin typeface="Calisto MT"/>
                <a:cs typeface="Calisto MT"/>
              </a:rPr>
              <a:t>alive.”</a:t>
            </a:r>
            <a:endParaRPr sz="4000">
              <a:latin typeface="Calisto MT"/>
              <a:cs typeface="Calisto MT"/>
            </a:endParaRPr>
          </a:p>
          <a:p>
            <a:pPr marL="635" algn="ctr">
              <a:lnSpc>
                <a:spcPct val="100000"/>
              </a:lnSpc>
              <a:tabLst>
                <a:tab pos="278765" algn="l"/>
              </a:tabLst>
            </a:pPr>
            <a:r>
              <a:rPr sz="4000" dirty="0">
                <a:latin typeface="Calisto MT"/>
                <a:cs typeface="Calisto MT"/>
              </a:rPr>
              <a:t>-	</a:t>
            </a:r>
            <a:r>
              <a:rPr sz="4000" spc="-110" dirty="0">
                <a:latin typeface="Calisto MT"/>
                <a:cs typeface="Calisto MT"/>
              </a:rPr>
              <a:t>Dr. </a:t>
            </a:r>
            <a:r>
              <a:rPr sz="4000" spc="-35" dirty="0">
                <a:latin typeface="Calisto MT"/>
                <a:cs typeface="Calisto MT"/>
              </a:rPr>
              <a:t>Howard</a:t>
            </a:r>
            <a:r>
              <a:rPr sz="4000" spc="100" dirty="0">
                <a:latin typeface="Calisto MT"/>
                <a:cs typeface="Calisto MT"/>
              </a:rPr>
              <a:t> </a:t>
            </a:r>
            <a:r>
              <a:rPr sz="4000" spc="0" dirty="0">
                <a:latin typeface="Calisto MT"/>
                <a:cs typeface="Calisto MT"/>
              </a:rPr>
              <a:t>Thurman</a:t>
            </a:r>
            <a:endParaRPr sz="4000">
              <a:latin typeface="Calisto MT"/>
              <a:cs typeface="Calisto M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0468" y="427227"/>
            <a:ext cx="7158355" cy="1064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417830">
              <a:lnSpc>
                <a:spcPct val="100600"/>
              </a:lnSpc>
              <a:spcBef>
                <a:spcPts val="75"/>
              </a:spcBef>
            </a:pPr>
            <a:r>
              <a:rPr spc="-5" dirty="0">
                <a:latin typeface="Century Gothic"/>
                <a:cs typeface="Century Gothic"/>
              </a:rPr>
              <a:t>Next up: Students resources </a:t>
            </a:r>
            <a:r>
              <a:rPr dirty="0">
                <a:latin typeface="Century Gothic"/>
                <a:cs typeface="Century Gothic"/>
              </a:rPr>
              <a:t>to  </a:t>
            </a:r>
            <a:r>
              <a:rPr spc="-5" dirty="0">
                <a:latin typeface="Century Gothic"/>
                <a:cs typeface="Century Gothic"/>
              </a:rPr>
              <a:t>help you with the transition </a:t>
            </a:r>
            <a:r>
              <a:rPr dirty="0">
                <a:latin typeface="Century Gothic"/>
                <a:cs typeface="Century Gothic"/>
              </a:rPr>
              <a:t>to</a:t>
            </a:r>
            <a:r>
              <a:rPr spc="5" dirty="0">
                <a:latin typeface="Century Gothic"/>
                <a:cs typeface="Century Gothic"/>
              </a:rPr>
              <a:t> </a:t>
            </a:r>
            <a:r>
              <a:rPr spc="-5" dirty="0">
                <a:latin typeface="Century Gothic"/>
                <a:cs typeface="Century Gothic"/>
              </a:rPr>
              <a:t>UCD</a:t>
            </a:r>
          </a:p>
        </p:txBody>
      </p:sp>
      <p:sp>
        <p:nvSpPr>
          <p:cNvPr id="4" name="object 4"/>
          <p:cNvSpPr/>
          <p:nvPr/>
        </p:nvSpPr>
        <p:spPr>
          <a:xfrm>
            <a:off x="2832100" y="2082799"/>
            <a:ext cx="3454400" cy="449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 rot="21240000">
            <a:off x="3522616" y="6359830"/>
            <a:ext cx="2212382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00"/>
              </a:lnSpc>
            </a:pPr>
            <a:r>
              <a:rPr sz="600" spc="-5" dirty="0">
                <a:latin typeface="Arial"/>
                <a:cs typeface="Arial"/>
              </a:rPr>
              <a:t>https://</a:t>
            </a:r>
            <a:r>
              <a:rPr sz="600" spc="-5" dirty="0">
                <a:latin typeface="Arial"/>
                <a:cs typeface="Arial"/>
                <a:hlinkClick r:id="rId3"/>
              </a:rPr>
              <a:t>www.davisenterprise.com/files/2014/02/gunrock-bikeW.jpg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9539" y="754389"/>
            <a:ext cx="7013575" cy="446087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r>
              <a:rPr sz="3400" b="1" spc="-5" dirty="0">
                <a:latin typeface="Century Gothic"/>
                <a:cs typeface="Century Gothic"/>
              </a:rPr>
              <a:t>Students often</a:t>
            </a:r>
            <a:r>
              <a:rPr sz="3400" b="1" dirty="0">
                <a:latin typeface="Century Gothic"/>
                <a:cs typeface="Century Gothic"/>
              </a:rPr>
              <a:t> </a:t>
            </a:r>
            <a:r>
              <a:rPr sz="3400" b="1" spc="-5" dirty="0">
                <a:latin typeface="Century Gothic"/>
                <a:cs typeface="Century Gothic"/>
              </a:rPr>
              <a:t>notice:</a:t>
            </a:r>
            <a:endParaRPr sz="3400">
              <a:latin typeface="Century Gothic"/>
              <a:cs typeface="Century Gothic"/>
            </a:endParaRPr>
          </a:p>
          <a:p>
            <a:pPr marL="342265" indent="-342900">
              <a:lnSpc>
                <a:spcPct val="102699"/>
              </a:lnSpc>
              <a:spcBef>
                <a:spcPts val="1535"/>
              </a:spcBef>
              <a:tabLst>
                <a:tab pos="342265" algn="l"/>
              </a:tabLst>
            </a:pPr>
            <a:r>
              <a:rPr sz="2200" dirty="0">
                <a:latin typeface="Arial"/>
                <a:cs typeface="Arial"/>
              </a:rPr>
              <a:t>•	</a:t>
            </a:r>
            <a:r>
              <a:rPr sz="2200" spc="-5" dirty="0">
                <a:latin typeface="Calisto MT"/>
                <a:cs typeface="Calisto MT"/>
              </a:rPr>
              <a:t>The classes are </a:t>
            </a:r>
            <a:r>
              <a:rPr sz="2200" spc="-15" dirty="0">
                <a:latin typeface="Calisto MT"/>
                <a:cs typeface="Calisto MT"/>
              </a:rPr>
              <a:t>much </a:t>
            </a:r>
            <a:r>
              <a:rPr sz="2200" spc="-10" dirty="0">
                <a:latin typeface="Calisto MT"/>
                <a:cs typeface="Calisto MT"/>
              </a:rPr>
              <a:t>larger </a:t>
            </a:r>
            <a:r>
              <a:rPr sz="2200" spc="-5" dirty="0">
                <a:latin typeface="Calisto MT"/>
                <a:cs typeface="Calisto MT"/>
              </a:rPr>
              <a:t>than </a:t>
            </a:r>
            <a:r>
              <a:rPr sz="2200" spc="-10" dirty="0">
                <a:latin typeface="Calisto MT"/>
                <a:cs typeface="Calisto MT"/>
              </a:rPr>
              <a:t>expected </a:t>
            </a:r>
            <a:r>
              <a:rPr sz="2200" spc="-5" dirty="0">
                <a:latin typeface="Calisto MT"/>
                <a:cs typeface="Calisto MT"/>
              </a:rPr>
              <a:t>(hard to make  friends).</a:t>
            </a:r>
            <a:endParaRPr sz="2200">
              <a:latin typeface="Calisto MT"/>
              <a:cs typeface="Calisto MT"/>
            </a:endParaRPr>
          </a:p>
          <a:p>
            <a:pPr>
              <a:lnSpc>
                <a:spcPct val="100000"/>
              </a:lnSpc>
              <a:spcBef>
                <a:spcPts val="770"/>
              </a:spcBef>
              <a:tabLst>
                <a:tab pos="342265" algn="l"/>
              </a:tabLst>
            </a:pPr>
            <a:r>
              <a:rPr sz="2200" dirty="0">
                <a:latin typeface="Arial"/>
                <a:cs typeface="Arial"/>
              </a:rPr>
              <a:t>•	</a:t>
            </a:r>
            <a:r>
              <a:rPr sz="2200" spc="-5" dirty="0">
                <a:latin typeface="Calisto MT"/>
                <a:cs typeface="Calisto MT"/>
              </a:rPr>
              <a:t>The material is challenging (13-15 units is</a:t>
            </a:r>
            <a:r>
              <a:rPr sz="2200" spc="35" dirty="0">
                <a:latin typeface="Calisto MT"/>
                <a:cs typeface="Calisto MT"/>
              </a:rPr>
              <a:t> </a:t>
            </a:r>
            <a:r>
              <a:rPr sz="2200" spc="-5" dirty="0">
                <a:latin typeface="Calisto MT"/>
                <a:cs typeface="Calisto MT"/>
              </a:rPr>
              <a:t>plenty).</a:t>
            </a:r>
            <a:endParaRPr sz="2200">
              <a:latin typeface="Calisto MT"/>
              <a:cs typeface="Calisto MT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2265" algn="l"/>
              </a:tabLst>
            </a:pPr>
            <a:r>
              <a:rPr sz="2200" dirty="0">
                <a:latin typeface="Arial"/>
                <a:cs typeface="Arial"/>
              </a:rPr>
              <a:t>•	</a:t>
            </a:r>
            <a:r>
              <a:rPr sz="2200" spc="-85" dirty="0">
                <a:latin typeface="Calisto MT"/>
                <a:cs typeface="Calisto MT"/>
              </a:rPr>
              <a:t>You </a:t>
            </a:r>
            <a:r>
              <a:rPr sz="2200" spc="-5" dirty="0">
                <a:latin typeface="Calisto MT"/>
                <a:cs typeface="Calisto MT"/>
              </a:rPr>
              <a:t>should </a:t>
            </a:r>
            <a:r>
              <a:rPr sz="2200" spc="-10" dirty="0">
                <a:latin typeface="Calisto MT"/>
                <a:cs typeface="Calisto MT"/>
              </a:rPr>
              <a:t>expect </a:t>
            </a:r>
            <a:r>
              <a:rPr sz="2200" spc="-5" dirty="0">
                <a:latin typeface="Calisto MT"/>
                <a:cs typeface="Calisto MT"/>
              </a:rPr>
              <a:t>to </a:t>
            </a:r>
            <a:r>
              <a:rPr sz="2200" spc="-25" dirty="0">
                <a:latin typeface="Calisto MT"/>
                <a:cs typeface="Calisto MT"/>
              </a:rPr>
              <a:t>analyze, </a:t>
            </a:r>
            <a:r>
              <a:rPr sz="2200" spc="-5" dirty="0">
                <a:latin typeface="Calisto MT"/>
                <a:cs typeface="Calisto MT"/>
              </a:rPr>
              <a:t>not</a:t>
            </a:r>
            <a:r>
              <a:rPr sz="2200" spc="110" dirty="0">
                <a:latin typeface="Calisto MT"/>
                <a:cs typeface="Calisto MT"/>
              </a:rPr>
              <a:t> </a:t>
            </a:r>
            <a:r>
              <a:rPr sz="2200" spc="-15" dirty="0">
                <a:latin typeface="Calisto MT"/>
                <a:cs typeface="Calisto MT"/>
              </a:rPr>
              <a:t>memorize.</a:t>
            </a:r>
            <a:endParaRPr sz="2200">
              <a:latin typeface="Calisto MT"/>
              <a:cs typeface="Calisto MT"/>
            </a:endParaRPr>
          </a:p>
          <a:p>
            <a:pPr>
              <a:lnSpc>
                <a:spcPct val="100000"/>
              </a:lnSpc>
              <a:spcBef>
                <a:spcPts val="865"/>
              </a:spcBef>
              <a:tabLst>
                <a:tab pos="342265" algn="l"/>
              </a:tabLst>
            </a:pPr>
            <a:r>
              <a:rPr sz="2200" dirty="0">
                <a:latin typeface="Arial"/>
                <a:cs typeface="Arial"/>
              </a:rPr>
              <a:t>•	</a:t>
            </a:r>
            <a:r>
              <a:rPr sz="2200" spc="-5" dirty="0">
                <a:latin typeface="Calisto MT"/>
                <a:cs typeface="Calisto MT"/>
              </a:rPr>
              <a:t>Students are responsible for seeking</a:t>
            </a:r>
            <a:r>
              <a:rPr sz="2200" spc="25" dirty="0">
                <a:latin typeface="Calisto MT"/>
                <a:cs typeface="Calisto MT"/>
              </a:rPr>
              <a:t> </a:t>
            </a:r>
            <a:r>
              <a:rPr sz="2200" spc="-25" dirty="0">
                <a:latin typeface="Calisto MT"/>
                <a:cs typeface="Calisto MT"/>
              </a:rPr>
              <a:t>help.</a:t>
            </a:r>
            <a:endParaRPr sz="2200">
              <a:latin typeface="Calisto MT"/>
              <a:cs typeface="Calisto MT"/>
            </a:endParaRPr>
          </a:p>
          <a:p>
            <a:pPr>
              <a:lnSpc>
                <a:spcPct val="100000"/>
              </a:lnSpc>
              <a:spcBef>
                <a:spcPts val="770"/>
              </a:spcBef>
              <a:tabLst>
                <a:tab pos="342265" algn="l"/>
              </a:tabLst>
            </a:pPr>
            <a:r>
              <a:rPr sz="2200" dirty="0">
                <a:latin typeface="Arial"/>
                <a:cs typeface="Arial"/>
              </a:rPr>
              <a:t>•	</a:t>
            </a:r>
            <a:r>
              <a:rPr sz="2200" spc="-85" dirty="0">
                <a:latin typeface="Calisto MT"/>
                <a:cs typeface="Calisto MT"/>
              </a:rPr>
              <a:t>You </a:t>
            </a:r>
            <a:r>
              <a:rPr sz="2200" spc="-5" dirty="0">
                <a:latin typeface="Calisto MT"/>
                <a:cs typeface="Calisto MT"/>
              </a:rPr>
              <a:t>need to find the course materials on the </a:t>
            </a:r>
            <a:r>
              <a:rPr sz="2200" spc="-30" dirty="0">
                <a:latin typeface="Calisto MT"/>
                <a:cs typeface="Calisto MT"/>
              </a:rPr>
              <a:t>Canvas</a:t>
            </a:r>
            <a:r>
              <a:rPr sz="2200" spc="135" dirty="0">
                <a:latin typeface="Calisto MT"/>
                <a:cs typeface="Calisto MT"/>
              </a:rPr>
              <a:t> </a:t>
            </a:r>
            <a:r>
              <a:rPr sz="2200" spc="-5" dirty="0">
                <a:latin typeface="Calisto MT"/>
                <a:cs typeface="Calisto MT"/>
              </a:rPr>
              <a:t>site</a:t>
            </a:r>
            <a:endParaRPr sz="2200">
              <a:latin typeface="Calisto MT"/>
              <a:cs typeface="Calisto MT"/>
            </a:endParaRPr>
          </a:p>
          <a:p>
            <a:pPr>
              <a:lnSpc>
                <a:spcPct val="100000"/>
              </a:lnSpc>
              <a:spcBef>
                <a:spcPts val="865"/>
              </a:spcBef>
              <a:tabLst>
                <a:tab pos="342265" algn="l"/>
              </a:tabLst>
            </a:pPr>
            <a:r>
              <a:rPr sz="2200" dirty="0">
                <a:latin typeface="Arial"/>
                <a:cs typeface="Arial"/>
              </a:rPr>
              <a:t>•	</a:t>
            </a:r>
            <a:r>
              <a:rPr sz="2200" spc="-5" dirty="0">
                <a:latin typeface="Calisto MT"/>
                <a:cs typeface="Calisto MT"/>
              </a:rPr>
              <a:t>The </a:t>
            </a:r>
            <a:r>
              <a:rPr sz="2200" dirty="0">
                <a:latin typeface="Calisto MT"/>
                <a:cs typeface="Calisto MT"/>
              </a:rPr>
              <a:t>quarter </a:t>
            </a:r>
            <a:r>
              <a:rPr sz="2200" spc="-5" dirty="0">
                <a:latin typeface="Calisto MT"/>
                <a:cs typeface="Calisto MT"/>
              </a:rPr>
              <a:t>system </a:t>
            </a:r>
            <a:r>
              <a:rPr sz="2200" spc="-25" dirty="0">
                <a:latin typeface="Calisto MT"/>
                <a:cs typeface="Calisto MT"/>
              </a:rPr>
              <a:t>moves</a:t>
            </a:r>
            <a:r>
              <a:rPr sz="2200" spc="5" dirty="0">
                <a:latin typeface="Calisto MT"/>
                <a:cs typeface="Calisto MT"/>
              </a:rPr>
              <a:t> </a:t>
            </a:r>
            <a:r>
              <a:rPr sz="2200" spc="-40" dirty="0">
                <a:latin typeface="Calisto MT"/>
                <a:cs typeface="Calisto MT"/>
              </a:rPr>
              <a:t>quickly.</a:t>
            </a:r>
            <a:endParaRPr sz="2200">
              <a:latin typeface="Calisto MT"/>
              <a:cs typeface="Calisto MT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2265" algn="l"/>
              </a:tabLst>
            </a:pPr>
            <a:r>
              <a:rPr sz="2200" dirty="0">
                <a:latin typeface="Arial"/>
                <a:cs typeface="Arial"/>
              </a:rPr>
              <a:t>•	</a:t>
            </a:r>
            <a:r>
              <a:rPr sz="2200" spc="-5" dirty="0">
                <a:latin typeface="Calisto MT"/>
                <a:cs typeface="Calisto MT"/>
              </a:rPr>
              <a:t>Organization is </a:t>
            </a:r>
            <a:r>
              <a:rPr sz="2200" spc="-10" dirty="0">
                <a:latin typeface="Calisto MT"/>
                <a:cs typeface="Calisto MT"/>
              </a:rPr>
              <a:t>extremely</a:t>
            </a:r>
            <a:r>
              <a:rPr sz="2200" spc="0" dirty="0">
                <a:latin typeface="Calisto MT"/>
                <a:cs typeface="Calisto MT"/>
              </a:rPr>
              <a:t> </a:t>
            </a:r>
            <a:r>
              <a:rPr sz="2200" dirty="0">
                <a:latin typeface="Calisto MT"/>
                <a:cs typeface="Calisto MT"/>
              </a:rPr>
              <a:t>important.</a:t>
            </a:r>
            <a:endParaRPr sz="2200">
              <a:latin typeface="Calisto MT"/>
              <a:cs typeface="Calisto MT"/>
            </a:endParaRPr>
          </a:p>
          <a:p>
            <a:pPr>
              <a:lnSpc>
                <a:spcPct val="100000"/>
              </a:lnSpc>
              <a:spcBef>
                <a:spcPts val="770"/>
              </a:spcBef>
              <a:tabLst>
                <a:tab pos="342265" algn="l"/>
              </a:tabLst>
            </a:pPr>
            <a:r>
              <a:rPr sz="2200" dirty="0">
                <a:latin typeface="Arial"/>
                <a:cs typeface="Arial"/>
              </a:rPr>
              <a:t>•	</a:t>
            </a:r>
            <a:r>
              <a:rPr sz="2200" dirty="0">
                <a:latin typeface="Calisto MT"/>
                <a:cs typeface="Calisto MT"/>
              </a:rPr>
              <a:t>A </a:t>
            </a:r>
            <a:r>
              <a:rPr sz="2200" spc="-5" dirty="0">
                <a:latin typeface="Calisto MT"/>
                <a:cs typeface="Calisto MT"/>
              </a:rPr>
              <a:t>lot of time should </a:t>
            </a:r>
            <a:r>
              <a:rPr sz="2200" dirty="0">
                <a:latin typeface="Calisto MT"/>
                <a:cs typeface="Calisto MT"/>
              </a:rPr>
              <a:t>be </a:t>
            </a:r>
            <a:r>
              <a:rPr sz="2200" spc="-20" dirty="0">
                <a:latin typeface="Calisto MT"/>
                <a:cs typeface="Calisto MT"/>
              </a:rPr>
              <a:t>devoted </a:t>
            </a:r>
            <a:r>
              <a:rPr sz="2200" spc="-5" dirty="0">
                <a:latin typeface="Calisto MT"/>
                <a:cs typeface="Calisto MT"/>
              </a:rPr>
              <a:t>to</a:t>
            </a:r>
            <a:r>
              <a:rPr sz="2200" spc="-290" dirty="0">
                <a:latin typeface="Calisto MT"/>
                <a:cs typeface="Calisto MT"/>
              </a:rPr>
              <a:t> </a:t>
            </a:r>
            <a:r>
              <a:rPr sz="2200" spc="-15" dirty="0">
                <a:latin typeface="Calisto MT"/>
                <a:cs typeface="Calisto MT"/>
              </a:rPr>
              <a:t>studying.</a:t>
            </a:r>
            <a:endParaRPr sz="2200">
              <a:latin typeface="Calisto MT"/>
              <a:cs typeface="Calisto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2563" y="0"/>
            <a:ext cx="8961755" cy="6858000"/>
          </a:xfrm>
          <a:custGeom>
            <a:avLst/>
            <a:gdLst/>
            <a:ahLst/>
            <a:cxnLst/>
            <a:rect l="l" t="t" r="r" b="b"/>
            <a:pathLst>
              <a:path w="8961755" h="6858000">
                <a:moveTo>
                  <a:pt x="0" y="6858000"/>
                </a:moveTo>
                <a:lnTo>
                  <a:pt x="8961436" y="6858000"/>
                </a:lnTo>
                <a:lnTo>
                  <a:pt x="89614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9812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86839" y="744219"/>
            <a:ext cx="452501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latin typeface="Century Gothic"/>
                <a:cs typeface="Century Gothic"/>
              </a:rPr>
              <a:t>Students often</a:t>
            </a:r>
            <a:r>
              <a:rPr spc="-40" dirty="0">
                <a:latin typeface="Century Gothic"/>
                <a:cs typeface="Century Gothic"/>
              </a:rPr>
              <a:t> </a:t>
            </a:r>
            <a:r>
              <a:rPr spc="-5" dirty="0">
                <a:latin typeface="Century Gothic"/>
                <a:cs typeface="Century Gothic"/>
              </a:rPr>
              <a:t>notice: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742439" y="2277545"/>
            <a:ext cx="5891530" cy="322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75"/>
              </a:lnSpc>
            </a:pPr>
            <a:r>
              <a:rPr sz="2200" spc="-5" dirty="0">
                <a:latin typeface="Calisto MT"/>
                <a:cs typeface="Calisto MT"/>
              </a:rPr>
              <a:t>The material is challenging (13-15 units is</a:t>
            </a:r>
            <a:r>
              <a:rPr sz="2200" spc="30" dirty="0">
                <a:latin typeface="Calisto MT"/>
                <a:cs typeface="Calisto MT"/>
              </a:rPr>
              <a:t> </a:t>
            </a:r>
            <a:r>
              <a:rPr sz="2200" spc="-5" dirty="0">
                <a:latin typeface="Calisto MT"/>
                <a:cs typeface="Calisto MT"/>
              </a:rPr>
              <a:t>plenty).</a:t>
            </a:r>
            <a:endParaRPr sz="2200">
              <a:latin typeface="Calisto MT"/>
              <a:cs typeface="Calisto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86839" y="1466596"/>
            <a:ext cx="7038975" cy="37534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55600" marR="5080" indent="-342900">
              <a:lnSpc>
                <a:spcPct val="102699"/>
              </a:lnSpc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sto MT"/>
                <a:cs typeface="Calisto MT"/>
              </a:rPr>
              <a:t>The classes are </a:t>
            </a:r>
            <a:r>
              <a:rPr sz="2200" spc="-15" dirty="0">
                <a:latin typeface="Calisto MT"/>
                <a:cs typeface="Calisto MT"/>
              </a:rPr>
              <a:t>much </a:t>
            </a:r>
            <a:r>
              <a:rPr sz="2200" spc="-10" dirty="0">
                <a:latin typeface="Calisto MT"/>
                <a:cs typeface="Calisto MT"/>
              </a:rPr>
              <a:t>larger </a:t>
            </a:r>
            <a:r>
              <a:rPr sz="2200" spc="-5" dirty="0">
                <a:latin typeface="Calisto MT"/>
                <a:cs typeface="Calisto MT"/>
              </a:rPr>
              <a:t>than </a:t>
            </a:r>
            <a:r>
              <a:rPr sz="2200" spc="-10" dirty="0">
                <a:latin typeface="Calisto MT"/>
                <a:cs typeface="Calisto MT"/>
              </a:rPr>
              <a:t>expected </a:t>
            </a:r>
            <a:r>
              <a:rPr sz="2200" spc="-5" dirty="0">
                <a:latin typeface="Calisto MT"/>
                <a:cs typeface="Calisto MT"/>
              </a:rPr>
              <a:t>(hard to make  friends).</a:t>
            </a:r>
            <a:endParaRPr sz="2200">
              <a:latin typeface="Calisto MT"/>
              <a:cs typeface="Calisto MT"/>
            </a:endParaRPr>
          </a:p>
          <a:p>
            <a:pPr marL="304800" indent="-292100">
              <a:lnSpc>
                <a:spcPct val="100000"/>
              </a:lnSpc>
              <a:spcBef>
                <a:spcPts val="660"/>
              </a:spcBef>
              <a:buSzPct val="110000"/>
              <a:buFont typeface="Arial"/>
              <a:buChar char="•"/>
              <a:tabLst>
                <a:tab pos="304165" algn="l"/>
                <a:tab pos="304800" algn="l"/>
              </a:tabLst>
            </a:pPr>
            <a:r>
              <a:rPr sz="2000" spc="-5" dirty="0">
                <a:latin typeface="Calisto MT"/>
                <a:cs typeface="Calisto MT"/>
              </a:rPr>
              <a:t>The material </a:t>
            </a:r>
            <a:r>
              <a:rPr sz="2000" dirty="0">
                <a:latin typeface="Calisto MT"/>
                <a:cs typeface="Calisto MT"/>
              </a:rPr>
              <a:t>is </a:t>
            </a:r>
            <a:r>
              <a:rPr sz="2000" spc="-10" dirty="0">
                <a:latin typeface="Calisto MT"/>
                <a:cs typeface="Calisto MT"/>
              </a:rPr>
              <a:t>challenging; </a:t>
            </a:r>
            <a:r>
              <a:rPr sz="2000" dirty="0">
                <a:latin typeface="Calisto MT"/>
                <a:cs typeface="Calisto MT"/>
              </a:rPr>
              <a:t>2 </a:t>
            </a:r>
            <a:r>
              <a:rPr sz="2000" spc="-5" dirty="0">
                <a:latin typeface="Calisto MT"/>
                <a:cs typeface="Calisto MT"/>
              </a:rPr>
              <a:t>STEM classes </a:t>
            </a:r>
            <a:r>
              <a:rPr sz="2000" dirty="0">
                <a:latin typeface="Calisto MT"/>
                <a:cs typeface="Calisto MT"/>
              </a:rPr>
              <a:t>is</a:t>
            </a:r>
            <a:r>
              <a:rPr sz="2000" spc="35" dirty="0">
                <a:latin typeface="Calisto MT"/>
                <a:cs typeface="Calisto MT"/>
              </a:rPr>
              <a:t> </a:t>
            </a:r>
            <a:r>
              <a:rPr sz="2000" spc="-5" dirty="0">
                <a:latin typeface="Calisto MT"/>
                <a:cs typeface="Calisto MT"/>
              </a:rPr>
              <a:t>plenty</a:t>
            </a:r>
            <a:endParaRPr sz="2000">
              <a:latin typeface="Calisto MT"/>
              <a:cs typeface="Calisto MT"/>
            </a:endParaRPr>
          </a:p>
          <a:p>
            <a:pPr marL="355600" indent="-342900">
              <a:lnSpc>
                <a:spcPct val="100000"/>
              </a:lnSpc>
              <a:spcBef>
                <a:spcPts val="10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85" dirty="0">
                <a:latin typeface="Calisto MT"/>
                <a:cs typeface="Calisto MT"/>
              </a:rPr>
              <a:t>You </a:t>
            </a:r>
            <a:r>
              <a:rPr sz="2200" spc="-5" dirty="0">
                <a:latin typeface="Calisto MT"/>
                <a:cs typeface="Calisto MT"/>
              </a:rPr>
              <a:t>should </a:t>
            </a:r>
            <a:r>
              <a:rPr sz="2200" spc="-10" dirty="0">
                <a:latin typeface="Calisto MT"/>
                <a:cs typeface="Calisto MT"/>
              </a:rPr>
              <a:t>expect </a:t>
            </a:r>
            <a:r>
              <a:rPr sz="2200" spc="-5" dirty="0">
                <a:latin typeface="Calisto MT"/>
                <a:cs typeface="Calisto MT"/>
              </a:rPr>
              <a:t>to </a:t>
            </a:r>
            <a:r>
              <a:rPr sz="2200" spc="-25" dirty="0">
                <a:latin typeface="Calisto MT"/>
                <a:cs typeface="Calisto MT"/>
              </a:rPr>
              <a:t>analyze, </a:t>
            </a:r>
            <a:r>
              <a:rPr sz="2200" spc="-5" dirty="0">
                <a:latin typeface="Calisto MT"/>
                <a:cs typeface="Calisto MT"/>
              </a:rPr>
              <a:t>not</a:t>
            </a:r>
            <a:r>
              <a:rPr sz="2200" spc="110" dirty="0">
                <a:latin typeface="Calisto MT"/>
                <a:cs typeface="Calisto MT"/>
              </a:rPr>
              <a:t> </a:t>
            </a:r>
            <a:r>
              <a:rPr sz="2200" spc="-15" dirty="0">
                <a:latin typeface="Calisto MT"/>
                <a:cs typeface="Calisto MT"/>
              </a:rPr>
              <a:t>memorize.</a:t>
            </a:r>
            <a:endParaRPr sz="2200">
              <a:latin typeface="Calisto MT"/>
              <a:cs typeface="Calisto MT"/>
            </a:endParaRPr>
          </a:p>
          <a:p>
            <a:pPr marL="355600" indent="-34290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sto MT"/>
                <a:cs typeface="Calisto MT"/>
              </a:rPr>
              <a:t>Students are responsible for seeking</a:t>
            </a:r>
            <a:r>
              <a:rPr sz="2200" spc="25" dirty="0">
                <a:latin typeface="Calisto MT"/>
                <a:cs typeface="Calisto MT"/>
              </a:rPr>
              <a:t> </a:t>
            </a:r>
            <a:r>
              <a:rPr sz="2200" spc="-25" dirty="0">
                <a:latin typeface="Calisto MT"/>
                <a:cs typeface="Calisto MT"/>
              </a:rPr>
              <a:t>help.</a:t>
            </a:r>
            <a:endParaRPr sz="2200">
              <a:latin typeface="Calisto MT"/>
              <a:cs typeface="Calisto MT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85" dirty="0">
                <a:latin typeface="Calisto MT"/>
                <a:cs typeface="Calisto MT"/>
              </a:rPr>
              <a:t>You </a:t>
            </a:r>
            <a:r>
              <a:rPr sz="2200" spc="-5" dirty="0">
                <a:latin typeface="Calisto MT"/>
                <a:cs typeface="Calisto MT"/>
              </a:rPr>
              <a:t>need to find the course materials on the </a:t>
            </a:r>
            <a:r>
              <a:rPr sz="2200" spc="-30" dirty="0">
                <a:latin typeface="Calisto MT"/>
                <a:cs typeface="Calisto MT"/>
              </a:rPr>
              <a:t>Canvas</a:t>
            </a:r>
            <a:r>
              <a:rPr sz="2200" spc="135" dirty="0">
                <a:latin typeface="Calisto MT"/>
                <a:cs typeface="Calisto MT"/>
              </a:rPr>
              <a:t> </a:t>
            </a:r>
            <a:r>
              <a:rPr sz="2200" spc="-5" dirty="0">
                <a:latin typeface="Calisto MT"/>
                <a:cs typeface="Calisto MT"/>
              </a:rPr>
              <a:t>site</a:t>
            </a:r>
            <a:endParaRPr sz="2200">
              <a:latin typeface="Calisto MT"/>
              <a:cs typeface="Calisto MT"/>
            </a:endParaRPr>
          </a:p>
          <a:p>
            <a:pPr marL="355600" indent="-34290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sto MT"/>
                <a:cs typeface="Calisto MT"/>
              </a:rPr>
              <a:t>The </a:t>
            </a:r>
            <a:r>
              <a:rPr sz="2200" dirty="0">
                <a:latin typeface="Calisto MT"/>
                <a:cs typeface="Calisto MT"/>
              </a:rPr>
              <a:t>quarter </a:t>
            </a:r>
            <a:r>
              <a:rPr sz="2200" spc="-5" dirty="0">
                <a:latin typeface="Calisto MT"/>
                <a:cs typeface="Calisto MT"/>
              </a:rPr>
              <a:t>system </a:t>
            </a:r>
            <a:r>
              <a:rPr sz="2200" spc="-25" dirty="0">
                <a:latin typeface="Calisto MT"/>
                <a:cs typeface="Calisto MT"/>
              </a:rPr>
              <a:t>moves</a:t>
            </a:r>
            <a:r>
              <a:rPr sz="2200" spc="5" dirty="0">
                <a:latin typeface="Calisto MT"/>
                <a:cs typeface="Calisto MT"/>
              </a:rPr>
              <a:t> </a:t>
            </a:r>
            <a:r>
              <a:rPr sz="2200" spc="-40" dirty="0">
                <a:latin typeface="Calisto MT"/>
                <a:cs typeface="Calisto MT"/>
              </a:rPr>
              <a:t>quickly.</a:t>
            </a:r>
            <a:endParaRPr sz="2200">
              <a:latin typeface="Calisto MT"/>
              <a:cs typeface="Calisto MT"/>
            </a:endParaRPr>
          </a:p>
          <a:p>
            <a:pPr marL="355600" indent="-342900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sto MT"/>
                <a:cs typeface="Calisto MT"/>
              </a:rPr>
              <a:t>Organization is </a:t>
            </a:r>
            <a:r>
              <a:rPr sz="2200" spc="-10" dirty="0">
                <a:latin typeface="Calisto MT"/>
                <a:cs typeface="Calisto MT"/>
              </a:rPr>
              <a:t>extremely</a:t>
            </a:r>
            <a:r>
              <a:rPr sz="2200" spc="0" dirty="0">
                <a:latin typeface="Calisto MT"/>
                <a:cs typeface="Calisto MT"/>
              </a:rPr>
              <a:t> </a:t>
            </a:r>
            <a:r>
              <a:rPr sz="2200" dirty="0">
                <a:latin typeface="Calisto MT"/>
                <a:cs typeface="Calisto MT"/>
              </a:rPr>
              <a:t>important.</a:t>
            </a:r>
            <a:endParaRPr sz="2200">
              <a:latin typeface="Calisto MT"/>
              <a:cs typeface="Calisto MT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latin typeface="Calisto MT"/>
                <a:cs typeface="Calisto MT"/>
              </a:rPr>
              <a:t>A </a:t>
            </a:r>
            <a:r>
              <a:rPr sz="2200" spc="-5" dirty="0">
                <a:latin typeface="Calisto MT"/>
                <a:cs typeface="Calisto MT"/>
              </a:rPr>
              <a:t>lot of time should </a:t>
            </a:r>
            <a:r>
              <a:rPr sz="2200" dirty="0">
                <a:latin typeface="Calisto MT"/>
                <a:cs typeface="Calisto MT"/>
              </a:rPr>
              <a:t>be </a:t>
            </a:r>
            <a:r>
              <a:rPr sz="2200" spc="-20" dirty="0">
                <a:latin typeface="Calisto MT"/>
                <a:cs typeface="Calisto MT"/>
              </a:rPr>
              <a:t>devoted </a:t>
            </a:r>
            <a:r>
              <a:rPr sz="2200" spc="-5" dirty="0">
                <a:latin typeface="Calisto MT"/>
                <a:cs typeface="Calisto MT"/>
              </a:rPr>
              <a:t>to</a:t>
            </a:r>
            <a:r>
              <a:rPr sz="2200" spc="-290" dirty="0">
                <a:latin typeface="Calisto MT"/>
                <a:cs typeface="Calisto MT"/>
              </a:rPr>
              <a:t> </a:t>
            </a:r>
            <a:r>
              <a:rPr sz="2200" spc="-15" dirty="0">
                <a:latin typeface="Calisto MT"/>
                <a:cs typeface="Calisto MT"/>
              </a:rPr>
              <a:t>studying.</a:t>
            </a:r>
            <a:endParaRPr sz="2200">
              <a:latin typeface="Calisto MT"/>
              <a:cs typeface="Calisto M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378" y="249427"/>
            <a:ext cx="8653780" cy="11201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5080" indent="-342900">
              <a:lnSpc>
                <a:spcPts val="4300"/>
              </a:lnSpc>
              <a:spcBef>
                <a:spcPts val="260"/>
              </a:spcBef>
            </a:pPr>
            <a:r>
              <a:rPr sz="3600" spc="-135" dirty="0">
                <a:solidFill>
                  <a:srgbClr val="0070C0"/>
                </a:solidFill>
                <a:latin typeface="Arial"/>
                <a:cs typeface="Arial"/>
              </a:rPr>
              <a:t>To </a:t>
            </a:r>
            <a:r>
              <a:rPr sz="3600" spc="-5" dirty="0">
                <a:solidFill>
                  <a:srgbClr val="0070C0"/>
                </a:solidFill>
                <a:latin typeface="Arial"/>
                <a:cs typeface="Arial"/>
              </a:rPr>
              <a:t>get </a:t>
            </a:r>
            <a:r>
              <a:rPr sz="3600" dirty="0">
                <a:solidFill>
                  <a:srgbClr val="0070C0"/>
                </a:solidFill>
                <a:latin typeface="Arial"/>
                <a:cs typeface="Arial"/>
              </a:rPr>
              <a:t>a good </a:t>
            </a:r>
            <a:r>
              <a:rPr sz="3600" spc="-5" dirty="0">
                <a:solidFill>
                  <a:srgbClr val="0070C0"/>
                </a:solidFill>
                <a:latin typeface="Arial"/>
                <a:cs typeface="Arial"/>
              </a:rPr>
              <a:t>start, create and rely </a:t>
            </a:r>
            <a:r>
              <a:rPr sz="3600" dirty="0">
                <a:solidFill>
                  <a:srgbClr val="0070C0"/>
                </a:solidFill>
                <a:latin typeface="Arial"/>
                <a:cs typeface="Arial"/>
              </a:rPr>
              <a:t>on a  weekly</a:t>
            </a:r>
            <a:r>
              <a:rPr sz="3600" spc="-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3600" spc="-30" dirty="0">
                <a:solidFill>
                  <a:srgbClr val="0070C0"/>
                </a:solidFill>
                <a:latin typeface="Arial"/>
                <a:cs typeface="Arial"/>
              </a:rPr>
              <a:t>planner.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6265" y="2228595"/>
            <a:ext cx="7893050" cy="425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</a:pPr>
            <a:r>
              <a:rPr sz="2800" spc="475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800" spc="475" dirty="0">
                <a:solidFill>
                  <a:srgbClr val="404040"/>
                </a:solidFill>
                <a:latin typeface="Arial"/>
                <a:cs typeface="Arial"/>
              </a:rPr>
              <a:t>To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manage your </a:t>
            </a:r>
            <a:r>
              <a:rPr sz="2800" spc="-5" dirty="0">
                <a:solidFill>
                  <a:srgbClr val="404040"/>
                </a:solidFill>
                <a:latin typeface="Arial"/>
                <a:cs typeface="Arial"/>
              </a:rPr>
              <a:t>time,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consider </a:t>
            </a:r>
            <a:r>
              <a:rPr sz="2800" spc="-5" dirty="0">
                <a:solidFill>
                  <a:srgbClr val="404040"/>
                </a:solidFill>
                <a:latin typeface="Arial"/>
                <a:cs typeface="Arial"/>
              </a:rPr>
              <a:t>the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Carnegie  rule—a </a:t>
            </a:r>
            <a:r>
              <a:rPr sz="2800" spc="-5" dirty="0">
                <a:solidFill>
                  <a:srgbClr val="404040"/>
                </a:solidFill>
                <a:latin typeface="Arial"/>
                <a:cs typeface="Arial"/>
              </a:rPr>
              <a:t>student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should spend at least </a:t>
            </a:r>
            <a:r>
              <a:rPr sz="2800" spc="-5" dirty="0">
                <a:solidFill>
                  <a:srgbClr val="404040"/>
                </a:solidFill>
                <a:latin typeface="Arial"/>
                <a:cs typeface="Arial"/>
              </a:rPr>
              <a:t>two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hours  working </a:t>
            </a:r>
            <a:r>
              <a:rPr sz="2800" spc="-5" dirty="0">
                <a:solidFill>
                  <a:srgbClr val="404040"/>
                </a:solidFill>
                <a:latin typeface="Arial"/>
                <a:cs typeface="Arial"/>
              </a:rPr>
              <a:t>outside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class </a:t>
            </a:r>
            <a:r>
              <a:rPr sz="2800" spc="-5" dirty="0">
                <a:solidFill>
                  <a:srgbClr val="404040"/>
                </a:solidFill>
                <a:latin typeface="Arial"/>
                <a:cs typeface="Arial"/>
              </a:rPr>
              <a:t>for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every hour in</a:t>
            </a:r>
            <a:r>
              <a:rPr sz="2800" spc="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class.</a:t>
            </a:r>
            <a:endParaRPr sz="2800">
              <a:latin typeface="Arial"/>
              <a:cs typeface="Arial"/>
            </a:endParaRPr>
          </a:p>
          <a:p>
            <a:pPr marL="355600" marR="317500" indent="-342900">
              <a:lnSpc>
                <a:spcPct val="101400"/>
              </a:lnSpc>
              <a:spcBef>
                <a:spcPts val="985"/>
              </a:spcBef>
            </a:pPr>
            <a:r>
              <a:rPr sz="2800" spc="35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800" spc="350" dirty="0">
                <a:solidFill>
                  <a:srgbClr val="404040"/>
                </a:solidFill>
                <a:latin typeface="Arial"/>
                <a:cs typeface="Arial"/>
              </a:rPr>
              <a:t>•For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15 </a:t>
            </a:r>
            <a:r>
              <a:rPr sz="2800" spc="-5" dirty="0">
                <a:solidFill>
                  <a:srgbClr val="404040"/>
                </a:solidFill>
                <a:latin typeface="Arial"/>
                <a:cs typeface="Arial"/>
              </a:rPr>
              <a:t>units, this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means 15-20 hours in</a:t>
            </a:r>
            <a:r>
              <a:rPr sz="2800" spc="-3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class  (labs) and 30 hours </a:t>
            </a:r>
            <a:r>
              <a:rPr sz="2800" spc="-5" dirty="0">
                <a:solidFill>
                  <a:srgbClr val="404040"/>
                </a:solidFill>
                <a:latin typeface="Arial"/>
                <a:cs typeface="Arial"/>
              </a:rPr>
              <a:t>outside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class</a:t>
            </a:r>
            <a:r>
              <a:rPr sz="280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Arial"/>
                <a:cs typeface="Arial"/>
              </a:rPr>
              <a:t>studying.</a:t>
            </a:r>
            <a:endParaRPr sz="2800">
              <a:latin typeface="Arial"/>
              <a:cs typeface="Arial"/>
            </a:endParaRPr>
          </a:p>
          <a:p>
            <a:pPr marL="355600" marR="473075" indent="-342900">
              <a:lnSpc>
                <a:spcPct val="100699"/>
              </a:lnSpc>
              <a:spcBef>
                <a:spcPts val="910"/>
              </a:spcBef>
            </a:pPr>
            <a:r>
              <a:rPr sz="2800" spc="285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800" spc="285" dirty="0">
                <a:solidFill>
                  <a:srgbClr val="404040"/>
                </a:solidFill>
                <a:latin typeface="Arial"/>
                <a:cs typeface="Arial"/>
              </a:rPr>
              <a:t>•This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means you should expect a </a:t>
            </a:r>
            <a:r>
              <a:rPr sz="2800" dirty="0">
                <a:solidFill>
                  <a:srgbClr val="C00000"/>
                </a:solidFill>
                <a:latin typeface="Arial"/>
                <a:cs typeface="Arial"/>
              </a:rPr>
              <a:t>45-50</a:t>
            </a:r>
            <a:r>
              <a:rPr sz="2800" spc="-3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C00000"/>
                </a:solidFill>
                <a:latin typeface="Arial"/>
                <a:cs typeface="Arial"/>
              </a:rPr>
              <a:t>hour  work week on school</a:t>
            </a:r>
            <a:r>
              <a:rPr sz="2800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C00000"/>
                </a:solidFill>
                <a:latin typeface="Arial"/>
                <a:cs typeface="Arial"/>
              </a:rPr>
              <a:t>alone</a:t>
            </a:r>
            <a:r>
              <a:rPr sz="2800" spc="-5" dirty="0">
                <a:solidFill>
                  <a:srgbClr val="404040"/>
                </a:solidFill>
                <a:latin typeface="Arial"/>
                <a:cs typeface="Arial"/>
              </a:rPr>
              <a:t>!!</a:t>
            </a:r>
            <a:endParaRPr sz="2800">
              <a:latin typeface="Arial"/>
              <a:cs typeface="Arial"/>
            </a:endParaRPr>
          </a:p>
          <a:p>
            <a:pPr marL="355600" marR="33655" indent="-342900">
              <a:lnSpc>
                <a:spcPct val="100699"/>
              </a:lnSpc>
              <a:spcBef>
                <a:spcPts val="935"/>
              </a:spcBef>
            </a:pPr>
            <a:r>
              <a:rPr sz="2800" spc="875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800" spc="875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800" spc="-19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75" dirty="0">
                <a:solidFill>
                  <a:srgbClr val="404040"/>
                </a:solidFill>
                <a:latin typeface="Arial"/>
                <a:cs typeface="Arial"/>
              </a:rPr>
              <a:t>GPA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above </a:t>
            </a:r>
            <a:r>
              <a:rPr sz="2800" spc="-5" dirty="0">
                <a:solidFill>
                  <a:srgbClr val="404040"/>
                </a:solidFill>
                <a:latin typeface="Arial"/>
                <a:cs typeface="Arial"/>
              </a:rPr>
              <a:t>2.0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is required </a:t>
            </a:r>
            <a:r>
              <a:rPr sz="2800" spc="-5" dirty="0">
                <a:solidFill>
                  <a:srgbClr val="404040"/>
                </a:solidFill>
                <a:latin typeface="Arial"/>
                <a:cs typeface="Arial"/>
              </a:rPr>
              <a:t>for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good </a:t>
            </a:r>
            <a:r>
              <a:rPr sz="2800" spc="-5" dirty="0">
                <a:solidFill>
                  <a:srgbClr val="404040"/>
                </a:solidFill>
                <a:latin typeface="Arial"/>
                <a:cs typeface="Arial"/>
              </a:rPr>
              <a:t>standing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;  C- is not above</a:t>
            </a:r>
            <a:r>
              <a:rPr sz="28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Arial"/>
                <a:cs typeface="Arial"/>
              </a:rPr>
              <a:t>2.0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331787"/>
            <a:ext cx="8229600" cy="5794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9875" y="168274"/>
            <a:ext cx="7545387" cy="5953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3063" y="909638"/>
            <a:ext cx="6127750" cy="45005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62878" y="159003"/>
            <a:ext cx="8855075" cy="5932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010"/>
              </a:lnSpc>
              <a:spcBef>
                <a:spcPts val="100"/>
              </a:spcBef>
            </a:pPr>
            <a:r>
              <a:rPr sz="2800" dirty="0">
                <a:solidFill>
                  <a:srgbClr val="C00000"/>
                </a:solidFill>
                <a:latin typeface="Arial"/>
                <a:cs typeface="Arial"/>
              </a:rPr>
              <a:t>Fill in </a:t>
            </a:r>
            <a:r>
              <a:rPr sz="2800" spc="-5" dirty="0">
                <a:solidFill>
                  <a:srgbClr val="C00000"/>
                </a:solidFill>
                <a:latin typeface="Arial"/>
                <a:cs typeface="Arial"/>
              </a:rPr>
              <a:t>the </a:t>
            </a:r>
            <a:r>
              <a:rPr sz="2800" dirty="0">
                <a:solidFill>
                  <a:srgbClr val="C00000"/>
                </a:solidFill>
                <a:latin typeface="Arial"/>
                <a:cs typeface="Arial"/>
              </a:rPr>
              <a:t>planner </a:t>
            </a:r>
            <a:r>
              <a:rPr sz="2800" spc="-5" dirty="0">
                <a:solidFill>
                  <a:srgbClr val="C00000"/>
                </a:solidFill>
                <a:latin typeface="Arial"/>
                <a:cs typeface="Arial"/>
              </a:rPr>
              <a:t>with </a:t>
            </a:r>
            <a:r>
              <a:rPr sz="2800" dirty="0">
                <a:solidFill>
                  <a:srgbClr val="C00000"/>
                </a:solidFill>
                <a:latin typeface="Arial"/>
                <a:cs typeface="Arial"/>
              </a:rPr>
              <a:t>15-20 hours in</a:t>
            </a:r>
            <a:r>
              <a:rPr sz="28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C00000"/>
                </a:solidFill>
                <a:latin typeface="Arial"/>
                <a:cs typeface="Arial"/>
              </a:rPr>
              <a:t>class.</a:t>
            </a:r>
            <a:endParaRPr sz="2800">
              <a:latin typeface="Arial"/>
              <a:cs typeface="Arial"/>
            </a:endParaRPr>
          </a:p>
          <a:p>
            <a:pPr marL="6722745">
              <a:lnSpc>
                <a:spcPts val="3010"/>
              </a:lnSpc>
            </a:pPr>
            <a:r>
              <a:rPr sz="2800" spc="-5" dirty="0">
                <a:latin typeface="Arial"/>
                <a:cs typeface="Arial"/>
              </a:rPr>
              <a:t>Add </a:t>
            </a:r>
            <a:r>
              <a:rPr sz="2800" dirty="0">
                <a:latin typeface="Arial"/>
                <a:cs typeface="Arial"/>
              </a:rPr>
              <a:t>30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hours</a:t>
            </a:r>
            <a:endParaRPr sz="2800">
              <a:latin typeface="Arial"/>
              <a:cs typeface="Arial"/>
            </a:endParaRPr>
          </a:p>
          <a:p>
            <a:pPr marL="6722745" marR="281940" algn="just">
              <a:lnSpc>
                <a:spcPct val="99600"/>
              </a:lnSpc>
              <a:spcBef>
                <a:spcPts val="60"/>
              </a:spcBef>
            </a:pPr>
            <a:r>
              <a:rPr sz="2800" dirty="0">
                <a:latin typeface="Arial"/>
                <a:cs typeface="Arial"/>
              </a:rPr>
              <a:t>per week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  high </a:t>
            </a:r>
            <a:r>
              <a:rPr sz="2800" spc="-5" dirty="0">
                <a:latin typeface="Arial"/>
                <a:cs typeface="Arial"/>
              </a:rPr>
              <a:t>quality  study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time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850">
              <a:latin typeface="Times New Roman"/>
              <a:cs typeface="Times New Roman"/>
            </a:endParaRPr>
          </a:p>
          <a:p>
            <a:pPr marL="6722745" marR="376555">
              <a:lnSpc>
                <a:spcPct val="100200"/>
              </a:lnSpc>
              <a:buSzPct val="96428"/>
              <a:buChar char="•"/>
              <a:tabLst>
                <a:tab pos="6848475" algn="l"/>
              </a:tabLst>
            </a:pPr>
            <a:r>
              <a:rPr sz="2800" dirty="0">
                <a:latin typeface="Arial"/>
                <a:cs typeface="Arial"/>
              </a:rPr>
              <a:t>Fill in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your  </a:t>
            </a:r>
            <a:r>
              <a:rPr sz="2800" spc="-5" dirty="0">
                <a:latin typeface="Arial"/>
                <a:cs typeface="Arial"/>
              </a:rPr>
              <a:t>extra-  </a:t>
            </a:r>
            <a:r>
              <a:rPr sz="2800" dirty="0">
                <a:latin typeface="Arial"/>
                <a:cs typeface="Arial"/>
              </a:rPr>
              <a:t>curricular  </a:t>
            </a:r>
            <a:r>
              <a:rPr sz="2800" spc="-5" dirty="0">
                <a:latin typeface="Arial"/>
                <a:cs typeface="Arial"/>
              </a:rPr>
              <a:t>activities.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850">
              <a:latin typeface="Times New Roman"/>
              <a:cs typeface="Times New Roman"/>
            </a:endParaRPr>
          </a:p>
          <a:p>
            <a:pPr marL="6722745" marR="283210" algn="r">
              <a:lnSpc>
                <a:spcPct val="101400"/>
              </a:lnSpc>
            </a:pPr>
            <a:r>
              <a:rPr sz="2800" spc="-5" dirty="0">
                <a:latin typeface="Arial"/>
                <a:cs typeface="Arial"/>
              </a:rPr>
              <a:t>Is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your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plan  is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realistic?</a:t>
            </a:r>
            <a:endParaRPr sz="2800">
              <a:latin typeface="Arial"/>
              <a:cs typeface="Arial"/>
            </a:endParaRPr>
          </a:p>
          <a:p>
            <a:pPr marR="248920" algn="r">
              <a:lnSpc>
                <a:spcPct val="100000"/>
              </a:lnSpc>
              <a:spcBef>
                <a:spcPts val="120"/>
              </a:spcBef>
            </a:pPr>
            <a:r>
              <a:rPr sz="2800" dirty="0">
                <a:solidFill>
                  <a:srgbClr val="C00000"/>
                </a:solidFill>
                <a:latin typeface="Arial"/>
                <a:cs typeface="Arial"/>
              </a:rPr>
              <a:t>Delayed </a:t>
            </a:r>
            <a:r>
              <a:rPr sz="2800" spc="-5" dirty="0">
                <a:solidFill>
                  <a:srgbClr val="C00000"/>
                </a:solidFill>
                <a:latin typeface="Arial"/>
                <a:cs typeface="Arial"/>
              </a:rPr>
              <a:t>gratification </a:t>
            </a:r>
            <a:r>
              <a:rPr sz="2800" dirty="0">
                <a:solidFill>
                  <a:srgbClr val="C00000"/>
                </a:solidFill>
                <a:latin typeface="Arial"/>
                <a:cs typeface="Arial"/>
              </a:rPr>
              <a:t>now may ensure </a:t>
            </a:r>
            <a:r>
              <a:rPr sz="2800" spc="-5" dirty="0">
                <a:solidFill>
                  <a:srgbClr val="C00000"/>
                </a:solidFill>
                <a:latin typeface="Arial"/>
                <a:cs typeface="Arial"/>
              </a:rPr>
              <a:t>future</a:t>
            </a:r>
            <a:r>
              <a:rPr sz="2800" spc="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C00000"/>
                </a:solidFill>
                <a:latin typeface="Arial"/>
                <a:cs typeface="Arial"/>
              </a:rPr>
              <a:t>success.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340" y="53339"/>
            <a:ext cx="87223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" dirty="0">
                <a:solidFill>
                  <a:srgbClr val="0070C0"/>
                </a:solidFill>
                <a:latin typeface="Arial"/>
                <a:cs typeface="Arial"/>
              </a:rPr>
              <a:t>Time </a:t>
            </a:r>
            <a:r>
              <a:rPr sz="3200" spc="-5" dirty="0">
                <a:solidFill>
                  <a:srgbClr val="0070C0"/>
                </a:solidFill>
                <a:latin typeface="Arial"/>
                <a:cs typeface="Arial"/>
              </a:rPr>
              <a:t>management from </a:t>
            </a:r>
            <a:r>
              <a:rPr sz="3200" dirty="0">
                <a:solidFill>
                  <a:srgbClr val="0070C0"/>
                </a:solidFill>
                <a:latin typeface="Arial"/>
                <a:cs typeface="Arial"/>
              </a:rPr>
              <a:t>a </a:t>
            </a:r>
            <a:r>
              <a:rPr sz="3200" spc="-10" dirty="0">
                <a:solidFill>
                  <a:srgbClr val="0070C0"/>
                </a:solidFill>
                <a:latin typeface="Arial"/>
                <a:cs typeface="Arial"/>
              </a:rPr>
              <a:t>successful</a:t>
            </a:r>
            <a:r>
              <a:rPr sz="3200" spc="-1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0070C0"/>
                </a:solidFill>
                <a:latin typeface="Arial"/>
                <a:cs typeface="Arial"/>
              </a:rPr>
              <a:t>student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0663" y="644524"/>
            <a:ext cx="8904384" cy="617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50339" y="511555"/>
            <a:ext cx="24657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CBS</a:t>
            </a:r>
            <a:r>
              <a:rPr sz="3600" spc="-75" dirty="0"/>
              <a:t> </a:t>
            </a:r>
            <a:r>
              <a:rPr sz="3600" spc="-5" dirty="0"/>
              <a:t>Majors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914400" y="1600199"/>
            <a:ext cx="8001000" cy="510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50339" y="1621028"/>
            <a:ext cx="7367905" cy="45059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480695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latin typeface="Calisto MT"/>
                <a:cs typeface="Calisto MT"/>
              </a:rPr>
              <a:t>CBS </a:t>
            </a:r>
            <a:r>
              <a:rPr sz="2400" b="1" spc="-5" dirty="0">
                <a:latin typeface="Calisto MT"/>
                <a:cs typeface="Calisto MT"/>
              </a:rPr>
              <a:t>Majors differ in </a:t>
            </a:r>
            <a:r>
              <a:rPr sz="2400" b="1" spc="-10" dirty="0">
                <a:latin typeface="Calisto MT"/>
                <a:cs typeface="Calisto MT"/>
              </a:rPr>
              <a:t>what </a:t>
            </a:r>
            <a:r>
              <a:rPr sz="2400" b="1" spc="-5" dirty="0">
                <a:latin typeface="Calisto MT"/>
                <a:cs typeface="Calisto MT"/>
              </a:rPr>
              <a:t>they </a:t>
            </a:r>
            <a:r>
              <a:rPr sz="2400" b="1" dirty="0">
                <a:latin typeface="Calisto MT"/>
                <a:cs typeface="Calisto MT"/>
              </a:rPr>
              <a:t>ask </a:t>
            </a:r>
            <a:r>
              <a:rPr sz="2400" b="1" spc="-5" dirty="0">
                <a:latin typeface="Calisto MT"/>
                <a:cs typeface="Calisto MT"/>
              </a:rPr>
              <a:t>questions about  </a:t>
            </a:r>
            <a:r>
              <a:rPr sz="2400" b="1" dirty="0">
                <a:latin typeface="Calisto MT"/>
                <a:cs typeface="Calisto MT"/>
              </a:rPr>
              <a:t>and </a:t>
            </a:r>
            <a:r>
              <a:rPr sz="2400" b="1" spc="-5" dirty="0">
                <a:latin typeface="Calisto MT"/>
                <a:cs typeface="Calisto MT"/>
              </a:rPr>
              <a:t>in the </a:t>
            </a:r>
            <a:r>
              <a:rPr sz="2400" b="1" spc="-50" dirty="0">
                <a:latin typeface="Calisto MT"/>
                <a:cs typeface="Calisto MT"/>
              </a:rPr>
              <a:t>way </a:t>
            </a:r>
            <a:r>
              <a:rPr sz="2400" b="1" spc="-5" dirty="0">
                <a:latin typeface="Calisto MT"/>
                <a:cs typeface="Calisto MT"/>
              </a:rPr>
              <a:t>in </a:t>
            </a:r>
            <a:r>
              <a:rPr sz="2400" b="1" spc="-10" dirty="0">
                <a:latin typeface="Calisto MT"/>
                <a:cs typeface="Calisto MT"/>
              </a:rPr>
              <a:t>which </a:t>
            </a:r>
            <a:r>
              <a:rPr sz="2400" b="1" spc="-5" dirty="0">
                <a:latin typeface="Calisto MT"/>
                <a:cs typeface="Calisto MT"/>
              </a:rPr>
              <a:t>they </a:t>
            </a:r>
            <a:r>
              <a:rPr sz="2400" b="1" dirty="0">
                <a:latin typeface="Calisto MT"/>
                <a:cs typeface="Calisto MT"/>
              </a:rPr>
              <a:t>ask</a:t>
            </a:r>
            <a:r>
              <a:rPr sz="2400" b="1" spc="60" dirty="0">
                <a:latin typeface="Calisto MT"/>
                <a:cs typeface="Calisto MT"/>
              </a:rPr>
              <a:t> </a:t>
            </a:r>
            <a:r>
              <a:rPr sz="2400" b="1" spc="-15" dirty="0">
                <a:latin typeface="Calisto MT"/>
                <a:cs typeface="Calisto MT"/>
              </a:rPr>
              <a:t>questions.</a:t>
            </a:r>
            <a:endParaRPr sz="2400">
              <a:latin typeface="Calisto MT"/>
              <a:cs typeface="Calisto MT"/>
            </a:endParaRPr>
          </a:p>
          <a:p>
            <a:pPr marL="755650" marR="1285240" indent="-342900">
              <a:lnSpc>
                <a:spcPts val="2590"/>
              </a:lnSpc>
              <a:spcBef>
                <a:spcPts val="1145"/>
              </a:spcBef>
              <a:buClr>
                <a:srgbClr val="353535"/>
              </a:buClr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2200" b="1" spc="-5" dirty="0">
                <a:latin typeface="Calisto MT"/>
                <a:cs typeface="Calisto MT"/>
              </a:rPr>
              <a:t>Are </a:t>
            </a:r>
            <a:r>
              <a:rPr sz="2200" b="1" spc="-20" dirty="0">
                <a:latin typeface="Calisto MT"/>
                <a:cs typeface="Calisto MT"/>
              </a:rPr>
              <a:t>you </a:t>
            </a:r>
            <a:r>
              <a:rPr sz="2200" b="1" spc="-5" dirty="0">
                <a:latin typeface="Calisto MT"/>
                <a:cs typeface="Calisto MT"/>
              </a:rPr>
              <a:t>more interested in </a:t>
            </a:r>
            <a:r>
              <a:rPr sz="2200" b="1" spc="-15" dirty="0">
                <a:latin typeface="Calisto MT"/>
                <a:cs typeface="Calisto MT"/>
              </a:rPr>
              <a:t>molecules, </a:t>
            </a:r>
            <a:r>
              <a:rPr sz="2200" b="1" spc="-25" dirty="0">
                <a:latin typeface="Calisto MT"/>
                <a:cs typeface="Calisto MT"/>
              </a:rPr>
              <a:t>cells,  </a:t>
            </a:r>
            <a:r>
              <a:rPr sz="2200" b="1" spc="-20" dirty="0">
                <a:latin typeface="Calisto MT"/>
                <a:cs typeface="Calisto MT"/>
              </a:rPr>
              <a:t>organisms, </a:t>
            </a:r>
            <a:r>
              <a:rPr sz="2200" b="1" spc="-5" dirty="0">
                <a:latin typeface="Calisto MT"/>
                <a:cs typeface="Calisto MT"/>
              </a:rPr>
              <a:t>or</a:t>
            </a:r>
            <a:r>
              <a:rPr sz="2200" b="1" spc="25" dirty="0">
                <a:latin typeface="Calisto MT"/>
                <a:cs typeface="Calisto MT"/>
              </a:rPr>
              <a:t> </a:t>
            </a:r>
            <a:r>
              <a:rPr sz="2200" b="1" spc="-5" dirty="0">
                <a:latin typeface="Calisto MT"/>
                <a:cs typeface="Calisto MT"/>
              </a:rPr>
              <a:t>ecosystems?</a:t>
            </a:r>
            <a:endParaRPr sz="2200">
              <a:latin typeface="Calisto MT"/>
              <a:cs typeface="Calisto MT"/>
            </a:endParaRPr>
          </a:p>
          <a:p>
            <a:pPr marL="755650" indent="-342900">
              <a:lnSpc>
                <a:spcPct val="100000"/>
              </a:lnSpc>
              <a:spcBef>
                <a:spcPts val="980"/>
              </a:spcBef>
              <a:buClr>
                <a:srgbClr val="353535"/>
              </a:buClr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2200" b="1" dirty="0">
                <a:latin typeface="Calisto MT"/>
                <a:cs typeface="Calisto MT"/>
              </a:rPr>
              <a:t>Do </a:t>
            </a:r>
            <a:r>
              <a:rPr sz="2200" b="1" spc="-20" dirty="0">
                <a:latin typeface="Calisto MT"/>
                <a:cs typeface="Calisto MT"/>
              </a:rPr>
              <a:t>you </a:t>
            </a:r>
            <a:r>
              <a:rPr sz="2200" b="1" spc="-5" dirty="0">
                <a:latin typeface="Calisto MT"/>
                <a:cs typeface="Calisto MT"/>
              </a:rPr>
              <a:t>prefer </a:t>
            </a:r>
            <a:r>
              <a:rPr sz="2200" b="1" spc="-20" dirty="0">
                <a:latin typeface="Calisto MT"/>
                <a:cs typeface="Calisto MT"/>
              </a:rPr>
              <a:t>“how” </a:t>
            </a:r>
            <a:r>
              <a:rPr sz="2200" b="1" spc="-5" dirty="0">
                <a:latin typeface="Calisto MT"/>
                <a:cs typeface="Calisto MT"/>
              </a:rPr>
              <a:t>questions or </a:t>
            </a:r>
            <a:r>
              <a:rPr sz="2200" b="1" spc="-20" dirty="0">
                <a:latin typeface="Calisto MT"/>
                <a:cs typeface="Calisto MT"/>
              </a:rPr>
              <a:t>“why”</a:t>
            </a:r>
            <a:r>
              <a:rPr sz="2200" b="1" spc="75" dirty="0">
                <a:latin typeface="Calisto MT"/>
                <a:cs typeface="Calisto MT"/>
              </a:rPr>
              <a:t> </a:t>
            </a:r>
            <a:r>
              <a:rPr sz="2200" b="1" spc="-5" dirty="0">
                <a:latin typeface="Calisto MT"/>
                <a:cs typeface="Calisto MT"/>
              </a:rPr>
              <a:t>questions?</a:t>
            </a:r>
            <a:endParaRPr sz="2200">
              <a:latin typeface="Calisto MT"/>
              <a:cs typeface="Calisto MT"/>
            </a:endParaRPr>
          </a:p>
          <a:p>
            <a:pPr marL="755650" marR="1294765" indent="-342900">
              <a:lnSpc>
                <a:spcPts val="2620"/>
              </a:lnSpc>
              <a:spcBef>
                <a:spcPts val="1065"/>
              </a:spcBef>
              <a:buClr>
                <a:srgbClr val="353535"/>
              </a:buClr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2200" b="1" dirty="0">
                <a:latin typeface="Calisto MT"/>
                <a:cs typeface="Calisto MT"/>
              </a:rPr>
              <a:t>What sort </a:t>
            </a:r>
            <a:r>
              <a:rPr sz="2200" b="1" spc="-5" dirty="0">
                <a:latin typeface="Calisto MT"/>
                <a:cs typeface="Calisto MT"/>
              </a:rPr>
              <a:t>of research problems do </a:t>
            </a:r>
            <a:r>
              <a:rPr sz="2200" b="1" spc="-20" dirty="0">
                <a:latin typeface="Calisto MT"/>
                <a:cs typeface="Calisto MT"/>
              </a:rPr>
              <a:t>you </a:t>
            </a:r>
            <a:r>
              <a:rPr sz="2200" b="1" spc="-5" dirty="0">
                <a:latin typeface="Calisto MT"/>
                <a:cs typeface="Calisto MT"/>
              </a:rPr>
              <a:t>find  interesting?</a:t>
            </a:r>
            <a:endParaRPr sz="2200">
              <a:latin typeface="Calisto MT"/>
              <a:cs typeface="Calisto MT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 marL="12700" marR="5080">
              <a:lnSpc>
                <a:spcPct val="100800"/>
              </a:lnSpc>
              <a:spcBef>
                <a:spcPts val="1889"/>
              </a:spcBef>
              <a:tabLst>
                <a:tab pos="1261745" algn="l"/>
                <a:tab pos="1988820" algn="l"/>
              </a:tabLst>
            </a:pPr>
            <a:r>
              <a:rPr sz="2400" b="1" spc="-35" dirty="0">
                <a:latin typeface="Calisto MT"/>
                <a:cs typeface="Calisto MT"/>
              </a:rPr>
              <a:t>Basically, </a:t>
            </a:r>
            <a:r>
              <a:rPr sz="2400" b="1" spc="-20" dirty="0">
                <a:latin typeface="Calisto MT"/>
                <a:cs typeface="Calisto MT"/>
              </a:rPr>
              <a:t>you </a:t>
            </a:r>
            <a:r>
              <a:rPr sz="2400" b="1" dirty="0">
                <a:latin typeface="Calisto MT"/>
                <a:cs typeface="Calisto MT"/>
              </a:rPr>
              <a:t>are </a:t>
            </a:r>
            <a:r>
              <a:rPr sz="2400" b="1" spc="-5" dirty="0">
                <a:latin typeface="Calisto MT"/>
                <a:cs typeface="Calisto MT"/>
              </a:rPr>
              <a:t>choosing </a:t>
            </a:r>
            <a:r>
              <a:rPr sz="2400" b="1" dirty="0">
                <a:latin typeface="Calisto MT"/>
                <a:cs typeface="Calisto MT"/>
              </a:rPr>
              <a:t>a </a:t>
            </a:r>
            <a:r>
              <a:rPr sz="2400" b="1" spc="-5" dirty="0">
                <a:latin typeface="Calisto MT"/>
                <a:cs typeface="Calisto MT"/>
              </a:rPr>
              <a:t>model system for </a:t>
            </a:r>
            <a:r>
              <a:rPr sz="2400" b="1" spc="0" dirty="0">
                <a:latin typeface="Calisto MT"/>
                <a:cs typeface="Calisto MT"/>
              </a:rPr>
              <a:t>learning  </a:t>
            </a:r>
            <a:r>
              <a:rPr sz="2400" b="1" spc="-30" dirty="0">
                <a:latin typeface="Calisto MT"/>
                <a:cs typeface="Calisto MT"/>
              </a:rPr>
              <a:t>how</a:t>
            </a:r>
            <a:r>
              <a:rPr sz="2400" b="1" spc="0" dirty="0">
                <a:latin typeface="Calisto MT"/>
                <a:cs typeface="Calisto MT"/>
              </a:rPr>
              <a:t> </a:t>
            </a:r>
            <a:r>
              <a:rPr sz="2400" b="1" spc="-5" dirty="0">
                <a:latin typeface="Calisto MT"/>
                <a:cs typeface="Calisto MT"/>
              </a:rPr>
              <a:t>to</a:t>
            </a:r>
            <a:r>
              <a:rPr sz="2400" b="1" spc="0" dirty="0">
                <a:latin typeface="Calisto MT"/>
                <a:cs typeface="Calisto MT"/>
              </a:rPr>
              <a:t> </a:t>
            </a:r>
            <a:r>
              <a:rPr sz="2400" b="1" spc="-5" dirty="0">
                <a:latin typeface="Calisto MT"/>
                <a:cs typeface="Calisto MT"/>
              </a:rPr>
              <a:t>think.	</a:t>
            </a:r>
            <a:r>
              <a:rPr sz="2400" b="1" spc="-10" dirty="0">
                <a:latin typeface="Calisto MT"/>
                <a:cs typeface="Calisto MT"/>
              </a:rPr>
              <a:t>Therefore, </a:t>
            </a:r>
            <a:r>
              <a:rPr sz="2400" b="1" spc="-20" dirty="0">
                <a:latin typeface="Calisto MT"/>
                <a:cs typeface="Calisto MT"/>
              </a:rPr>
              <a:t>you </a:t>
            </a:r>
            <a:r>
              <a:rPr sz="2400" b="1" dirty="0">
                <a:latin typeface="Calisto MT"/>
                <a:cs typeface="Calisto MT"/>
              </a:rPr>
              <a:t>should </a:t>
            </a:r>
            <a:r>
              <a:rPr sz="2400" b="1" spc="-5" dirty="0">
                <a:latin typeface="Calisto MT"/>
                <a:cs typeface="Calisto MT"/>
              </a:rPr>
              <a:t>choose </a:t>
            </a:r>
            <a:r>
              <a:rPr sz="2400" b="1" dirty="0">
                <a:latin typeface="Calisto MT"/>
                <a:cs typeface="Calisto MT"/>
              </a:rPr>
              <a:t>a </a:t>
            </a:r>
            <a:r>
              <a:rPr sz="2400" b="1" spc="-5" dirty="0">
                <a:latin typeface="Calisto MT"/>
                <a:cs typeface="Calisto MT"/>
              </a:rPr>
              <a:t>system  that</a:t>
            </a:r>
            <a:r>
              <a:rPr sz="2400" b="1" spc="0" dirty="0">
                <a:latin typeface="Calisto MT"/>
                <a:cs typeface="Calisto MT"/>
              </a:rPr>
              <a:t> </a:t>
            </a:r>
            <a:r>
              <a:rPr sz="2400" b="1" spc="-20" dirty="0">
                <a:latin typeface="Calisto MT"/>
                <a:cs typeface="Calisto MT"/>
              </a:rPr>
              <a:t>you	</a:t>
            </a:r>
            <a:r>
              <a:rPr sz="2400" b="1" spc="-5" dirty="0">
                <a:latin typeface="Calisto MT"/>
                <a:cs typeface="Calisto MT"/>
              </a:rPr>
              <a:t>find </a:t>
            </a:r>
            <a:r>
              <a:rPr sz="2400" b="1" spc="-10" dirty="0">
                <a:latin typeface="Calisto MT"/>
                <a:cs typeface="Calisto MT"/>
              </a:rPr>
              <a:t>fascinating.</a:t>
            </a:r>
            <a:endParaRPr sz="2400">
              <a:latin typeface="Calisto MT"/>
              <a:cs typeface="Calisto M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2140" y="325627"/>
            <a:ext cx="82632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70C0"/>
                </a:solidFill>
              </a:rPr>
              <a:t>What should I </a:t>
            </a:r>
            <a:r>
              <a:rPr sz="3600" spc="-5" dirty="0">
                <a:solidFill>
                  <a:srgbClr val="0070C0"/>
                </a:solidFill>
              </a:rPr>
              <a:t>do during </a:t>
            </a:r>
            <a:r>
              <a:rPr sz="3600" spc="-25" dirty="0">
                <a:solidFill>
                  <a:srgbClr val="0070C0"/>
                </a:solidFill>
              </a:rPr>
              <a:t>my </a:t>
            </a:r>
            <a:r>
              <a:rPr sz="3600" spc="-15" dirty="0">
                <a:solidFill>
                  <a:srgbClr val="0070C0"/>
                </a:solidFill>
              </a:rPr>
              <a:t>study</a:t>
            </a:r>
            <a:r>
              <a:rPr sz="3600" spc="-70" dirty="0">
                <a:solidFill>
                  <a:srgbClr val="0070C0"/>
                </a:solidFill>
              </a:rPr>
              <a:t> </a:t>
            </a:r>
            <a:r>
              <a:rPr sz="3600" dirty="0">
                <a:solidFill>
                  <a:srgbClr val="0070C0"/>
                </a:solidFill>
              </a:rPr>
              <a:t>hours?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383540" y="1181100"/>
            <a:ext cx="52743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35353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solidFill>
                  <a:srgbClr val="C00000"/>
                </a:solidFill>
                <a:latin typeface="Calisto MT"/>
                <a:cs typeface="Calisto MT"/>
              </a:rPr>
              <a:t>Identify </a:t>
            </a:r>
            <a:r>
              <a:rPr sz="3200" b="1" spc="-20" dirty="0">
                <a:solidFill>
                  <a:srgbClr val="C00000"/>
                </a:solidFill>
                <a:latin typeface="Calisto MT"/>
                <a:cs typeface="Calisto MT"/>
              </a:rPr>
              <a:t>your </a:t>
            </a:r>
            <a:r>
              <a:rPr sz="3200" b="1" spc="0" dirty="0">
                <a:solidFill>
                  <a:srgbClr val="C00000"/>
                </a:solidFill>
                <a:latin typeface="Calisto MT"/>
                <a:cs typeface="Calisto MT"/>
              </a:rPr>
              <a:t>learning</a:t>
            </a:r>
            <a:r>
              <a:rPr sz="3200" b="1" spc="-40" dirty="0">
                <a:solidFill>
                  <a:srgbClr val="C00000"/>
                </a:solidFill>
                <a:latin typeface="Calisto MT"/>
                <a:cs typeface="Calisto MT"/>
              </a:rPr>
              <a:t> </a:t>
            </a:r>
            <a:r>
              <a:rPr sz="3200" b="1" spc="-10" dirty="0">
                <a:solidFill>
                  <a:srgbClr val="C00000"/>
                </a:solidFill>
                <a:latin typeface="Calisto MT"/>
                <a:cs typeface="Calisto MT"/>
              </a:rPr>
              <a:t>goals</a:t>
            </a:r>
            <a:endParaRPr sz="3200">
              <a:latin typeface="Calisto MT"/>
              <a:cs typeface="Calisto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3540" y="1803908"/>
            <a:ext cx="8637905" cy="484124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55600" marR="398145" indent="-342900">
              <a:lnSpc>
                <a:spcPct val="101699"/>
              </a:lnSpc>
              <a:spcBef>
                <a:spcPts val="60"/>
              </a:spcBef>
              <a:buClr>
                <a:srgbClr val="35353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b="1" spc="-20" dirty="0">
                <a:solidFill>
                  <a:srgbClr val="C00000"/>
                </a:solidFill>
                <a:latin typeface="Calisto MT"/>
                <a:cs typeface="Calisto MT"/>
              </a:rPr>
              <a:t>Review </a:t>
            </a:r>
            <a:r>
              <a:rPr sz="1800" b="1" spc="-15" dirty="0">
                <a:solidFill>
                  <a:srgbClr val="C00000"/>
                </a:solidFill>
                <a:latin typeface="Calisto MT"/>
                <a:cs typeface="Calisto MT"/>
              </a:rPr>
              <a:t>your </a:t>
            </a:r>
            <a:r>
              <a:rPr sz="1800" b="1" spc="-5" dirty="0">
                <a:solidFill>
                  <a:srgbClr val="C00000"/>
                </a:solidFill>
                <a:latin typeface="Calisto MT"/>
                <a:cs typeface="Calisto MT"/>
              </a:rPr>
              <a:t>notes </a:t>
            </a:r>
            <a:r>
              <a:rPr sz="1800" b="1" dirty="0">
                <a:solidFill>
                  <a:srgbClr val="C00000"/>
                </a:solidFill>
                <a:latin typeface="Calisto MT"/>
                <a:cs typeface="Calisto MT"/>
              </a:rPr>
              <a:t>after each </a:t>
            </a:r>
            <a:r>
              <a:rPr sz="1800" b="1" spc="-5" dirty="0">
                <a:solidFill>
                  <a:srgbClr val="C00000"/>
                </a:solidFill>
                <a:latin typeface="Calisto MT"/>
                <a:cs typeface="Calisto MT"/>
              </a:rPr>
              <a:t>lecture </a:t>
            </a:r>
            <a:r>
              <a:rPr sz="1800" b="1" spc="-10" dirty="0">
                <a:solidFill>
                  <a:srgbClr val="C00000"/>
                </a:solidFill>
                <a:latin typeface="Calisto MT"/>
                <a:cs typeface="Calisto MT"/>
              </a:rPr>
              <a:t>while </a:t>
            </a:r>
            <a:r>
              <a:rPr sz="1800" b="1" spc="-5" dirty="0">
                <a:solidFill>
                  <a:srgbClr val="C00000"/>
                </a:solidFill>
                <a:latin typeface="Calisto MT"/>
                <a:cs typeface="Calisto MT"/>
              </a:rPr>
              <a:t>listening </a:t>
            </a:r>
            <a:r>
              <a:rPr sz="1800" b="1" dirty="0">
                <a:solidFill>
                  <a:srgbClr val="C00000"/>
                </a:solidFill>
                <a:latin typeface="Calisto MT"/>
                <a:cs typeface="Calisto MT"/>
              </a:rPr>
              <a:t>to the </a:t>
            </a:r>
            <a:r>
              <a:rPr sz="1800" b="1" spc="-5" dirty="0">
                <a:solidFill>
                  <a:srgbClr val="C00000"/>
                </a:solidFill>
                <a:latin typeface="Calisto MT"/>
                <a:cs typeface="Calisto MT"/>
              </a:rPr>
              <a:t>podcast </a:t>
            </a:r>
            <a:r>
              <a:rPr sz="1800" b="1" dirty="0">
                <a:solidFill>
                  <a:srgbClr val="C00000"/>
                </a:solidFill>
                <a:latin typeface="Calisto MT"/>
                <a:cs typeface="Calisto MT"/>
              </a:rPr>
              <a:t>and </a:t>
            </a:r>
            <a:r>
              <a:rPr sz="1800" b="1" spc="-10" dirty="0">
                <a:solidFill>
                  <a:srgbClr val="C00000"/>
                </a:solidFill>
                <a:latin typeface="Calisto MT"/>
                <a:cs typeface="Calisto MT"/>
              </a:rPr>
              <a:t>looking  </a:t>
            </a:r>
            <a:r>
              <a:rPr sz="1800" b="1" dirty="0">
                <a:solidFill>
                  <a:srgbClr val="C00000"/>
                </a:solidFill>
                <a:latin typeface="Calisto MT"/>
                <a:cs typeface="Calisto MT"/>
              </a:rPr>
              <a:t>at the </a:t>
            </a:r>
            <a:r>
              <a:rPr sz="1800" b="1" spc="-5" dirty="0">
                <a:solidFill>
                  <a:srgbClr val="C00000"/>
                </a:solidFill>
                <a:latin typeface="Calisto MT"/>
                <a:cs typeface="Calisto MT"/>
              </a:rPr>
              <a:t>lecture </a:t>
            </a:r>
            <a:r>
              <a:rPr sz="1800" b="1" spc="-10" dirty="0">
                <a:solidFill>
                  <a:srgbClr val="C00000"/>
                </a:solidFill>
                <a:latin typeface="Calisto MT"/>
                <a:cs typeface="Calisto MT"/>
              </a:rPr>
              <a:t>slide </a:t>
            </a:r>
            <a:r>
              <a:rPr sz="1800" b="1" spc="-5" dirty="0">
                <a:solidFill>
                  <a:srgbClr val="C00000"/>
                </a:solidFill>
                <a:latin typeface="Calisto MT"/>
                <a:cs typeface="Calisto MT"/>
              </a:rPr>
              <a:t>PDFs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. Fix </a:t>
            </a:r>
            <a:r>
              <a:rPr sz="1800" spc="-15" dirty="0">
                <a:solidFill>
                  <a:srgbClr val="404040"/>
                </a:solidFill>
                <a:latin typeface="Calisto MT"/>
                <a:cs typeface="Calisto MT"/>
              </a:rPr>
              <a:t>your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notes </a:t>
            </a:r>
            <a:r>
              <a:rPr sz="1800" dirty="0">
                <a:solidFill>
                  <a:srgbClr val="404040"/>
                </a:solidFill>
                <a:latin typeface="Calisto MT"/>
                <a:cs typeface="Calisto MT"/>
              </a:rPr>
              <a:t>– </a:t>
            </a:r>
            <a:r>
              <a:rPr sz="1800" spc="-15" dirty="0">
                <a:solidFill>
                  <a:srgbClr val="404040"/>
                </a:solidFill>
                <a:latin typeface="Calisto MT"/>
                <a:cs typeface="Calisto MT"/>
              </a:rPr>
              <a:t>you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hear more </a:t>
            </a:r>
            <a:r>
              <a:rPr sz="1800" spc="-10" dirty="0">
                <a:solidFill>
                  <a:srgbClr val="404040"/>
                </a:solidFill>
                <a:latin typeface="Calisto MT"/>
                <a:cs typeface="Calisto MT"/>
              </a:rPr>
              <a:t>the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second time  around and </a:t>
            </a:r>
            <a:r>
              <a:rPr sz="1800" spc="-15" dirty="0">
                <a:solidFill>
                  <a:srgbClr val="404040"/>
                </a:solidFill>
                <a:latin typeface="Calisto MT"/>
                <a:cs typeface="Calisto MT"/>
              </a:rPr>
              <a:t>you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will be </a:t>
            </a:r>
            <a:r>
              <a:rPr sz="1800" dirty="0">
                <a:solidFill>
                  <a:srgbClr val="404040"/>
                </a:solidFill>
                <a:latin typeface="Calisto MT"/>
                <a:cs typeface="Calisto MT"/>
              </a:rPr>
              <a:t>prepared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for </a:t>
            </a:r>
            <a:r>
              <a:rPr sz="1800" spc="-10" dirty="0">
                <a:solidFill>
                  <a:srgbClr val="404040"/>
                </a:solidFill>
                <a:latin typeface="Calisto MT"/>
                <a:cs typeface="Calisto MT"/>
              </a:rPr>
              <a:t>the next</a:t>
            </a:r>
            <a:r>
              <a:rPr sz="1800" spc="30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1800" spc="-15" dirty="0">
                <a:solidFill>
                  <a:srgbClr val="404040"/>
                </a:solidFill>
                <a:latin typeface="Calisto MT"/>
                <a:cs typeface="Calisto MT"/>
              </a:rPr>
              <a:t>class.</a:t>
            </a:r>
            <a:endParaRPr sz="1800">
              <a:latin typeface="Calisto MT"/>
              <a:cs typeface="Calisto MT"/>
            </a:endParaRPr>
          </a:p>
          <a:p>
            <a:pPr marL="355600" indent="-342900">
              <a:lnSpc>
                <a:spcPct val="100000"/>
              </a:lnSpc>
              <a:spcBef>
                <a:spcPts val="940"/>
              </a:spcBef>
              <a:buClr>
                <a:srgbClr val="35353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Mark </a:t>
            </a:r>
            <a:r>
              <a:rPr sz="1800" spc="-10" dirty="0">
                <a:solidFill>
                  <a:srgbClr val="404040"/>
                </a:solidFill>
                <a:latin typeface="Calisto MT"/>
                <a:cs typeface="Calisto MT"/>
              </a:rPr>
              <a:t>the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places where </a:t>
            </a:r>
            <a:r>
              <a:rPr sz="1800" spc="-20" dirty="0">
                <a:solidFill>
                  <a:srgbClr val="404040"/>
                </a:solidFill>
                <a:latin typeface="Calisto MT"/>
                <a:cs typeface="Calisto MT"/>
              </a:rPr>
              <a:t>you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are</a:t>
            </a:r>
            <a:r>
              <a:rPr sz="1800" spc="25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confused.</a:t>
            </a:r>
            <a:endParaRPr sz="1800">
              <a:latin typeface="Calisto MT"/>
              <a:cs typeface="Calisto MT"/>
            </a:endParaRPr>
          </a:p>
          <a:p>
            <a:pPr marL="355600" marR="385445" indent="-342900">
              <a:lnSpc>
                <a:spcPts val="2090"/>
              </a:lnSpc>
              <a:spcBef>
                <a:spcPts val="1180"/>
              </a:spcBef>
              <a:buClr>
                <a:srgbClr val="35353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Once </a:t>
            </a:r>
            <a:r>
              <a:rPr sz="1800" spc="-20" dirty="0">
                <a:solidFill>
                  <a:srgbClr val="404040"/>
                </a:solidFill>
                <a:latin typeface="Calisto MT"/>
                <a:cs typeface="Calisto MT"/>
              </a:rPr>
              <a:t>you know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what </a:t>
            </a:r>
            <a:r>
              <a:rPr sz="1800" spc="-20" dirty="0">
                <a:solidFill>
                  <a:srgbClr val="404040"/>
                </a:solidFill>
                <a:latin typeface="Calisto MT"/>
                <a:cs typeface="Calisto MT"/>
              </a:rPr>
              <a:t>you </a:t>
            </a:r>
            <a:r>
              <a:rPr sz="1800" spc="-35" dirty="0">
                <a:solidFill>
                  <a:srgbClr val="404040"/>
                </a:solidFill>
                <a:latin typeface="Calisto MT"/>
                <a:cs typeface="Calisto MT"/>
              </a:rPr>
              <a:t>don’t </a:t>
            </a:r>
            <a:r>
              <a:rPr sz="1800" spc="-60" dirty="0">
                <a:solidFill>
                  <a:srgbClr val="404040"/>
                </a:solidFill>
                <a:latin typeface="Calisto MT"/>
                <a:cs typeface="Calisto MT"/>
              </a:rPr>
              <a:t>know, </a:t>
            </a:r>
            <a:r>
              <a:rPr sz="1800" spc="-20" dirty="0">
                <a:solidFill>
                  <a:srgbClr val="404040"/>
                </a:solidFill>
                <a:latin typeface="Calisto MT"/>
                <a:cs typeface="Calisto MT"/>
              </a:rPr>
              <a:t>you </a:t>
            </a:r>
            <a:r>
              <a:rPr sz="1800" dirty="0">
                <a:solidFill>
                  <a:srgbClr val="404040"/>
                </a:solidFill>
                <a:latin typeface="Calisto MT"/>
                <a:cs typeface="Calisto MT"/>
              </a:rPr>
              <a:t>can </a:t>
            </a:r>
            <a:r>
              <a:rPr sz="1800" spc="-10" dirty="0">
                <a:solidFill>
                  <a:srgbClr val="404040"/>
                </a:solidFill>
                <a:latin typeface="Calisto MT"/>
                <a:cs typeface="Calisto MT"/>
              </a:rPr>
              <a:t>find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out </a:t>
            </a:r>
            <a:r>
              <a:rPr sz="1800" spc="-10" dirty="0">
                <a:solidFill>
                  <a:srgbClr val="404040"/>
                </a:solidFill>
                <a:latin typeface="Calisto MT"/>
                <a:cs typeface="Calisto MT"/>
              </a:rPr>
              <a:t>additional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information via  </a:t>
            </a:r>
            <a:r>
              <a:rPr sz="1800" spc="-10" dirty="0">
                <a:solidFill>
                  <a:srgbClr val="404040"/>
                </a:solidFill>
                <a:latin typeface="Calisto MT"/>
                <a:cs typeface="Calisto MT"/>
              </a:rPr>
              <a:t>the textbook, office </a:t>
            </a:r>
            <a:r>
              <a:rPr sz="1800" spc="-20" dirty="0">
                <a:solidFill>
                  <a:srgbClr val="404040"/>
                </a:solidFill>
                <a:latin typeface="Calisto MT"/>
                <a:cs typeface="Calisto MT"/>
              </a:rPr>
              <a:t>hours,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or other</a:t>
            </a:r>
            <a:r>
              <a:rPr sz="1800" spc="35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listo MT"/>
                <a:cs typeface="Calisto MT"/>
              </a:rPr>
              <a:t>resources.</a:t>
            </a:r>
            <a:endParaRPr sz="1800">
              <a:latin typeface="Calisto MT"/>
              <a:cs typeface="Calisto MT"/>
            </a:endParaRPr>
          </a:p>
          <a:p>
            <a:pPr marL="355600" indent="-342900">
              <a:lnSpc>
                <a:spcPct val="100000"/>
              </a:lnSpc>
              <a:spcBef>
                <a:spcPts val="975"/>
              </a:spcBef>
              <a:buClr>
                <a:srgbClr val="35353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404040"/>
                </a:solidFill>
                <a:latin typeface="Calisto MT"/>
                <a:cs typeface="Calisto MT"/>
              </a:rPr>
              <a:t>Start </a:t>
            </a:r>
            <a:r>
              <a:rPr sz="1800" spc="-10" dirty="0">
                <a:solidFill>
                  <a:srgbClr val="404040"/>
                </a:solidFill>
                <a:latin typeface="Calisto MT"/>
                <a:cs typeface="Calisto MT"/>
              </a:rPr>
              <a:t>with </a:t>
            </a:r>
            <a:r>
              <a:rPr sz="1800" spc="-15" dirty="0">
                <a:solidFill>
                  <a:srgbClr val="404040"/>
                </a:solidFill>
                <a:latin typeface="Calisto MT"/>
                <a:cs typeface="Calisto MT"/>
              </a:rPr>
              <a:t>your </a:t>
            </a:r>
            <a:r>
              <a:rPr sz="1800" spc="-10" dirty="0">
                <a:solidFill>
                  <a:srgbClr val="404040"/>
                </a:solidFill>
                <a:latin typeface="Calisto MT"/>
                <a:cs typeface="Calisto MT"/>
              </a:rPr>
              <a:t>textbook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and </a:t>
            </a:r>
            <a:r>
              <a:rPr sz="1800" spc="-15" dirty="0">
                <a:solidFill>
                  <a:srgbClr val="404040"/>
                </a:solidFill>
                <a:latin typeface="Calisto MT"/>
                <a:cs typeface="Calisto MT"/>
              </a:rPr>
              <a:t>study </a:t>
            </a:r>
            <a:r>
              <a:rPr sz="1800" spc="-10" dirty="0">
                <a:solidFill>
                  <a:srgbClr val="404040"/>
                </a:solidFill>
                <a:latin typeface="Calisto MT"/>
                <a:cs typeface="Calisto MT"/>
              </a:rPr>
              <a:t>questions </a:t>
            </a:r>
            <a:r>
              <a:rPr sz="1800" spc="-5" dirty="0">
                <a:solidFill>
                  <a:srgbClr val="404040"/>
                </a:solidFill>
                <a:latin typeface="Calisto MT"/>
                <a:cs typeface="Calisto MT"/>
              </a:rPr>
              <a:t>or lecture</a:t>
            </a:r>
            <a:r>
              <a:rPr sz="1800" spc="50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1800" spc="-15" dirty="0">
                <a:solidFill>
                  <a:srgbClr val="404040"/>
                </a:solidFill>
                <a:latin typeface="Calisto MT"/>
                <a:cs typeface="Calisto MT"/>
              </a:rPr>
              <a:t>guides.</a:t>
            </a:r>
            <a:endParaRPr sz="1800">
              <a:latin typeface="Calisto MT"/>
              <a:cs typeface="Calisto MT"/>
            </a:endParaRPr>
          </a:p>
          <a:p>
            <a:pPr marL="1155700" lvl="1" indent="-228600">
              <a:lnSpc>
                <a:spcPct val="100000"/>
              </a:lnSpc>
              <a:spcBef>
                <a:spcPts val="1045"/>
              </a:spcBef>
              <a:buClr>
                <a:srgbClr val="353535"/>
              </a:buClr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400" spc="-20" dirty="0">
                <a:solidFill>
                  <a:srgbClr val="404040"/>
                </a:solidFill>
                <a:latin typeface="Calisto MT"/>
                <a:cs typeface="Calisto MT"/>
              </a:rPr>
              <a:t>Textbooks aren’t </a:t>
            </a:r>
            <a:r>
              <a:rPr sz="1400" spc="-15" dirty="0">
                <a:solidFill>
                  <a:srgbClr val="404040"/>
                </a:solidFill>
                <a:latin typeface="Calisto MT"/>
                <a:cs typeface="Calisto MT"/>
              </a:rPr>
              <a:t>novels </a:t>
            </a:r>
            <a:r>
              <a:rPr sz="1400" dirty="0">
                <a:solidFill>
                  <a:srgbClr val="404040"/>
                </a:solidFill>
                <a:latin typeface="Calisto MT"/>
                <a:cs typeface="Calisto MT"/>
              </a:rPr>
              <a:t>– </a:t>
            </a:r>
            <a:r>
              <a:rPr sz="1400" spc="-15" dirty="0">
                <a:solidFill>
                  <a:srgbClr val="404040"/>
                </a:solidFill>
                <a:latin typeface="Calisto MT"/>
                <a:cs typeface="Calisto MT"/>
              </a:rPr>
              <a:t>you </a:t>
            </a:r>
            <a:r>
              <a:rPr sz="1400" spc="-5" dirty="0">
                <a:solidFill>
                  <a:srgbClr val="404040"/>
                </a:solidFill>
                <a:latin typeface="Calisto MT"/>
                <a:cs typeface="Calisto MT"/>
              </a:rPr>
              <a:t>need </a:t>
            </a:r>
            <a:r>
              <a:rPr sz="1400" dirty="0">
                <a:solidFill>
                  <a:srgbClr val="404040"/>
                </a:solidFill>
                <a:latin typeface="Calisto MT"/>
                <a:cs typeface="Calisto MT"/>
              </a:rPr>
              <a:t>a </a:t>
            </a:r>
            <a:r>
              <a:rPr sz="1400" spc="-5" dirty="0">
                <a:solidFill>
                  <a:srgbClr val="404040"/>
                </a:solidFill>
                <a:latin typeface="Calisto MT"/>
                <a:cs typeface="Calisto MT"/>
              </a:rPr>
              <a:t>reading</a:t>
            </a:r>
            <a:r>
              <a:rPr sz="1400" spc="100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Calisto MT"/>
                <a:cs typeface="Calisto MT"/>
              </a:rPr>
              <a:t>plan.</a:t>
            </a:r>
            <a:endParaRPr sz="1400">
              <a:latin typeface="Calisto MT"/>
              <a:cs typeface="Calisto MT"/>
            </a:endParaRPr>
          </a:p>
          <a:p>
            <a:pPr marL="1155700" lvl="1" indent="-228600">
              <a:lnSpc>
                <a:spcPct val="100000"/>
              </a:lnSpc>
              <a:spcBef>
                <a:spcPts val="915"/>
              </a:spcBef>
              <a:buClr>
                <a:srgbClr val="353535"/>
              </a:buClr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400" spc="-10" dirty="0">
                <a:solidFill>
                  <a:srgbClr val="404040"/>
                </a:solidFill>
                <a:latin typeface="Calisto MT"/>
                <a:cs typeface="Calisto MT"/>
              </a:rPr>
              <a:t>Read </a:t>
            </a:r>
            <a:r>
              <a:rPr sz="1400" dirty="0">
                <a:solidFill>
                  <a:srgbClr val="404040"/>
                </a:solidFill>
                <a:latin typeface="Calisto MT"/>
                <a:cs typeface="Calisto MT"/>
              </a:rPr>
              <a:t>the </a:t>
            </a:r>
            <a:r>
              <a:rPr sz="1400" spc="-5" dirty="0">
                <a:solidFill>
                  <a:srgbClr val="404040"/>
                </a:solidFill>
                <a:latin typeface="Calisto MT"/>
                <a:cs typeface="Calisto MT"/>
              </a:rPr>
              <a:t>chapter </a:t>
            </a:r>
            <a:r>
              <a:rPr sz="1400" dirty="0">
                <a:solidFill>
                  <a:srgbClr val="404040"/>
                </a:solidFill>
                <a:latin typeface="Calisto MT"/>
                <a:cs typeface="Calisto MT"/>
              </a:rPr>
              <a:t>to confirm </a:t>
            </a:r>
            <a:r>
              <a:rPr sz="1400" spc="-10" dirty="0">
                <a:solidFill>
                  <a:srgbClr val="404040"/>
                </a:solidFill>
                <a:latin typeface="Calisto MT"/>
                <a:cs typeface="Calisto MT"/>
              </a:rPr>
              <a:t>your knowledge </a:t>
            </a:r>
            <a:r>
              <a:rPr sz="1400" dirty="0">
                <a:solidFill>
                  <a:srgbClr val="404040"/>
                </a:solidFill>
                <a:latin typeface="Calisto MT"/>
                <a:cs typeface="Calisto MT"/>
              </a:rPr>
              <a:t>of a</a:t>
            </a:r>
            <a:r>
              <a:rPr sz="1400" spc="-130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listo MT"/>
                <a:cs typeface="Calisto MT"/>
              </a:rPr>
              <a:t>topic.</a:t>
            </a:r>
            <a:endParaRPr sz="1400">
              <a:latin typeface="Calisto MT"/>
              <a:cs typeface="Calisto MT"/>
            </a:endParaRPr>
          </a:p>
          <a:p>
            <a:pPr marL="1155700" lvl="1" indent="-228600">
              <a:lnSpc>
                <a:spcPct val="100000"/>
              </a:lnSpc>
              <a:spcBef>
                <a:spcPts val="1030"/>
              </a:spcBef>
              <a:buClr>
                <a:srgbClr val="353535"/>
              </a:buClr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400" spc="-5" dirty="0">
                <a:solidFill>
                  <a:srgbClr val="404040"/>
                </a:solidFill>
                <a:latin typeface="Calisto MT"/>
                <a:cs typeface="Calisto MT"/>
              </a:rPr>
              <a:t>Abstract </a:t>
            </a:r>
            <a:r>
              <a:rPr sz="1400" dirty="0">
                <a:solidFill>
                  <a:srgbClr val="404040"/>
                </a:solidFill>
                <a:latin typeface="Calisto MT"/>
                <a:cs typeface="Calisto MT"/>
              </a:rPr>
              <a:t>the </a:t>
            </a:r>
            <a:r>
              <a:rPr sz="1400" spc="-5" dirty="0">
                <a:solidFill>
                  <a:srgbClr val="404040"/>
                </a:solidFill>
                <a:latin typeface="Calisto MT"/>
                <a:cs typeface="Calisto MT"/>
              </a:rPr>
              <a:t>chapter via </a:t>
            </a:r>
            <a:r>
              <a:rPr sz="1400" spc="-10" dirty="0">
                <a:solidFill>
                  <a:srgbClr val="404040"/>
                </a:solidFill>
                <a:latin typeface="Calisto MT"/>
                <a:cs typeface="Calisto MT"/>
              </a:rPr>
              <a:t>headings, </a:t>
            </a:r>
            <a:r>
              <a:rPr sz="1400" spc="-5" dirty="0">
                <a:solidFill>
                  <a:srgbClr val="404040"/>
                </a:solidFill>
                <a:latin typeface="Calisto MT"/>
                <a:cs typeface="Calisto MT"/>
              </a:rPr>
              <a:t>main </a:t>
            </a:r>
            <a:r>
              <a:rPr sz="1400" spc="-15" dirty="0">
                <a:solidFill>
                  <a:srgbClr val="404040"/>
                </a:solidFill>
                <a:latin typeface="Calisto MT"/>
                <a:cs typeface="Calisto MT"/>
              </a:rPr>
              <a:t>points, </a:t>
            </a:r>
            <a:r>
              <a:rPr sz="1400" dirty="0">
                <a:solidFill>
                  <a:srgbClr val="404040"/>
                </a:solidFill>
                <a:latin typeface="Calisto MT"/>
                <a:cs typeface="Calisto MT"/>
              </a:rPr>
              <a:t>and</a:t>
            </a:r>
            <a:r>
              <a:rPr sz="1400" spc="75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1400" spc="-15" dirty="0">
                <a:solidFill>
                  <a:srgbClr val="404040"/>
                </a:solidFill>
                <a:latin typeface="Calisto MT"/>
                <a:cs typeface="Calisto MT"/>
              </a:rPr>
              <a:t>examples.</a:t>
            </a:r>
            <a:endParaRPr sz="1400">
              <a:latin typeface="Calisto MT"/>
              <a:cs typeface="Calisto MT"/>
            </a:endParaRPr>
          </a:p>
          <a:p>
            <a:pPr marL="1155700" lvl="1" indent="-228600">
              <a:lnSpc>
                <a:spcPct val="100000"/>
              </a:lnSpc>
              <a:spcBef>
                <a:spcPts val="1010"/>
              </a:spcBef>
              <a:buClr>
                <a:srgbClr val="353535"/>
              </a:buClr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400" dirty="0">
                <a:solidFill>
                  <a:srgbClr val="404040"/>
                </a:solidFill>
                <a:latin typeface="Calisto MT"/>
                <a:cs typeface="Calisto MT"/>
              </a:rPr>
              <a:t>Interrogate the</a:t>
            </a:r>
            <a:r>
              <a:rPr sz="1400" spc="-5" dirty="0">
                <a:solidFill>
                  <a:srgbClr val="404040"/>
                </a:solidFill>
                <a:latin typeface="Calisto MT"/>
                <a:cs typeface="Calisto MT"/>
              </a:rPr>
              <a:t> book.</a:t>
            </a:r>
            <a:endParaRPr sz="1400">
              <a:latin typeface="Calisto MT"/>
              <a:cs typeface="Calisto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>
              <a:latin typeface="Times New Roman"/>
              <a:cs typeface="Times New Roman"/>
            </a:endParaRPr>
          </a:p>
          <a:p>
            <a:pPr marL="791845">
              <a:lnSpc>
                <a:spcPct val="100000"/>
              </a:lnSpc>
            </a:pPr>
            <a:r>
              <a:rPr sz="1800" b="1" spc="-5" dirty="0">
                <a:latin typeface="Calisto MT"/>
                <a:cs typeface="Calisto MT"/>
              </a:rPr>
              <a:t>Be able </a:t>
            </a:r>
            <a:r>
              <a:rPr sz="1800" b="1" dirty="0">
                <a:latin typeface="Calisto MT"/>
                <a:cs typeface="Calisto MT"/>
              </a:rPr>
              <a:t>to </a:t>
            </a:r>
            <a:r>
              <a:rPr sz="1800" b="1" spc="-10" dirty="0">
                <a:latin typeface="Calisto MT"/>
                <a:cs typeface="Calisto MT"/>
              </a:rPr>
              <a:t>explain </a:t>
            </a:r>
            <a:r>
              <a:rPr sz="1800" b="1" spc="-5" dirty="0">
                <a:latin typeface="Calisto MT"/>
                <a:cs typeface="Calisto MT"/>
              </a:rPr>
              <a:t>material without </a:t>
            </a:r>
            <a:r>
              <a:rPr sz="1800" b="1" spc="-15" dirty="0">
                <a:latin typeface="Calisto MT"/>
                <a:cs typeface="Calisto MT"/>
              </a:rPr>
              <a:t>your</a:t>
            </a:r>
            <a:r>
              <a:rPr sz="1800" b="1" spc="25" dirty="0">
                <a:latin typeface="Calisto MT"/>
                <a:cs typeface="Calisto MT"/>
              </a:rPr>
              <a:t> </a:t>
            </a:r>
            <a:r>
              <a:rPr sz="1800" b="1" spc="-15" dirty="0">
                <a:latin typeface="Calisto MT"/>
                <a:cs typeface="Calisto MT"/>
              </a:rPr>
              <a:t>notes.</a:t>
            </a:r>
            <a:endParaRPr sz="1800">
              <a:latin typeface="Calisto MT"/>
              <a:cs typeface="Calisto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791845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solidFill>
                  <a:srgbClr val="C00000"/>
                </a:solidFill>
                <a:latin typeface="Calisto MT"/>
                <a:cs typeface="Calisto MT"/>
              </a:rPr>
              <a:t>PUT TIME </a:t>
            </a:r>
            <a:r>
              <a:rPr sz="1800" spc="-10" dirty="0">
                <a:solidFill>
                  <a:srgbClr val="C00000"/>
                </a:solidFill>
                <a:latin typeface="Calisto MT"/>
                <a:cs typeface="Calisto MT"/>
              </a:rPr>
              <a:t>INTO </a:t>
            </a:r>
            <a:r>
              <a:rPr sz="1800" spc="-40" dirty="0">
                <a:solidFill>
                  <a:srgbClr val="C00000"/>
                </a:solidFill>
                <a:latin typeface="Calisto MT"/>
                <a:cs typeface="Calisto MT"/>
              </a:rPr>
              <a:t>YOUR </a:t>
            </a:r>
            <a:r>
              <a:rPr sz="1800" spc="-5" dirty="0">
                <a:solidFill>
                  <a:srgbClr val="C00000"/>
                </a:solidFill>
                <a:latin typeface="Calisto MT"/>
                <a:cs typeface="Calisto MT"/>
              </a:rPr>
              <a:t>FUTURE BY KEEPING UP WITH </a:t>
            </a:r>
            <a:r>
              <a:rPr sz="1800" spc="-15" dirty="0">
                <a:solidFill>
                  <a:srgbClr val="C00000"/>
                </a:solidFill>
                <a:latin typeface="Calisto MT"/>
                <a:cs typeface="Calisto MT"/>
              </a:rPr>
              <a:t>EACH</a:t>
            </a:r>
            <a:r>
              <a:rPr sz="1800" spc="114" dirty="0">
                <a:solidFill>
                  <a:srgbClr val="C00000"/>
                </a:solidFill>
                <a:latin typeface="Calisto MT"/>
                <a:cs typeface="Calisto MT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Calisto MT"/>
                <a:cs typeface="Calisto MT"/>
              </a:rPr>
              <a:t>CLASS</a:t>
            </a:r>
            <a:endParaRPr sz="1800">
              <a:latin typeface="Calisto MT"/>
              <a:cs typeface="Calisto M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2627" y="445515"/>
            <a:ext cx="78562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C00000"/>
                </a:solidFill>
              </a:rPr>
              <a:t>Some </a:t>
            </a:r>
            <a:r>
              <a:rPr sz="2800" spc="-5" dirty="0">
                <a:solidFill>
                  <a:srgbClr val="C00000"/>
                </a:solidFill>
                <a:latin typeface="Arial"/>
                <a:cs typeface="Arial"/>
              </a:rPr>
              <a:t>professors provide </a:t>
            </a:r>
            <a:r>
              <a:rPr sz="2800" dirty="0">
                <a:solidFill>
                  <a:srgbClr val="C00000"/>
                </a:solidFill>
                <a:latin typeface="Arial"/>
                <a:cs typeface="Arial"/>
              </a:rPr>
              <a:t>useful </a:t>
            </a:r>
            <a:r>
              <a:rPr sz="2800" spc="-5" dirty="0">
                <a:solidFill>
                  <a:srgbClr val="C00000"/>
                </a:solidFill>
                <a:latin typeface="Arial"/>
                <a:cs typeface="Arial"/>
              </a:rPr>
              <a:t>learning</a:t>
            </a:r>
            <a:r>
              <a:rPr sz="2800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C00000"/>
                </a:solidFill>
                <a:latin typeface="Arial"/>
                <a:cs typeface="Arial"/>
              </a:rPr>
              <a:t>goals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284732"/>
            <a:ext cx="8204200" cy="4571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latin typeface="Arial"/>
                <a:cs typeface="Arial"/>
              </a:rPr>
              <a:t>Lecture </a:t>
            </a:r>
            <a:r>
              <a:rPr sz="2800" b="1" dirty="0">
                <a:latin typeface="Arial"/>
                <a:cs typeface="Arial"/>
              </a:rPr>
              <a:t>14</a:t>
            </a:r>
            <a:r>
              <a:rPr sz="3200" b="1" dirty="0">
                <a:latin typeface="Arial"/>
                <a:cs typeface="Arial"/>
              </a:rPr>
              <a:t>. </a:t>
            </a:r>
            <a:r>
              <a:rPr sz="3200" b="1" spc="-5" dirty="0">
                <a:latin typeface="Arial"/>
                <a:cs typeface="Arial"/>
              </a:rPr>
              <a:t>More on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Genetics</a:t>
            </a:r>
            <a:endParaRPr sz="3200">
              <a:latin typeface="Arial"/>
              <a:cs typeface="Arial"/>
            </a:endParaRPr>
          </a:p>
          <a:p>
            <a:pPr marL="774700">
              <a:lnSpc>
                <a:spcPct val="100000"/>
              </a:lnSpc>
              <a:spcBef>
                <a:spcPts val="2400"/>
              </a:spcBef>
            </a:pPr>
            <a:r>
              <a:rPr sz="2000" b="1" dirty="0">
                <a:latin typeface="Bookman Old Style"/>
                <a:cs typeface="Bookman Old Style"/>
              </a:rPr>
              <a:t>- </a:t>
            </a:r>
            <a:r>
              <a:rPr sz="2000" dirty="0">
                <a:latin typeface="Arial"/>
                <a:cs typeface="Arial"/>
              </a:rPr>
              <a:t>How </a:t>
            </a:r>
            <a:r>
              <a:rPr sz="2000" spc="-5" dirty="0">
                <a:latin typeface="Arial"/>
                <a:cs typeface="Arial"/>
              </a:rPr>
              <a:t>are the </a:t>
            </a:r>
            <a:r>
              <a:rPr sz="2000" dirty="0">
                <a:latin typeface="Arial"/>
                <a:cs typeface="Arial"/>
              </a:rPr>
              <a:t>laws of </a:t>
            </a:r>
            <a:r>
              <a:rPr sz="2000" spc="-5" dirty="0">
                <a:latin typeface="Arial"/>
                <a:cs typeface="Arial"/>
              </a:rPr>
              <a:t>probability </a:t>
            </a:r>
            <a:r>
              <a:rPr sz="2000" dirty="0">
                <a:latin typeface="Arial"/>
                <a:cs typeface="Arial"/>
              </a:rPr>
              <a:t>applied </a:t>
            </a:r>
            <a:r>
              <a:rPr sz="2000" spc="-5" dirty="0">
                <a:latin typeface="Arial"/>
                <a:cs typeface="Arial"/>
              </a:rPr>
              <a:t>to </a:t>
            </a:r>
            <a:r>
              <a:rPr sz="2000" spc="-10" dirty="0">
                <a:latin typeface="Arial"/>
                <a:cs typeface="Arial"/>
              </a:rPr>
              <a:t>offspring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formation?</a:t>
            </a:r>
            <a:endParaRPr sz="2000">
              <a:latin typeface="Arial"/>
              <a:cs typeface="Arial"/>
            </a:endParaRPr>
          </a:p>
          <a:p>
            <a:pPr marL="7747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- How does </a:t>
            </a:r>
            <a:r>
              <a:rPr sz="2000" spc="-5" dirty="0">
                <a:latin typeface="Arial"/>
                <a:cs typeface="Arial"/>
              </a:rPr>
              <a:t>the genotype influence the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phenotype?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50">
              <a:latin typeface="Times New Roman"/>
              <a:cs typeface="Times New Roman"/>
            </a:endParaRPr>
          </a:p>
          <a:p>
            <a:pPr marL="317500">
              <a:lnSpc>
                <a:spcPct val="100000"/>
              </a:lnSpc>
            </a:pPr>
            <a:r>
              <a:rPr sz="2400" b="1" spc="-5" dirty="0">
                <a:solidFill>
                  <a:srgbClr val="1CACE3"/>
                </a:solidFill>
                <a:latin typeface="Arial"/>
                <a:cs typeface="Arial"/>
              </a:rPr>
              <a:t>Students should be able</a:t>
            </a:r>
            <a:r>
              <a:rPr sz="2400" b="1" spc="-15" dirty="0">
                <a:solidFill>
                  <a:srgbClr val="1CACE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CACE3"/>
                </a:solidFill>
                <a:latin typeface="Arial"/>
                <a:cs typeface="Arial"/>
              </a:rPr>
              <a:t>to:</a:t>
            </a:r>
            <a:endParaRPr sz="2400">
              <a:latin typeface="Arial"/>
              <a:cs typeface="Arial"/>
            </a:endParaRPr>
          </a:p>
          <a:p>
            <a:pPr marL="774700">
              <a:lnSpc>
                <a:spcPct val="100000"/>
              </a:lnSpc>
              <a:spcBef>
                <a:spcPts val="25"/>
              </a:spcBef>
            </a:pPr>
            <a:r>
              <a:rPr sz="1800" spc="-25" dirty="0">
                <a:latin typeface="Arial"/>
                <a:cs typeface="Arial"/>
              </a:rPr>
              <a:t>§explain </a:t>
            </a:r>
            <a:r>
              <a:rPr sz="1800" spc="-5" dirty="0">
                <a:latin typeface="Arial"/>
                <a:cs typeface="Arial"/>
              </a:rPr>
              <a:t>Mendel</a:t>
            </a:r>
            <a:r>
              <a:rPr sz="1800" spc="-5" dirty="0">
                <a:latin typeface="MS PGothic"/>
                <a:cs typeface="MS PGothic"/>
              </a:rPr>
              <a:t>’</a:t>
            </a:r>
            <a:r>
              <a:rPr sz="1800" spc="-5" dirty="0">
                <a:latin typeface="Arial"/>
                <a:cs typeface="Arial"/>
              </a:rPr>
              <a:t>s two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laws</a:t>
            </a:r>
            <a:endParaRPr sz="1800">
              <a:latin typeface="Arial"/>
              <a:cs typeface="Arial"/>
            </a:endParaRPr>
          </a:p>
          <a:p>
            <a:pPr marL="774700" marR="5080">
              <a:lnSpc>
                <a:spcPts val="2210"/>
              </a:lnSpc>
              <a:spcBef>
                <a:spcPts val="55"/>
              </a:spcBef>
            </a:pPr>
            <a:r>
              <a:rPr sz="1800" spc="-25" dirty="0">
                <a:latin typeface="Arial"/>
                <a:cs typeface="Arial"/>
              </a:rPr>
              <a:t>§predict </a:t>
            </a:r>
            <a:r>
              <a:rPr sz="1800" spc="-5" dirty="0">
                <a:latin typeface="Arial"/>
                <a:cs typeface="Arial"/>
              </a:rPr>
              <a:t>the frequencies of particular </a:t>
            </a:r>
            <a:r>
              <a:rPr sz="1800" spc="-10" dirty="0">
                <a:latin typeface="Arial"/>
                <a:cs typeface="Arial"/>
              </a:rPr>
              <a:t>offspring </a:t>
            </a:r>
            <a:r>
              <a:rPr sz="1800" spc="-5" dirty="0">
                <a:latin typeface="Arial"/>
                <a:cs typeface="Arial"/>
              </a:rPr>
              <a:t>genotypes and phenotypes  given parental genotypes</a:t>
            </a:r>
            <a:endParaRPr sz="1800">
              <a:latin typeface="Arial"/>
              <a:cs typeface="Arial"/>
            </a:endParaRPr>
          </a:p>
          <a:p>
            <a:pPr marL="774700">
              <a:lnSpc>
                <a:spcPts val="2005"/>
              </a:lnSpc>
            </a:pPr>
            <a:r>
              <a:rPr sz="1800" spc="-25" dirty="0">
                <a:latin typeface="Arial"/>
                <a:cs typeface="Arial"/>
              </a:rPr>
              <a:t>§diagram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test cross and explain possible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outcomes</a:t>
            </a:r>
            <a:endParaRPr sz="1800">
              <a:latin typeface="Arial"/>
              <a:cs typeface="Arial"/>
            </a:endParaRPr>
          </a:p>
          <a:p>
            <a:pPr marL="774700" marR="1033780">
              <a:lnSpc>
                <a:spcPts val="2110"/>
              </a:lnSpc>
              <a:spcBef>
                <a:spcPts val="160"/>
              </a:spcBef>
            </a:pPr>
            <a:r>
              <a:rPr sz="1800" spc="-25" dirty="0">
                <a:latin typeface="Arial"/>
                <a:cs typeface="Arial"/>
              </a:rPr>
              <a:t>§explain </a:t>
            </a:r>
            <a:r>
              <a:rPr sz="1800" spc="-5" dirty="0">
                <a:latin typeface="Arial"/>
                <a:cs typeface="Arial"/>
              </a:rPr>
              <a:t>the roles of multiple alleles, </a:t>
            </a:r>
            <a:r>
              <a:rPr sz="1800" spc="-15" dirty="0">
                <a:latin typeface="Arial"/>
                <a:cs typeface="Arial"/>
              </a:rPr>
              <a:t>pleiotropy, </a:t>
            </a:r>
            <a:r>
              <a:rPr sz="1800" spc="-5" dirty="0">
                <a:latin typeface="Arial"/>
                <a:cs typeface="Arial"/>
              </a:rPr>
              <a:t>and epistasis </a:t>
            </a:r>
            <a:r>
              <a:rPr sz="1800" dirty="0">
                <a:latin typeface="Arial"/>
                <a:cs typeface="Arial"/>
              </a:rPr>
              <a:t>in  </a:t>
            </a:r>
            <a:r>
              <a:rPr sz="1800" spc="-5" dirty="0">
                <a:latin typeface="Arial"/>
                <a:cs typeface="Arial"/>
              </a:rPr>
              <a:t>determining the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phenotype</a:t>
            </a:r>
            <a:endParaRPr sz="1800">
              <a:latin typeface="Arial"/>
              <a:cs typeface="Arial"/>
            </a:endParaRPr>
          </a:p>
          <a:p>
            <a:pPr marL="774700">
              <a:lnSpc>
                <a:spcPts val="2125"/>
              </a:lnSpc>
            </a:pPr>
            <a:r>
              <a:rPr sz="1800" spc="-20" dirty="0">
                <a:latin typeface="Arial"/>
                <a:cs typeface="Arial"/>
              </a:rPr>
              <a:t>§differentiate </a:t>
            </a:r>
            <a:r>
              <a:rPr sz="1800" spc="-5" dirty="0">
                <a:latin typeface="Arial"/>
                <a:cs typeface="Arial"/>
              </a:rPr>
              <a:t>linked and unlinked genes and explain how crossing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over</a:t>
            </a:r>
            <a:endParaRPr sz="1800">
              <a:latin typeface="Arial"/>
              <a:cs typeface="Arial"/>
            </a:endParaRPr>
          </a:p>
          <a:p>
            <a:pPr marL="774700">
              <a:lnSpc>
                <a:spcPts val="2125"/>
              </a:lnSpc>
              <a:spcBef>
                <a:spcPts val="45"/>
              </a:spcBef>
            </a:pPr>
            <a:r>
              <a:rPr sz="1800" spc="-10" dirty="0">
                <a:latin typeface="Arial"/>
                <a:cs typeface="Arial"/>
              </a:rPr>
              <a:t>affects </a:t>
            </a:r>
            <a:r>
              <a:rPr sz="1800" spc="-5" dirty="0">
                <a:latin typeface="Arial"/>
                <a:cs typeface="Arial"/>
              </a:rPr>
              <a:t>linked genes</a:t>
            </a:r>
            <a:endParaRPr sz="1800">
              <a:latin typeface="Arial"/>
              <a:cs typeface="Arial"/>
            </a:endParaRPr>
          </a:p>
          <a:p>
            <a:pPr marL="774700">
              <a:lnSpc>
                <a:spcPts val="2125"/>
              </a:lnSpc>
            </a:pPr>
            <a:r>
              <a:rPr sz="1800" spc="-25" dirty="0">
                <a:latin typeface="Arial"/>
                <a:cs typeface="Arial"/>
              </a:rPr>
              <a:t>§explain </a:t>
            </a:r>
            <a:r>
              <a:rPr sz="1800" spc="-5" dirty="0">
                <a:latin typeface="Arial"/>
                <a:cs typeface="Arial"/>
              </a:rPr>
              <a:t>the genetic basis of polygenic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traits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45539" y="2076196"/>
            <a:ext cx="7521575" cy="37655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55600" marR="160655" indent="-342900">
              <a:lnSpc>
                <a:spcPct val="100499"/>
              </a:lnSpc>
              <a:spcBef>
                <a:spcPts val="85"/>
              </a:spcBef>
              <a:buClr>
                <a:srgbClr val="353535"/>
              </a:buClr>
              <a:buChar char="•"/>
              <a:tabLst>
                <a:tab pos="354965" algn="l"/>
                <a:tab pos="355600" algn="l"/>
                <a:tab pos="868044" algn="l"/>
              </a:tabLst>
            </a:pP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If the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wrong answers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confuse you, then cover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all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the 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answers,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read the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question,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and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decide what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the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answer  is.	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Look for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only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that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answer in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the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list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220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choices.</a:t>
            </a:r>
            <a:endParaRPr sz="2200">
              <a:latin typeface="Arial"/>
              <a:cs typeface="Arial"/>
            </a:endParaRPr>
          </a:p>
          <a:p>
            <a:pPr marL="355600" marR="192405" indent="-342900">
              <a:lnSpc>
                <a:spcPts val="2620"/>
              </a:lnSpc>
              <a:spcBef>
                <a:spcPts val="1160"/>
              </a:spcBef>
              <a:buClr>
                <a:srgbClr val="353535"/>
              </a:buClr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If your exam score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is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not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what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you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wanted, analyze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your  exam by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asking why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you got each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question</a:t>
            </a:r>
            <a:r>
              <a:rPr sz="2200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wrong.</a:t>
            </a:r>
            <a:endParaRPr sz="2200">
              <a:latin typeface="Arial"/>
              <a:cs typeface="Arial"/>
            </a:endParaRPr>
          </a:p>
          <a:p>
            <a:pPr marL="355600" marR="5080" indent="-342900">
              <a:lnSpc>
                <a:spcPct val="100899"/>
              </a:lnSpc>
              <a:spcBef>
                <a:spcPts val="850"/>
              </a:spcBef>
              <a:buClr>
                <a:srgbClr val="353535"/>
              </a:buClr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If you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did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not know the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material,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then study more, but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if 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you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skim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the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questions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or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don’t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understand the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questions,  studying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more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will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not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help—read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the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questions slowly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or  seek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confirmation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of the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question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from the</a:t>
            </a:r>
            <a:r>
              <a:rPr sz="22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404040"/>
                </a:solidFill>
                <a:latin typeface="Arial"/>
                <a:cs typeface="Arial"/>
              </a:rPr>
              <a:t>TA.</a:t>
            </a:r>
            <a:endParaRPr sz="2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60"/>
              </a:spcBef>
              <a:buClr>
                <a:srgbClr val="353535"/>
              </a:buClr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C00000"/>
                </a:solidFill>
                <a:latin typeface="Arial"/>
                <a:cs typeface="Arial"/>
              </a:rPr>
              <a:t>Analyze </a:t>
            </a:r>
            <a:r>
              <a:rPr sz="2200" dirty="0">
                <a:solidFill>
                  <a:srgbClr val="C00000"/>
                </a:solidFill>
                <a:latin typeface="Arial"/>
                <a:cs typeface="Arial"/>
              </a:rPr>
              <a:t>your</a:t>
            </a:r>
            <a:r>
              <a:rPr sz="2200" spc="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C00000"/>
                </a:solidFill>
                <a:latin typeface="Arial"/>
                <a:cs typeface="Arial"/>
              </a:rPr>
              <a:t>performance!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32370" y="187451"/>
            <a:ext cx="6920865" cy="153733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172335" marR="63500" indent="-1768475">
              <a:lnSpc>
                <a:spcPct val="101899"/>
              </a:lnSpc>
              <a:spcBef>
                <a:spcPts val="25"/>
              </a:spcBef>
            </a:pPr>
            <a:r>
              <a:rPr sz="3200" spc="-5" dirty="0">
                <a:solidFill>
                  <a:srgbClr val="C00000"/>
                </a:solidFill>
                <a:latin typeface="Arial"/>
                <a:cs typeface="Arial"/>
              </a:rPr>
              <a:t>What if </a:t>
            </a:r>
            <a:r>
              <a:rPr sz="3200" dirty="0">
                <a:solidFill>
                  <a:srgbClr val="C00000"/>
                </a:solidFill>
                <a:latin typeface="Arial"/>
                <a:cs typeface="Arial"/>
              </a:rPr>
              <a:t>I </a:t>
            </a:r>
            <a:r>
              <a:rPr sz="3200" spc="-5" dirty="0">
                <a:solidFill>
                  <a:srgbClr val="C00000"/>
                </a:solidFill>
                <a:latin typeface="Arial"/>
                <a:cs typeface="Arial"/>
              </a:rPr>
              <a:t>don’t do well on</a:t>
            </a:r>
            <a:r>
              <a:rPr sz="3200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C00000"/>
                </a:solidFill>
                <a:latin typeface="Arial"/>
                <a:cs typeface="Arial"/>
              </a:rPr>
              <a:t>multiple  choice</a:t>
            </a:r>
            <a:r>
              <a:rPr sz="3200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C00000"/>
                </a:solidFill>
                <a:latin typeface="Arial"/>
                <a:cs typeface="Arial"/>
              </a:rPr>
              <a:t>exams?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  <a:tabLst>
                <a:tab pos="2486025" algn="l"/>
              </a:tabLst>
            </a:pPr>
            <a:r>
              <a:rPr sz="3200" b="0" spc="-5" dirty="0">
                <a:solidFill>
                  <a:srgbClr val="0070C0"/>
                </a:solidFill>
                <a:latin typeface="Arial"/>
                <a:cs typeface="Arial"/>
              </a:rPr>
              <a:t>Don’t</a:t>
            </a:r>
            <a:r>
              <a:rPr sz="3200" b="0" spc="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3200" b="0" spc="-15" dirty="0">
                <a:solidFill>
                  <a:srgbClr val="0070C0"/>
                </a:solidFill>
                <a:latin typeface="Arial"/>
                <a:cs typeface="Arial"/>
              </a:rPr>
              <a:t>Worry:	</a:t>
            </a:r>
            <a:r>
              <a:rPr sz="3200" b="0" spc="-5" dirty="0">
                <a:solidFill>
                  <a:srgbClr val="0070C0"/>
                </a:solidFill>
                <a:latin typeface="Arial"/>
                <a:cs typeface="Arial"/>
              </a:rPr>
              <a:t>It </a:t>
            </a:r>
            <a:r>
              <a:rPr sz="3200" b="0" dirty="0">
                <a:solidFill>
                  <a:srgbClr val="0070C0"/>
                </a:solidFill>
                <a:latin typeface="Arial"/>
                <a:cs typeface="Arial"/>
              </a:rPr>
              <a:t>‘s a skill </a:t>
            </a:r>
            <a:r>
              <a:rPr sz="3200" b="0" spc="-5" dirty="0">
                <a:solidFill>
                  <a:srgbClr val="0070C0"/>
                </a:solidFill>
                <a:latin typeface="Arial"/>
                <a:cs typeface="Arial"/>
              </a:rPr>
              <a:t>you can</a:t>
            </a:r>
            <a:r>
              <a:rPr sz="3200" b="0" spc="-9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3200" b="0" spc="-5" dirty="0">
                <a:solidFill>
                  <a:srgbClr val="0070C0"/>
                </a:solidFill>
                <a:latin typeface="Arial"/>
                <a:cs typeface="Arial"/>
              </a:rPr>
              <a:t>learn!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5615" rIns="0" bIns="0" rtlCol="0">
            <a:spAutoFit/>
          </a:bodyPr>
          <a:lstStyle/>
          <a:p>
            <a:pPr marL="624840" marR="5080" indent="-50800">
              <a:lnSpc>
                <a:spcPts val="3790"/>
              </a:lnSpc>
              <a:spcBef>
                <a:spcPts val="265"/>
              </a:spcBef>
            </a:pPr>
            <a:r>
              <a:rPr sz="3200" spc="-45" dirty="0">
                <a:solidFill>
                  <a:srgbClr val="C00000"/>
                </a:solidFill>
              </a:rPr>
              <a:t>YOUR </a:t>
            </a:r>
            <a:r>
              <a:rPr sz="3200" spc="-5" dirty="0">
                <a:solidFill>
                  <a:srgbClr val="C00000"/>
                </a:solidFill>
              </a:rPr>
              <a:t>SCORE ON </a:t>
            </a:r>
            <a:r>
              <a:rPr sz="3200" dirty="0">
                <a:solidFill>
                  <a:srgbClr val="C00000"/>
                </a:solidFill>
              </a:rPr>
              <a:t>AN </a:t>
            </a:r>
            <a:r>
              <a:rPr sz="3200" spc="-5" dirty="0">
                <a:solidFill>
                  <a:srgbClr val="C00000"/>
                </a:solidFill>
              </a:rPr>
              <a:t>EXAM </a:t>
            </a:r>
            <a:r>
              <a:rPr sz="3200" dirty="0">
                <a:solidFill>
                  <a:srgbClr val="C00000"/>
                </a:solidFill>
              </a:rPr>
              <a:t>IS  </a:t>
            </a:r>
            <a:r>
              <a:rPr sz="3200" u="heavy" spc="-2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FEEDBACK</a:t>
            </a:r>
            <a:r>
              <a:rPr sz="3200" spc="-25" dirty="0">
                <a:solidFill>
                  <a:srgbClr val="C00000"/>
                </a:solidFill>
              </a:rPr>
              <a:t> </a:t>
            </a:r>
            <a:r>
              <a:rPr sz="3200" dirty="0">
                <a:solidFill>
                  <a:srgbClr val="1581AA"/>
                </a:solidFill>
              </a:rPr>
              <a:t>– REFLECT </a:t>
            </a:r>
            <a:r>
              <a:rPr sz="3200" spc="-5" dirty="0">
                <a:solidFill>
                  <a:srgbClr val="1581AA"/>
                </a:solidFill>
              </a:rPr>
              <a:t>ON</a:t>
            </a:r>
            <a:r>
              <a:rPr sz="3200" spc="-40" dirty="0">
                <a:solidFill>
                  <a:srgbClr val="1581AA"/>
                </a:solidFill>
              </a:rPr>
              <a:t> </a:t>
            </a:r>
            <a:r>
              <a:rPr sz="3200" spc="-150" dirty="0">
                <a:solidFill>
                  <a:srgbClr val="1581AA"/>
                </a:solidFill>
              </a:rPr>
              <a:t>IT.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399415" y="1786636"/>
            <a:ext cx="8268970" cy="461264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80"/>
              </a:spcBef>
              <a:buClr>
                <a:srgbClr val="353535"/>
              </a:buClr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Always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check your exam scores and then go over the</a:t>
            </a:r>
            <a:r>
              <a:rPr sz="22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exam.</a:t>
            </a:r>
            <a:endParaRPr sz="2200">
              <a:latin typeface="Arial"/>
              <a:cs typeface="Arial"/>
            </a:endParaRPr>
          </a:p>
          <a:p>
            <a:pPr marL="355600" marR="385445" indent="-342900">
              <a:lnSpc>
                <a:spcPts val="2590"/>
              </a:lnSpc>
              <a:spcBef>
                <a:spcPts val="1205"/>
              </a:spcBef>
              <a:buClr>
                <a:srgbClr val="353535"/>
              </a:buClr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Start with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the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assumption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that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if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you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did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not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answer </a:t>
            </a:r>
            <a:r>
              <a:rPr sz="2200" spc="-20" dirty="0">
                <a:solidFill>
                  <a:srgbClr val="404040"/>
                </a:solidFill>
                <a:latin typeface="Arial"/>
                <a:cs typeface="Arial"/>
              </a:rPr>
              <a:t>correctly, 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you do not understand the</a:t>
            </a:r>
            <a:r>
              <a:rPr sz="2200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topic.</a:t>
            </a:r>
            <a:endParaRPr sz="2200">
              <a:latin typeface="Arial"/>
              <a:cs typeface="Arial"/>
            </a:endParaRPr>
          </a:p>
          <a:p>
            <a:pPr marL="355600" marR="5080" indent="-342900">
              <a:lnSpc>
                <a:spcPts val="2590"/>
              </a:lnSpc>
              <a:spcBef>
                <a:spcPts val="1110"/>
              </a:spcBef>
              <a:buClr>
                <a:srgbClr val="353535"/>
              </a:buClr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Do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not assume that the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question is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“odd” or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“poorly written;” find 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out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what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you do not understand before the next</a:t>
            </a:r>
            <a:r>
              <a:rPr sz="22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exam.</a:t>
            </a:r>
            <a:endParaRPr sz="2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885"/>
              </a:spcBef>
              <a:buClr>
                <a:srgbClr val="353535"/>
              </a:buClr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Find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a study group</a:t>
            </a:r>
            <a:endParaRPr sz="2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Clr>
                <a:srgbClr val="353535"/>
              </a:buClr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Practice talking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about the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material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and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explaining</a:t>
            </a:r>
            <a:r>
              <a:rPr sz="2200" spc="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it.</a:t>
            </a:r>
            <a:endParaRPr sz="2200">
              <a:latin typeface="Arial"/>
              <a:cs typeface="Arial"/>
            </a:endParaRPr>
          </a:p>
          <a:p>
            <a:pPr marL="1155700" marR="354965" lvl="1" indent="-228600">
              <a:lnSpc>
                <a:spcPct val="101800"/>
              </a:lnSpc>
              <a:spcBef>
                <a:spcPts val="910"/>
              </a:spcBef>
              <a:buClr>
                <a:srgbClr val="353535"/>
              </a:buClr>
              <a:buChar char="•"/>
              <a:tabLst>
                <a:tab pos="1155065" algn="l"/>
                <a:tab pos="1155700" algn="l"/>
              </a:tabLst>
            </a:pP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This is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an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important skill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for most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professions. Study 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groups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help </a:t>
            </a:r>
            <a:r>
              <a:rPr sz="2200" dirty="0">
                <a:solidFill>
                  <a:srgbClr val="404040"/>
                </a:solidFill>
                <a:latin typeface="Arial"/>
                <a:cs typeface="Arial"/>
              </a:rPr>
              <a:t>you become a better speaker and</a:t>
            </a:r>
            <a:r>
              <a:rPr sz="220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404040"/>
                </a:solidFill>
                <a:latin typeface="Arial"/>
                <a:cs typeface="Arial"/>
              </a:rPr>
              <a:t>listener.</a:t>
            </a:r>
            <a:endParaRPr sz="2200">
              <a:latin typeface="Arial"/>
              <a:cs typeface="Arial"/>
            </a:endParaRPr>
          </a:p>
          <a:p>
            <a:pPr marL="1384300" marR="419100" lvl="1" indent="-457200">
              <a:lnSpc>
                <a:spcPts val="2590"/>
              </a:lnSpc>
              <a:spcBef>
                <a:spcPts val="1090"/>
              </a:spcBef>
              <a:buClr>
                <a:srgbClr val="353535"/>
              </a:buClr>
              <a:buChar char="•"/>
              <a:tabLst>
                <a:tab pos="1155065" algn="l"/>
                <a:tab pos="1155700" algn="l"/>
              </a:tabLst>
            </a:pPr>
            <a:r>
              <a:rPr sz="2200" dirty="0">
                <a:latin typeface="Arial"/>
                <a:cs typeface="Arial"/>
              </a:rPr>
              <a:t>The </a:t>
            </a:r>
            <a:r>
              <a:rPr sz="2200" spc="-5" dirty="0">
                <a:latin typeface="Arial"/>
                <a:cs typeface="Arial"/>
              </a:rPr>
              <a:t>only </a:t>
            </a:r>
            <a:r>
              <a:rPr sz="2200" dirty="0">
                <a:latin typeface="Arial"/>
                <a:cs typeface="Arial"/>
              </a:rPr>
              <a:t>real test </a:t>
            </a:r>
            <a:r>
              <a:rPr sz="2200" spc="-5" dirty="0">
                <a:latin typeface="Arial"/>
                <a:cs typeface="Arial"/>
              </a:rPr>
              <a:t>is </a:t>
            </a:r>
            <a:r>
              <a:rPr sz="2200" dirty="0">
                <a:latin typeface="Arial"/>
                <a:cs typeface="Arial"/>
              </a:rPr>
              <a:t>a </a:t>
            </a:r>
            <a:r>
              <a:rPr sz="2200" spc="-5" dirty="0">
                <a:latin typeface="Arial"/>
                <a:cs typeface="Arial"/>
              </a:rPr>
              <a:t>blank piece </a:t>
            </a:r>
            <a:r>
              <a:rPr sz="2200" dirty="0">
                <a:latin typeface="Arial"/>
                <a:cs typeface="Arial"/>
              </a:rPr>
              <a:t>of paper; </a:t>
            </a:r>
            <a:r>
              <a:rPr sz="2200" spc="-5" dirty="0">
                <a:latin typeface="Arial"/>
                <a:cs typeface="Arial"/>
              </a:rPr>
              <a:t>if </a:t>
            </a:r>
            <a:r>
              <a:rPr sz="2200" dirty="0">
                <a:latin typeface="Arial"/>
                <a:cs typeface="Arial"/>
              </a:rPr>
              <a:t>you </a:t>
            </a:r>
            <a:r>
              <a:rPr sz="2200" spc="-5" dirty="0">
                <a:latin typeface="Arial"/>
                <a:cs typeface="Arial"/>
              </a:rPr>
              <a:t>truly  </a:t>
            </a:r>
            <a:r>
              <a:rPr sz="2200" dirty="0">
                <a:latin typeface="Arial"/>
                <a:cs typeface="Arial"/>
              </a:rPr>
              <a:t>understand, you can </a:t>
            </a:r>
            <a:r>
              <a:rPr sz="2200" spc="-5" dirty="0">
                <a:latin typeface="Arial"/>
                <a:cs typeface="Arial"/>
              </a:rPr>
              <a:t>answer </a:t>
            </a:r>
            <a:r>
              <a:rPr sz="2200" dirty="0">
                <a:latin typeface="Arial"/>
                <a:cs typeface="Arial"/>
              </a:rPr>
              <a:t>any exam</a:t>
            </a:r>
            <a:r>
              <a:rPr sz="2200" spc="-5" dirty="0">
                <a:latin typeface="Arial"/>
                <a:cs typeface="Arial"/>
              </a:rPr>
              <a:t> question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2556" rIns="0" bIns="0" rtlCol="0">
            <a:spAutoFit/>
          </a:bodyPr>
          <a:lstStyle/>
          <a:p>
            <a:pPr marL="2303145" marR="5080" indent="-1563370">
              <a:lnSpc>
                <a:spcPct val="100600"/>
              </a:lnSpc>
              <a:spcBef>
                <a:spcPts val="75"/>
              </a:spcBef>
            </a:pPr>
            <a:r>
              <a:rPr spc="-5" dirty="0">
                <a:latin typeface="Century Gothic"/>
                <a:cs typeface="Century Gothic"/>
              </a:rPr>
              <a:t>BASC is your best resource for  success in</a:t>
            </a:r>
            <a:r>
              <a:rPr spc="-15" dirty="0">
                <a:latin typeface="Century Gothic"/>
                <a:cs typeface="Century Gothic"/>
              </a:rPr>
              <a:t> </a:t>
            </a:r>
            <a:r>
              <a:rPr spc="-5" dirty="0">
                <a:latin typeface="Century Gothic"/>
                <a:cs typeface="Century Gothic"/>
              </a:rPr>
              <a:t>CBS</a:t>
            </a:r>
          </a:p>
        </p:txBody>
      </p:sp>
      <p:sp>
        <p:nvSpPr>
          <p:cNvPr id="4" name="object 4"/>
          <p:cNvSpPr/>
          <p:nvPr/>
        </p:nvSpPr>
        <p:spPr>
          <a:xfrm>
            <a:off x="1192212" y="1676400"/>
            <a:ext cx="7162800" cy="47894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2151" rIns="0" bIns="0" rtlCol="0">
            <a:spAutoFit/>
          </a:bodyPr>
          <a:lstStyle/>
          <a:p>
            <a:pPr marL="2740025" marR="5080">
              <a:lnSpc>
                <a:spcPts val="3790"/>
              </a:lnSpc>
              <a:spcBef>
                <a:spcPts val="265"/>
              </a:spcBef>
            </a:pPr>
            <a:r>
              <a:rPr sz="3200" spc="-5" dirty="0"/>
              <a:t>There is </a:t>
            </a:r>
            <a:r>
              <a:rPr sz="3200" spc="-5" dirty="0">
                <a:solidFill>
                  <a:srgbClr val="C00000"/>
                </a:solidFill>
              </a:rPr>
              <a:t>one </a:t>
            </a:r>
            <a:r>
              <a:rPr sz="3200" spc="-5" dirty="0"/>
              <a:t>location for  </a:t>
            </a:r>
            <a:r>
              <a:rPr sz="3200" dirty="0"/>
              <a:t>CBS </a:t>
            </a:r>
            <a:r>
              <a:rPr sz="3200" spc="-10" dirty="0"/>
              <a:t>advising:</a:t>
            </a:r>
            <a:r>
              <a:rPr sz="3200" spc="-35" dirty="0"/>
              <a:t> </a:t>
            </a:r>
            <a:r>
              <a:rPr sz="3200" spc="-25" dirty="0"/>
              <a:t>BASC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195263" y="0"/>
            <a:ext cx="3108325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785552" y="1907540"/>
            <a:ext cx="4890135" cy="44754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05"/>
              </a:spcBef>
            </a:pPr>
            <a:r>
              <a:rPr sz="2400" spc="-5" dirty="0">
                <a:latin typeface="Calisto MT"/>
                <a:cs typeface="Calisto MT"/>
              </a:rPr>
              <a:t>All staff and </a:t>
            </a:r>
            <a:r>
              <a:rPr sz="2400" dirty="0">
                <a:latin typeface="Calisto MT"/>
                <a:cs typeface="Calisto MT"/>
              </a:rPr>
              <a:t>peer </a:t>
            </a:r>
            <a:r>
              <a:rPr sz="2400" spc="-10" dirty="0">
                <a:latin typeface="Calisto MT"/>
                <a:cs typeface="Calisto MT"/>
              </a:rPr>
              <a:t>advising </a:t>
            </a:r>
            <a:r>
              <a:rPr sz="2400" spc="-5" dirty="0">
                <a:latin typeface="Calisto MT"/>
                <a:cs typeface="Calisto MT"/>
              </a:rPr>
              <a:t>takes place  </a:t>
            </a:r>
            <a:r>
              <a:rPr sz="2400" dirty="0">
                <a:latin typeface="Calisto MT"/>
                <a:cs typeface="Calisto MT"/>
              </a:rPr>
              <a:t>in the Biology </a:t>
            </a:r>
            <a:r>
              <a:rPr sz="2400" spc="-5" dirty="0">
                <a:latin typeface="Calisto MT"/>
                <a:cs typeface="Calisto MT"/>
              </a:rPr>
              <a:t>Academic </a:t>
            </a:r>
            <a:r>
              <a:rPr sz="2400" dirty="0">
                <a:latin typeface="Calisto MT"/>
                <a:cs typeface="Calisto MT"/>
              </a:rPr>
              <a:t>Success  </a:t>
            </a:r>
            <a:r>
              <a:rPr sz="2400" spc="-5" dirty="0">
                <a:latin typeface="Calisto MT"/>
                <a:cs typeface="Calisto MT"/>
              </a:rPr>
              <a:t>Center </a:t>
            </a:r>
            <a:r>
              <a:rPr sz="2400" spc="-20" dirty="0">
                <a:latin typeface="Calisto MT"/>
                <a:cs typeface="Calisto MT"/>
              </a:rPr>
              <a:t>(BASC) </a:t>
            </a:r>
            <a:r>
              <a:rPr sz="2400" dirty="0">
                <a:latin typeface="Calisto MT"/>
                <a:cs typeface="Calisto MT"/>
              </a:rPr>
              <a:t>in </a:t>
            </a:r>
            <a:r>
              <a:rPr sz="2400" spc="-5" dirty="0">
                <a:latin typeface="Calisto MT"/>
                <a:cs typeface="Calisto MT"/>
              </a:rPr>
              <a:t>Sciences Lab  </a:t>
            </a:r>
            <a:r>
              <a:rPr sz="2400" spc="-10" dirty="0">
                <a:latin typeface="Calisto MT"/>
                <a:cs typeface="Calisto MT"/>
              </a:rPr>
              <a:t>Building, </a:t>
            </a:r>
            <a:r>
              <a:rPr sz="2400" spc="-5" dirty="0">
                <a:latin typeface="Calisto MT"/>
                <a:cs typeface="Calisto MT"/>
              </a:rPr>
              <a:t>around </a:t>
            </a:r>
            <a:r>
              <a:rPr sz="2400" dirty="0">
                <a:latin typeface="Calisto MT"/>
                <a:cs typeface="Calisto MT"/>
              </a:rPr>
              <a:t>the </a:t>
            </a:r>
            <a:r>
              <a:rPr sz="2400" spc="0" dirty="0">
                <a:latin typeface="Calisto MT"/>
                <a:cs typeface="Calisto MT"/>
              </a:rPr>
              <a:t>corner </a:t>
            </a:r>
            <a:r>
              <a:rPr sz="2400" dirty="0">
                <a:latin typeface="Calisto MT"/>
                <a:cs typeface="Calisto MT"/>
              </a:rPr>
              <a:t>from the  </a:t>
            </a:r>
            <a:r>
              <a:rPr sz="2400" spc="-10" dirty="0">
                <a:latin typeface="Calisto MT"/>
                <a:cs typeface="Calisto MT"/>
              </a:rPr>
              <a:t>BioBrew </a:t>
            </a:r>
            <a:r>
              <a:rPr sz="2400" spc="-5" dirty="0">
                <a:latin typeface="Calisto MT"/>
                <a:cs typeface="Calisto MT"/>
              </a:rPr>
              <a:t>Coffee</a:t>
            </a:r>
            <a:r>
              <a:rPr sz="2400" spc="0" dirty="0">
                <a:latin typeface="Calisto MT"/>
                <a:cs typeface="Calisto MT"/>
              </a:rPr>
              <a:t> </a:t>
            </a:r>
            <a:r>
              <a:rPr sz="2400" spc="-25" dirty="0">
                <a:latin typeface="Calisto MT"/>
                <a:cs typeface="Calisto MT"/>
              </a:rPr>
              <a:t>Shop.</a:t>
            </a:r>
            <a:endParaRPr sz="2400">
              <a:latin typeface="Calisto MT"/>
              <a:cs typeface="Calisto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617855">
              <a:lnSpc>
                <a:spcPct val="100800"/>
              </a:lnSpc>
            </a:pPr>
            <a:r>
              <a:rPr sz="2400" dirty="0">
                <a:latin typeface="Calisto MT"/>
                <a:cs typeface="Calisto MT"/>
              </a:rPr>
              <a:t>Students </a:t>
            </a:r>
            <a:r>
              <a:rPr sz="2400" spc="-5" dirty="0">
                <a:latin typeface="Calisto MT"/>
                <a:cs typeface="Calisto MT"/>
              </a:rPr>
              <a:t>are called </a:t>
            </a:r>
            <a:r>
              <a:rPr sz="2400" dirty="0">
                <a:latin typeface="Calisto MT"/>
                <a:cs typeface="Calisto MT"/>
              </a:rPr>
              <a:t>to</a:t>
            </a:r>
            <a:r>
              <a:rPr sz="2400" spc="-55" dirty="0">
                <a:latin typeface="Calisto MT"/>
                <a:cs typeface="Calisto MT"/>
              </a:rPr>
              <a:t> </a:t>
            </a:r>
            <a:r>
              <a:rPr sz="2400" spc="0" dirty="0">
                <a:latin typeface="Calisto MT"/>
                <a:cs typeface="Calisto MT"/>
              </a:rPr>
              <a:t>mandatory  </a:t>
            </a:r>
            <a:r>
              <a:rPr sz="2400" spc="-10" dirty="0">
                <a:latin typeface="Calisto MT"/>
                <a:cs typeface="Calisto MT"/>
              </a:rPr>
              <a:t>advising </a:t>
            </a:r>
            <a:r>
              <a:rPr sz="2400" dirty="0">
                <a:latin typeface="Calisto MT"/>
                <a:cs typeface="Calisto MT"/>
              </a:rPr>
              <a:t>in the</a:t>
            </a:r>
            <a:r>
              <a:rPr sz="2400" spc="-5" dirty="0">
                <a:latin typeface="Calisto MT"/>
                <a:cs typeface="Calisto MT"/>
              </a:rPr>
              <a:t> </a:t>
            </a:r>
            <a:r>
              <a:rPr sz="2400" spc="-20" dirty="0">
                <a:latin typeface="Calisto MT"/>
                <a:cs typeface="Calisto MT"/>
              </a:rPr>
              <a:t>fall/winter.</a:t>
            </a:r>
            <a:endParaRPr sz="2400">
              <a:latin typeface="Calisto MT"/>
              <a:cs typeface="Calisto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50">
              <a:latin typeface="Times New Roman"/>
              <a:cs typeface="Times New Roman"/>
            </a:endParaRPr>
          </a:p>
          <a:p>
            <a:pPr marL="12700" marR="295275">
              <a:lnSpc>
                <a:spcPct val="100400"/>
              </a:lnSpc>
            </a:pPr>
            <a:r>
              <a:rPr sz="2400" spc="-15" dirty="0">
                <a:latin typeface="Calisto MT"/>
                <a:cs typeface="Calisto MT"/>
              </a:rPr>
              <a:t>Faculty </a:t>
            </a:r>
            <a:r>
              <a:rPr sz="2400" spc="-5" dirty="0">
                <a:latin typeface="Calisto MT"/>
                <a:cs typeface="Calisto MT"/>
              </a:rPr>
              <a:t>Master </a:t>
            </a:r>
            <a:r>
              <a:rPr sz="2400" spc="-10" dirty="0">
                <a:latin typeface="Calisto MT"/>
                <a:cs typeface="Calisto MT"/>
              </a:rPr>
              <a:t>Advisors </a:t>
            </a:r>
            <a:r>
              <a:rPr sz="2400" spc="-5" dirty="0">
                <a:latin typeface="Calisto MT"/>
                <a:cs typeface="Calisto MT"/>
              </a:rPr>
              <a:t>are  associated </a:t>
            </a:r>
            <a:r>
              <a:rPr sz="2400" dirty="0">
                <a:latin typeface="Calisto MT"/>
                <a:cs typeface="Calisto MT"/>
              </a:rPr>
              <a:t>with </a:t>
            </a:r>
            <a:r>
              <a:rPr sz="2400" spc="-5" dirty="0">
                <a:latin typeface="Calisto MT"/>
                <a:cs typeface="Calisto MT"/>
              </a:rPr>
              <a:t>each major and can  </a:t>
            </a:r>
            <a:r>
              <a:rPr sz="2400" dirty="0">
                <a:latin typeface="Calisto MT"/>
                <a:cs typeface="Calisto MT"/>
              </a:rPr>
              <a:t>be visited in their</a:t>
            </a:r>
            <a:r>
              <a:rPr sz="2400" spc="-20" dirty="0">
                <a:latin typeface="Calisto MT"/>
                <a:cs typeface="Calisto MT"/>
              </a:rPr>
              <a:t> </a:t>
            </a:r>
            <a:r>
              <a:rPr sz="2400" spc="-5" dirty="0">
                <a:latin typeface="Calisto MT"/>
                <a:cs typeface="Calisto MT"/>
              </a:rPr>
              <a:t>departments.</a:t>
            </a:r>
            <a:endParaRPr sz="2400">
              <a:latin typeface="Calisto MT"/>
              <a:cs typeface="Calisto M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35012" y="572007"/>
            <a:ext cx="8221980" cy="982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34010">
              <a:lnSpc>
                <a:spcPct val="102600"/>
              </a:lnSpc>
            </a:pPr>
            <a:r>
              <a:rPr sz="3100" dirty="0">
                <a:latin typeface="Century Gothic"/>
                <a:cs typeface="Century Gothic"/>
              </a:rPr>
              <a:t>A </a:t>
            </a:r>
            <a:r>
              <a:rPr sz="3100" spc="-5" dirty="0">
                <a:latin typeface="Century Gothic"/>
                <a:cs typeface="Century Gothic"/>
              </a:rPr>
              <a:t>BASC advisor will help </a:t>
            </a:r>
            <a:r>
              <a:rPr sz="3100" dirty="0">
                <a:latin typeface="Century Gothic"/>
                <a:cs typeface="Century Gothic"/>
              </a:rPr>
              <a:t>you </a:t>
            </a:r>
            <a:r>
              <a:rPr sz="3100" spc="-5" dirty="0">
                <a:latin typeface="Century Gothic"/>
                <a:cs typeface="Century Gothic"/>
              </a:rPr>
              <a:t>structure </a:t>
            </a:r>
            <a:r>
              <a:rPr sz="3100" dirty="0">
                <a:latin typeface="Century Gothic"/>
                <a:cs typeface="Century Gothic"/>
              </a:rPr>
              <a:t>a  </a:t>
            </a:r>
            <a:r>
              <a:rPr sz="3100" spc="-5" dirty="0">
                <a:latin typeface="Century Gothic"/>
                <a:cs typeface="Century Gothic"/>
              </a:rPr>
              <a:t>schedule that works for </a:t>
            </a:r>
            <a:r>
              <a:rPr sz="3100" dirty="0">
                <a:latin typeface="Century Gothic"/>
                <a:cs typeface="Century Gothic"/>
              </a:rPr>
              <a:t>you and your</a:t>
            </a:r>
            <a:r>
              <a:rPr sz="3100" spc="-45" dirty="0">
                <a:latin typeface="Century Gothic"/>
                <a:cs typeface="Century Gothic"/>
              </a:rPr>
              <a:t> </a:t>
            </a:r>
            <a:r>
              <a:rPr sz="3100" spc="-5" dirty="0">
                <a:latin typeface="Century Gothic"/>
                <a:cs typeface="Century Gothic"/>
              </a:rPr>
              <a:t>goals</a:t>
            </a:r>
            <a:endParaRPr sz="31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22337" y="1752600"/>
            <a:ext cx="7845425" cy="45640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46732" y="360171"/>
            <a:ext cx="516572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How </a:t>
            </a:r>
            <a:r>
              <a:rPr dirty="0"/>
              <a:t>can </a:t>
            </a:r>
            <a:r>
              <a:rPr spc="-15" dirty="0"/>
              <a:t>advising </a:t>
            </a:r>
            <a:r>
              <a:rPr spc="-5" dirty="0"/>
              <a:t>help</a:t>
            </a:r>
            <a:r>
              <a:rPr spc="-15" dirty="0"/>
              <a:t> </a:t>
            </a:r>
            <a:r>
              <a:rPr dirty="0"/>
              <a:t>me?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339" y="1036828"/>
            <a:ext cx="7987030" cy="5638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alisto MT"/>
                <a:cs typeface="Calisto MT"/>
              </a:rPr>
              <a:t>Staff </a:t>
            </a:r>
            <a:r>
              <a:rPr sz="2400" b="1" spc="-10" dirty="0">
                <a:latin typeface="Calisto MT"/>
                <a:cs typeface="Calisto MT"/>
              </a:rPr>
              <a:t>advisors </a:t>
            </a:r>
            <a:r>
              <a:rPr sz="2400" b="1" dirty="0">
                <a:latin typeface="Calisto MT"/>
                <a:cs typeface="Calisto MT"/>
              </a:rPr>
              <a:t>at </a:t>
            </a:r>
            <a:r>
              <a:rPr sz="2400" b="1" spc="-20" dirty="0">
                <a:latin typeface="Calisto MT"/>
                <a:cs typeface="Calisto MT"/>
              </a:rPr>
              <a:t>BASC </a:t>
            </a:r>
            <a:r>
              <a:rPr sz="2400" b="1" spc="-5" dirty="0">
                <a:latin typeface="Calisto MT"/>
                <a:cs typeface="Calisto MT"/>
              </a:rPr>
              <a:t>help </a:t>
            </a:r>
            <a:r>
              <a:rPr sz="2400" b="1" spc="-20" dirty="0">
                <a:latin typeface="Calisto MT"/>
                <a:cs typeface="Calisto MT"/>
              </a:rPr>
              <a:t>you </a:t>
            </a:r>
            <a:r>
              <a:rPr sz="2400" b="1" spc="-5" dirty="0">
                <a:latin typeface="Calisto MT"/>
                <a:cs typeface="Calisto MT"/>
              </a:rPr>
              <a:t>in </a:t>
            </a:r>
            <a:r>
              <a:rPr sz="2400" b="1" dirty="0">
                <a:latin typeface="Calisto MT"/>
                <a:cs typeface="Calisto MT"/>
              </a:rPr>
              <a:t>many</a:t>
            </a:r>
            <a:r>
              <a:rPr sz="2400" b="1" spc="200" dirty="0">
                <a:latin typeface="Calisto MT"/>
                <a:cs typeface="Calisto MT"/>
              </a:rPr>
              <a:t> </a:t>
            </a:r>
            <a:r>
              <a:rPr sz="2400" b="1" spc="-30" dirty="0">
                <a:latin typeface="Calisto MT"/>
                <a:cs typeface="Calisto MT"/>
              </a:rPr>
              <a:t>ways</a:t>
            </a:r>
            <a:r>
              <a:rPr sz="2800" b="1" spc="-30" dirty="0">
                <a:latin typeface="Calisto MT"/>
                <a:cs typeface="Calisto MT"/>
              </a:rPr>
              <a:t>:</a:t>
            </a:r>
            <a:endParaRPr sz="2800">
              <a:latin typeface="Calisto MT"/>
              <a:cs typeface="Calisto MT"/>
            </a:endParaRPr>
          </a:p>
          <a:p>
            <a:pPr marL="812800" indent="-342900">
              <a:lnSpc>
                <a:spcPct val="100000"/>
              </a:lnSpc>
              <a:spcBef>
                <a:spcPts val="30"/>
              </a:spcBef>
              <a:buFont typeface="Arial"/>
              <a:buChar char="▪"/>
              <a:tabLst>
                <a:tab pos="812165" algn="l"/>
                <a:tab pos="812800" algn="l"/>
              </a:tabLst>
            </a:pPr>
            <a:r>
              <a:rPr sz="2000" spc="-5" dirty="0">
                <a:latin typeface="Calisto MT"/>
                <a:cs typeface="Calisto MT"/>
              </a:rPr>
              <a:t>Check </a:t>
            </a:r>
            <a:r>
              <a:rPr sz="2000" dirty="0">
                <a:latin typeface="Calisto MT"/>
                <a:cs typeface="Calisto MT"/>
              </a:rPr>
              <a:t>in </a:t>
            </a:r>
            <a:r>
              <a:rPr sz="2000" spc="-5" dirty="0">
                <a:latin typeface="Calisto MT"/>
                <a:cs typeface="Calisto MT"/>
              </a:rPr>
              <a:t>with </a:t>
            </a:r>
            <a:r>
              <a:rPr sz="2000" spc="-15" dirty="0">
                <a:latin typeface="Calisto MT"/>
                <a:cs typeface="Calisto MT"/>
              </a:rPr>
              <a:t>you </a:t>
            </a:r>
            <a:r>
              <a:rPr sz="2000" spc="-5" dirty="0">
                <a:latin typeface="Calisto MT"/>
                <a:cs typeface="Calisto MT"/>
              </a:rPr>
              <a:t>and </a:t>
            </a:r>
            <a:r>
              <a:rPr sz="2000" spc="-15" dirty="0">
                <a:latin typeface="Calisto MT"/>
                <a:cs typeface="Calisto MT"/>
              </a:rPr>
              <a:t>your </a:t>
            </a:r>
            <a:r>
              <a:rPr sz="2000" spc="-5" dirty="0">
                <a:latin typeface="Calisto MT"/>
                <a:cs typeface="Calisto MT"/>
              </a:rPr>
              <a:t>transition during </a:t>
            </a:r>
            <a:r>
              <a:rPr sz="2000" dirty="0">
                <a:latin typeface="Calisto MT"/>
                <a:cs typeface="Calisto MT"/>
              </a:rPr>
              <a:t>Mandatory</a:t>
            </a:r>
            <a:r>
              <a:rPr sz="2000" spc="100" dirty="0">
                <a:latin typeface="Calisto MT"/>
                <a:cs typeface="Calisto MT"/>
              </a:rPr>
              <a:t> </a:t>
            </a:r>
            <a:r>
              <a:rPr sz="2000" spc="-10" dirty="0">
                <a:latin typeface="Calisto MT"/>
                <a:cs typeface="Calisto MT"/>
              </a:rPr>
              <a:t>Advising</a:t>
            </a:r>
            <a:endParaRPr sz="2000">
              <a:latin typeface="Calisto MT"/>
              <a:cs typeface="Calisto MT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▪"/>
            </a:pPr>
            <a:endParaRPr sz="2050">
              <a:latin typeface="Times New Roman"/>
              <a:cs typeface="Times New Roman"/>
            </a:endParaRPr>
          </a:p>
          <a:p>
            <a:pPr marL="812800" indent="-342900">
              <a:lnSpc>
                <a:spcPct val="100000"/>
              </a:lnSpc>
              <a:spcBef>
                <a:spcPts val="5"/>
              </a:spcBef>
              <a:buFont typeface="Arial"/>
              <a:buChar char="▪"/>
              <a:tabLst>
                <a:tab pos="812165" algn="l"/>
                <a:tab pos="812800" algn="l"/>
              </a:tabLst>
            </a:pPr>
            <a:r>
              <a:rPr sz="2000" spc="-10" dirty="0">
                <a:latin typeface="Calisto MT"/>
                <a:cs typeface="Calisto MT"/>
              </a:rPr>
              <a:t>Provide </a:t>
            </a:r>
            <a:r>
              <a:rPr sz="2000" spc="-5" dirty="0">
                <a:latin typeface="Calisto MT"/>
                <a:cs typeface="Calisto MT"/>
              </a:rPr>
              <a:t>academic </a:t>
            </a:r>
            <a:r>
              <a:rPr sz="2000" spc="-10" dirty="0">
                <a:latin typeface="Calisto MT"/>
                <a:cs typeface="Calisto MT"/>
              </a:rPr>
              <a:t>advice </a:t>
            </a:r>
            <a:r>
              <a:rPr sz="2000" dirty="0">
                <a:latin typeface="Calisto MT"/>
                <a:cs typeface="Calisto MT"/>
              </a:rPr>
              <a:t>on particular</a:t>
            </a:r>
            <a:r>
              <a:rPr sz="2000" spc="10" dirty="0">
                <a:latin typeface="Calisto MT"/>
                <a:cs typeface="Calisto MT"/>
              </a:rPr>
              <a:t> </a:t>
            </a:r>
            <a:r>
              <a:rPr sz="2000" spc="-5" dirty="0">
                <a:latin typeface="Calisto MT"/>
                <a:cs typeface="Calisto MT"/>
              </a:rPr>
              <a:t>majors:</a:t>
            </a:r>
            <a:endParaRPr sz="2000">
              <a:latin typeface="Calisto MT"/>
              <a:cs typeface="Calisto MT"/>
            </a:endParaRPr>
          </a:p>
          <a:p>
            <a:pPr marL="1270000" lvl="1" indent="-342900">
              <a:lnSpc>
                <a:spcPct val="100000"/>
              </a:lnSpc>
              <a:buFont typeface="Arial"/>
              <a:buChar char="▪"/>
              <a:tabLst>
                <a:tab pos="1269365" algn="l"/>
                <a:tab pos="1270000" algn="l"/>
              </a:tabLst>
            </a:pPr>
            <a:r>
              <a:rPr sz="2000" spc="-5" dirty="0">
                <a:latin typeface="Calisto MT"/>
                <a:cs typeface="Calisto MT"/>
              </a:rPr>
              <a:t>Assist </a:t>
            </a:r>
            <a:r>
              <a:rPr sz="2000" spc="-15" dirty="0">
                <a:latin typeface="Calisto MT"/>
                <a:cs typeface="Calisto MT"/>
              </a:rPr>
              <a:t>you </a:t>
            </a:r>
            <a:r>
              <a:rPr sz="2000" dirty="0">
                <a:latin typeface="Calisto MT"/>
                <a:cs typeface="Calisto MT"/>
              </a:rPr>
              <a:t>in </a:t>
            </a:r>
            <a:r>
              <a:rPr sz="2000" spc="-5" dirty="0">
                <a:latin typeface="Calisto MT"/>
                <a:cs typeface="Calisto MT"/>
              </a:rPr>
              <a:t>making an academic plan and choosing</a:t>
            </a:r>
            <a:r>
              <a:rPr sz="2000" spc="60" dirty="0">
                <a:latin typeface="Calisto MT"/>
                <a:cs typeface="Calisto MT"/>
              </a:rPr>
              <a:t> </a:t>
            </a:r>
            <a:r>
              <a:rPr sz="2000" spc="-5" dirty="0">
                <a:latin typeface="Calisto MT"/>
                <a:cs typeface="Calisto MT"/>
              </a:rPr>
              <a:t>courses</a:t>
            </a:r>
            <a:endParaRPr sz="2000">
              <a:latin typeface="Calisto MT"/>
              <a:cs typeface="Calisto MT"/>
            </a:endParaRPr>
          </a:p>
          <a:p>
            <a:pPr marL="1270000" lvl="1" indent="-342900">
              <a:lnSpc>
                <a:spcPct val="100000"/>
              </a:lnSpc>
              <a:buFont typeface="Arial"/>
              <a:buChar char="▪"/>
              <a:tabLst>
                <a:tab pos="1269365" algn="l"/>
                <a:tab pos="1270000" algn="l"/>
              </a:tabLst>
            </a:pPr>
            <a:r>
              <a:rPr sz="2000" spc="-25" dirty="0">
                <a:latin typeface="Calisto MT"/>
                <a:cs typeface="Calisto MT"/>
              </a:rPr>
              <a:t>Give </a:t>
            </a:r>
            <a:r>
              <a:rPr sz="2000" spc="-10" dirty="0">
                <a:latin typeface="Calisto MT"/>
                <a:cs typeface="Calisto MT"/>
              </a:rPr>
              <a:t>advice </a:t>
            </a:r>
            <a:r>
              <a:rPr sz="2000" dirty="0">
                <a:latin typeface="Calisto MT"/>
                <a:cs typeface="Calisto MT"/>
              </a:rPr>
              <a:t>on </a:t>
            </a:r>
            <a:r>
              <a:rPr sz="2000" spc="-5" dirty="0">
                <a:latin typeface="Calisto MT"/>
                <a:cs typeface="Calisto MT"/>
              </a:rPr>
              <a:t>changing</a:t>
            </a:r>
            <a:r>
              <a:rPr sz="2000" spc="5" dirty="0">
                <a:latin typeface="Calisto MT"/>
                <a:cs typeface="Calisto MT"/>
              </a:rPr>
              <a:t> </a:t>
            </a:r>
            <a:r>
              <a:rPr sz="2000" spc="-5" dirty="0">
                <a:latin typeface="Calisto MT"/>
                <a:cs typeface="Calisto MT"/>
              </a:rPr>
              <a:t>majors</a:t>
            </a:r>
            <a:endParaRPr sz="2000">
              <a:latin typeface="Calisto MT"/>
              <a:cs typeface="Calisto MT"/>
            </a:endParaRPr>
          </a:p>
          <a:p>
            <a:pPr marL="1270000" lvl="1" indent="-342900">
              <a:lnSpc>
                <a:spcPct val="100000"/>
              </a:lnSpc>
              <a:buFont typeface="Arial"/>
              <a:buChar char="▪"/>
              <a:tabLst>
                <a:tab pos="1269365" algn="l"/>
                <a:tab pos="1270000" algn="l"/>
              </a:tabLst>
            </a:pPr>
            <a:r>
              <a:rPr sz="2000" spc="-5" dirty="0">
                <a:latin typeface="Calisto MT"/>
                <a:cs typeface="Calisto MT"/>
              </a:rPr>
              <a:t>Help </a:t>
            </a:r>
            <a:r>
              <a:rPr sz="2000" spc="-15" dirty="0">
                <a:latin typeface="Calisto MT"/>
                <a:cs typeface="Calisto MT"/>
              </a:rPr>
              <a:t>you </a:t>
            </a:r>
            <a:r>
              <a:rPr sz="2000" spc="-5" dirty="0">
                <a:latin typeface="Calisto MT"/>
                <a:cs typeface="Calisto MT"/>
              </a:rPr>
              <a:t>maintain </a:t>
            </a:r>
            <a:r>
              <a:rPr sz="2000" dirty="0">
                <a:latin typeface="Calisto MT"/>
                <a:cs typeface="Calisto MT"/>
              </a:rPr>
              <a:t>progress </a:t>
            </a:r>
            <a:r>
              <a:rPr sz="2000" spc="-20" dirty="0">
                <a:latin typeface="Calisto MT"/>
                <a:cs typeface="Calisto MT"/>
              </a:rPr>
              <a:t>toward </a:t>
            </a:r>
            <a:r>
              <a:rPr sz="2000" dirty="0">
                <a:latin typeface="Calisto MT"/>
                <a:cs typeface="Calisto MT"/>
              </a:rPr>
              <a:t>degrees </a:t>
            </a:r>
            <a:r>
              <a:rPr sz="2000" spc="-5" dirty="0">
                <a:latin typeface="Calisto MT"/>
                <a:cs typeface="Calisto MT"/>
              </a:rPr>
              <a:t>and</a:t>
            </a:r>
            <a:r>
              <a:rPr sz="2000" spc="40" dirty="0">
                <a:latin typeface="Calisto MT"/>
                <a:cs typeface="Calisto MT"/>
              </a:rPr>
              <a:t> </a:t>
            </a:r>
            <a:r>
              <a:rPr sz="2000" dirty="0">
                <a:latin typeface="Calisto MT"/>
                <a:cs typeface="Calisto MT"/>
              </a:rPr>
              <a:t>GE</a:t>
            </a:r>
            <a:endParaRPr sz="2000">
              <a:latin typeface="Calisto MT"/>
              <a:cs typeface="Calisto MT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Arial"/>
              <a:buChar char="▪"/>
            </a:pPr>
            <a:endParaRPr sz="2050">
              <a:latin typeface="Times New Roman"/>
              <a:cs typeface="Times New Roman"/>
            </a:endParaRPr>
          </a:p>
          <a:p>
            <a:pPr marL="812800" indent="-342900">
              <a:lnSpc>
                <a:spcPct val="100000"/>
              </a:lnSpc>
              <a:buFont typeface="Arial"/>
              <a:buChar char="▪"/>
              <a:tabLst>
                <a:tab pos="812165" algn="l"/>
                <a:tab pos="812800" algn="l"/>
              </a:tabLst>
            </a:pPr>
            <a:r>
              <a:rPr sz="2000" dirty="0">
                <a:latin typeface="Calisto MT"/>
                <a:cs typeface="Calisto MT"/>
              </a:rPr>
              <a:t>Support </a:t>
            </a:r>
            <a:r>
              <a:rPr sz="2000" spc="-15" dirty="0">
                <a:latin typeface="Calisto MT"/>
                <a:cs typeface="Calisto MT"/>
              </a:rPr>
              <a:t>you </a:t>
            </a:r>
            <a:r>
              <a:rPr sz="2000" spc="-5" dirty="0">
                <a:latin typeface="Calisto MT"/>
                <a:cs typeface="Calisto MT"/>
              </a:rPr>
              <a:t>through any academic</a:t>
            </a:r>
            <a:r>
              <a:rPr sz="2000" spc="15" dirty="0">
                <a:latin typeface="Calisto MT"/>
                <a:cs typeface="Calisto MT"/>
              </a:rPr>
              <a:t> </a:t>
            </a:r>
            <a:r>
              <a:rPr sz="2000" spc="-5" dirty="0">
                <a:latin typeface="Calisto MT"/>
                <a:cs typeface="Calisto MT"/>
              </a:rPr>
              <a:t>difficulties:</a:t>
            </a:r>
            <a:endParaRPr sz="2000">
              <a:latin typeface="Calisto MT"/>
              <a:cs typeface="Calisto MT"/>
            </a:endParaRPr>
          </a:p>
          <a:p>
            <a:pPr marL="1270000" lvl="1" indent="-342900">
              <a:lnSpc>
                <a:spcPct val="100000"/>
              </a:lnSpc>
              <a:buFont typeface="Arial"/>
              <a:buChar char="▪"/>
              <a:tabLst>
                <a:tab pos="1269365" algn="l"/>
                <a:tab pos="1270000" algn="l"/>
              </a:tabLst>
            </a:pPr>
            <a:r>
              <a:rPr sz="2000" spc="-35" dirty="0">
                <a:latin typeface="Calisto MT"/>
                <a:cs typeface="Calisto MT"/>
              </a:rPr>
              <a:t>Leave </a:t>
            </a:r>
            <a:r>
              <a:rPr sz="2000" dirty="0">
                <a:latin typeface="Calisto MT"/>
                <a:cs typeface="Calisto MT"/>
              </a:rPr>
              <a:t>of </a:t>
            </a:r>
            <a:r>
              <a:rPr sz="2000" spc="-5" dirty="0">
                <a:latin typeface="Calisto MT"/>
                <a:cs typeface="Calisto MT"/>
              </a:rPr>
              <a:t>absence from</a:t>
            </a:r>
            <a:r>
              <a:rPr sz="2000" spc="-275" dirty="0">
                <a:latin typeface="Calisto MT"/>
                <a:cs typeface="Calisto MT"/>
              </a:rPr>
              <a:t> </a:t>
            </a:r>
            <a:r>
              <a:rPr sz="2000" spc="-5" dirty="0">
                <a:latin typeface="Calisto MT"/>
                <a:cs typeface="Calisto MT"/>
              </a:rPr>
              <a:t>school</a:t>
            </a:r>
            <a:endParaRPr sz="2000">
              <a:latin typeface="Calisto MT"/>
              <a:cs typeface="Calisto MT"/>
            </a:endParaRPr>
          </a:p>
          <a:p>
            <a:pPr marL="1270000" lvl="1" indent="-342900">
              <a:lnSpc>
                <a:spcPct val="100000"/>
              </a:lnSpc>
              <a:buFont typeface="Arial"/>
              <a:buChar char="▪"/>
              <a:tabLst>
                <a:tab pos="1269365" algn="l"/>
                <a:tab pos="1270000" algn="l"/>
              </a:tabLst>
            </a:pPr>
            <a:r>
              <a:rPr sz="2000" spc="-5" dirty="0">
                <a:latin typeface="Calisto MT"/>
                <a:cs typeface="Calisto MT"/>
              </a:rPr>
              <a:t>Student</a:t>
            </a:r>
            <a:r>
              <a:rPr sz="2000" spc="-10" dirty="0">
                <a:latin typeface="Calisto MT"/>
                <a:cs typeface="Calisto MT"/>
              </a:rPr>
              <a:t> </a:t>
            </a:r>
            <a:r>
              <a:rPr sz="2000" spc="-5" dirty="0">
                <a:latin typeface="Calisto MT"/>
                <a:cs typeface="Calisto MT"/>
              </a:rPr>
              <a:t>petitions</a:t>
            </a:r>
            <a:endParaRPr sz="2000">
              <a:latin typeface="Calisto MT"/>
              <a:cs typeface="Calisto MT"/>
            </a:endParaRPr>
          </a:p>
          <a:p>
            <a:pPr marL="1270000" lvl="1" indent="-342900">
              <a:lnSpc>
                <a:spcPct val="100000"/>
              </a:lnSpc>
              <a:buFont typeface="Arial"/>
              <a:buChar char="▪"/>
              <a:tabLst>
                <a:tab pos="1269365" algn="l"/>
                <a:tab pos="1270000" algn="l"/>
              </a:tabLst>
            </a:pPr>
            <a:r>
              <a:rPr sz="2000" spc="-5" dirty="0">
                <a:latin typeface="Calisto MT"/>
                <a:cs typeface="Calisto MT"/>
              </a:rPr>
              <a:t>Special</a:t>
            </a:r>
            <a:r>
              <a:rPr sz="2000" spc="-10" dirty="0">
                <a:latin typeface="Calisto MT"/>
                <a:cs typeface="Calisto MT"/>
              </a:rPr>
              <a:t> </a:t>
            </a:r>
            <a:r>
              <a:rPr sz="2000" spc="-5" dirty="0">
                <a:latin typeface="Calisto MT"/>
                <a:cs typeface="Calisto MT"/>
              </a:rPr>
              <a:t>situations</a:t>
            </a:r>
            <a:endParaRPr sz="2000">
              <a:latin typeface="Calisto MT"/>
              <a:cs typeface="Calisto MT"/>
            </a:endParaRPr>
          </a:p>
          <a:p>
            <a:pPr marL="1270000" lvl="1" indent="-342900">
              <a:lnSpc>
                <a:spcPct val="100000"/>
              </a:lnSpc>
              <a:buFont typeface="Arial"/>
              <a:buChar char="▪"/>
              <a:tabLst>
                <a:tab pos="1269365" algn="l"/>
                <a:tab pos="1270000" algn="l"/>
              </a:tabLst>
            </a:pPr>
            <a:r>
              <a:rPr sz="2000" spc="-10" dirty="0">
                <a:latin typeface="Calisto MT"/>
                <a:cs typeface="Calisto MT"/>
              </a:rPr>
              <a:t>Referrals </a:t>
            </a:r>
            <a:r>
              <a:rPr sz="2000" spc="-5" dirty="0">
                <a:latin typeface="Calisto MT"/>
                <a:cs typeface="Calisto MT"/>
              </a:rPr>
              <a:t>to other campus</a:t>
            </a:r>
            <a:r>
              <a:rPr sz="2000" spc="30" dirty="0">
                <a:latin typeface="Calisto MT"/>
                <a:cs typeface="Calisto MT"/>
              </a:rPr>
              <a:t> </a:t>
            </a:r>
            <a:r>
              <a:rPr sz="2000" spc="0" dirty="0">
                <a:latin typeface="Calisto MT"/>
                <a:cs typeface="Calisto MT"/>
              </a:rPr>
              <a:t>services</a:t>
            </a:r>
            <a:endParaRPr sz="2000">
              <a:latin typeface="Calisto MT"/>
              <a:cs typeface="Calisto MT"/>
            </a:endParaRPr>
          </a:p>
          <a:p>
            <a:pPr marL="926465" marR="97790">
              <a:lnSpc>
                <a:spcPct val="100000"/>
              </a:lnSpc>
            </a:pPr>
            <a:r>
              <a:rPr sz="2000" spc="-5" dirty="0">
                <a:latin typeface="Calisto MT"/>
                <a:cs typeface="Calisto MT"/>
              </a:rPr>
              <a:t>NOTE: Come to the </a:t>
            </a:r>
            <a:r>
              <a:rPr sz="2000" spc="-25" dirty="0">
                <a:latin typeface="Calisto MT"/>
                <a:cs typeface="Calisto MT"/>
              </a:rPr>
              <a:t>BASC </a:t>
            </a:r>
            <a:r>
              <a:rPr sz="2000" spc="-5" dirty="0">
                <a:latin typeface="Calisto MT"/>
                <a:cs typeface="Calisto MT"/>
              </a:rPr>
              <a:t>as </a:t>
            </a:r>
            <a:r>
              <a:rPr sz="2000" dirty="0">
                <a:latin typeface="Calisto MT"/>
                <a:cs typeface="Calisto MT"/>
              </a:rPr>
              <a:t>soon </a:t>
            </a:r>
            <a:r>
              <a:rPr sz="2000" spc="-5" dirty="0">
                <a:latin typeface="Calisto MT"/>
                <a:cs typeface="Calisto MT"/>
              </a:rPr>
              <a:t>as something </a:t>
            </a:r>
            <a:r>
              <a:rPr sz="2000" dirty="0">
                <a:latin typeface="Calisto MT"/>
                <a:cs typeface="Calisto MT"/>
              </a:rPr>
              <a:t>is </a:t>
            </a:r>
            <a:r>
              <a:rPr sz="2000" spc="-5" dirty="0">
                <a:latin typeface="Calisto MT"/>
                <a:cs typeface="Calisto MT"/>
              </a:rPr>
              <a:t>taking </a:t>
            </a:r>
            <a:r>
              <a:rPr sz="2000" dirty="0">
                <a:latin typeface="Calisto MT"/>
                <a:cs typeface="Calisto MT"/>
              </a:rPr>
              <a:t>a </a:t>
            </a:r>
            <a:r>
              <a:rPr sz="2000" spc="5" dirty="0">
                <a:latin typeface="Calisto MT"/>
                <a:cs typeface="Calisto MT"/>
              </a:rPr>
              <a:t>turn  </a:t>
            </a:r>
            <a:r>
              <a:rPr sz="2000" dirty="0">
                <a:latin typeface="Calisto MT"/>
                <a:cs typeface="Calisto MT"/>
              </a:rPr>
              <a:t>in </a:t>
            </a:r>
            <a:r>
              <a:rPr sz="2000" spc="-5" dirty="0">
                <a:latin typeface="Calisto MT"/>
                <a:cs typeface="Calisto MT"/>
              </a:rPr>
              <a:t>the wrong</a:t>
            </a:r>
            <a:r>
              <a:rPr sz="2000" spc="-15" dirty="0">
                <a:latin typeface="Calisto MT"/>
                <a:cs typeface="Calisto MT"/>
              </a:rPr>
              <a:t> </a:t>
            </a:r>
            <a:r>
              <a:rPr sz="2000" spc="-5" dirty="0">
                <a:latin typeface="Calisto MT"/>
                <a:cs typeface="Calisto MT"/>
              </a:rPr>
              <a:t>direction.</a:t>
            </a:r>
            <a:endParaRPr sz="2000">
              <a:latin typeface="Calisto MT"/>
              <a:cs typeface="Calisto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 marR="161290">
              <a:lnSpc>
                <a:spcPct val="100000"/>
              </a:lnSpc>
            </a:pPr>
            <a:r>
              <a:rPr sz="2000" b="1" spc="-25" dirty="0">
                <a:latin typeface="Calisto MT"/>
                <a:cs typeface="Calisto MT"/>
              </a:rPr>
              <a:t>Peer </a:t>
            </a:r>
            <a:r>
              <a:rPr sz="2000" b="1" spc="-10" dirty="0">
                <a:latin typeface="Calisto MT"/>
                <a:cs typeface="Calisto MT"/>
              </a:rPr>
              <a:t>advisors </a:t>
            </a:r>
            <a:r>
              <a:rPr sz="2000" spc="-5" dirty="0">
                <a:latin typeface="Calisto MT"/>
                <a:cs typeface="Calisto MT"/>
              </a:rPr>
              <a:t>are </a:t>
            </a:r>
            <a:r>
              <a:rPr sz="2000" spc="-20" dirty="0">
                <a:latin typeface="Calisto MT"/>
                <a:cs typeface="Calisto MT"/>
              </a:rPr>
              <a:t>available </a:t>
            </a:r>
            <a:r>
              <a:rPr sz="2000" dirty="0">
                <a:latin typeface="Calisto MT"/>
                <a:cs typeface="Calisto MT"/>
              </a:rPr>
              <a:t>on a </a:t>
            </a:r>
            <a:r>
              <a:rPr sz="2000" spc="-5" dirty="0">
                <a:latin typeface="Calisto MT"/>
                <a:cs typeface="Calisto MT"/>
              </a:rPr>
              <a:t>drop-in basis anytime the </a:t>
            </a:r>
            <a:r>
              <a:rPr sz="2000" spc="-25" dirty="0">
                <a:latin typeface="Calisto MT"/>
                <a:cs typeface="Calisto MT"/>
              </a:rPr>
              <a:t>BASC </a:t>
            </a:r>
            <a:r>
              <a:rPr sz="2000" dirty="0">
                <a:latin typeface="Calisto MT"/>
                <a:cs typeface="Calisto MT"/>
              </a:rPr>
              <a:t>is </a:t>
            </a:r>
            <a:r>
              <a:rPr sz="2000" spc="-5" dirty="0">
                <a:latin typeface="Calisto MT"/>
                <a:cs typeface="Calisto MT"/>
              </a:rPr>
              <a:t>open;  peer </a:t>
            </a:r>
            <a:r>
              <a:rPr sz="2000" spc="-10" dirty="0">
                <a:latin typeface="Calisto MT"/>
                <a:cs typeface="Calisto MT"/>
              </a:rPr>
              <a:t>advisors </a:t>
            </a:r>
            <a:r>
              <a:rPr sz="2000" spc="-5" dirty="0">
                <a:latin typeface="Calisto MT"/>
                <a:cs typeface="Calisto MT"/>
              </a:rPr>
              <a:t>are </a:t>
            </a:r>
            <a:r>
              <a:rPr sz="2000" spc="-15" dirty="0">
                <a:latin typeface="Calisto MT"/>
                <a:cs typeface="Calisto MT"/>
              </a:rPr>
              <a:t>fellow </a:t>
            </a:r>
            <a:r>
              <a:rPr sz="2000" spc="-5" dirty="0">
                <a:latin typeface="Calisto MT"/>
                <a:cs typeface="Calisto MT"/>
              </a:rPr>
              <a:t>students </a:t>
            </a:r>
            <a:r>
              <a:rPr sz="2000" spc="-40" dirty="0">
                <a:latin typeface="Calisto MT"/>
                <a:cs typeface="Calisto MT"/>
              </a:rPr>
              <a:t>have </a:t>
            </a:r>
            <a:r>
              <a:rPr sz="2000" spc="-5" dirty="0">
                <a:latin typeface="Calisto MT"/>
                <a:cs typeface="Calisto MT"/>
              </a:rPr>
              <a:t>shared </a:t>
            </a:r>
            <a:r>
              <a:rPr sz="2000" spc="-15" dirty="0">
                <a:latin typeface="Calisto MT"/>
                <a:cs typeface="Calisto MT"/>
              </a:rPr>
              <a:t>your</a:t>
            </a:r>
            <a:r>
              <a:rPr sz="2000" spc="105" dirty="0">
                <a:latin typeface="Calisto MT"/>
                <a:cs typeface="Calisto MT"/>
              </a:rPr>
              <a:t> </a:t>
            </a:r>
            <a:r>
              <a:rPr sz="2000" spc="-10" dirty="0">
                <a:latin typeface="Calisto MT"/>
                <a:cs typeface="Calisto MT"/>
              </a:rPr>
              <a:t>experiences.</a:t>
            </a:r>
            <a:endParaRPr sz="2000">
              <a:latin typeface="Calisto MT"/>
              <a:cs typeface="Calisto M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1261" rIns="0" bIns="0" rtlCol="0">
            <a:spAutoFit/>
          </a:bodyPr>
          <a:lstStyle/>
          <a:p>
            <a:pPr marL="148590" marR="5080" indent="-140970">
              <a:lnSpc>
                <a:spcPts val="4010"/>
              </a:lnSpc>
              <a:spcBef>
                <a:spcPts val="290"/>
              </a:spcBef>
            </a:pPr>
            <a:r>
              <a:rPr spc="-5" dirty="0"/>
              <a:t>Check out the </a:t>
            </a:r>
            <a:r>
              <a:rPr spc="-30" dirty="0"/>
              <a:t>BASC </a:t>
            </a:r>
            <a:r>
              <a:rPr spc="-20" dirty="0"/>
              <a:t>website </a:t>
            </a:r>
            <a:r>
              <a:rPr spc="-5" dirty="0"/>
              <a:t>for more  </a:t>
            </a:r>
            <a:r>
              <a:rPr spc="0" dirty="0"/>
              <a:t>information </a:t>
            </a:r>
            <a:r>
              <a:rPr spc="-5" dirty="0"/>
              <a:t>on their </a:t>
            </a:r>
            <a:r>
              <a:rPr dirty="0"/>
              <a:t>many</a:t>
            </a:r>
            <a:r>
              <a:rPr spc="-35" dirty="0"/>
              <a:t> </a:t>
            </a:r>
            <a:r>
              <a:rPr spc="5" dirty="0"/>
              <a:t>programs</a:t>
            </a:r>
          </a:p>
        </p:txBody>
      </p:sp>
      <p:sp>
        <p:nvSpPr>
          <p:cNvPr id="4" name="object 4"/>
          <p:cNvSpPr/>
          <p:nvPr/>
        </p:nvSpPr>
        <p:spPr>
          <a:xfrm>
            <a:off x="1219200" y="1477962"/>
            <a:ext cx="7391400" cy="5119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9200" y="1676400"/>
            <a:ext cx="2209800" cy="304800"/>
          </a:xfrm>
          <a:custGeom>
            <a:avLst/>
            <a:gdLst/>
            <a:ahLst/>
            <a:cxnLst/>
            <a:rect l="l" t="t" r="r" b="b"/>
            <a:pathLst>
              <a:path w="2209800" h="304800">
                <a:moveTo>
                  <a:pt x="0" y="152400"/>
                </a:moveTo>
                <a:lnTo>
                  <a:pt x="24406" y="120394"/>
                </a:lnTo>
                <a:lnTo>
                  <a:pt x="66239" y="100304"/>
                </a:lnTo>
                <a:lnTo>
                  <a:pt x="126774" y="81453"/>
                </a:lnTo>
                <a:lnTo>
                  <a:pt x="204518" y="64047"/>
                </a:lnTo>
                <a:lnTo>
                  <a:pt x="249375" y="55951"/>
                </a:lnTo>
                <a:lnTo>
                  <a:pt x="297974" y="48293"/>
                </a:lnTo>
                <a:lnTo>
                  <a:pt x="350126" y="41099"/>
                </a:lnTo>
                <a:lnTo>
                  <a:pt x="405646" y="34396"/>
                </a:lnTo>
                <a:lnTo>
                  <a:pt x="464345" y="28209"/>
                </a:lnTo>
                <a:lnTo>
                  <a:pt x="526038" y="22564"/>
                </a:lnTo>
                <a:lnTo>
                  <a:pt x="590537" y="17486"/>
                </a:lnTo>
                <a:lnTo>
                  <a:pt x="657656" y="13001"/>
                </a:lnTo>
                <a:lnTo>
                  <a:pt x="727206" y="9136"/>
                </a:lnTo>
                <a:lnTo>
                  <a:pt x="799002" y="5916"/>
                </a:lnTo>
                <a:lnTo>
                  <a:pt x="872856" y="3366"/>
                </a:lnTo>
                <a:lnTo>
                  <a:pt x="948582" y="1513"/>
                </a:lnTo>
                <a:lnTo>
                  <a:pt x="1025992" y="382"/>
                </a:lnTo>
                <a:lnTo>
                  <a:pt x="1104900" y="0"/>
                </a:lnTo>
                <a:lnTo>
                  <a:pt x="1183807" y="382"/>
                </a:lnTo>
                <a:lnTo>
                  <a:pt x="1261217" y="1513"/>
                </a:lnTo>
                <a:lnTo>
                  <a:pt x="1336942" y="3366"/>
                </a:lnTo>
                <a:lnTo>
                  <a:pt x="1410797" y="5916"/>
                </a:lnTo>
                <a:lnTo>
                  <a:pt x="1482593" y="9136"/>
                </a:lnTo>
                <a:lnTo>
                  <a:pt x="1552143" y="13001"/>
                </a:lnTo>
                <a:lnTo>
                  <a:pt x="1619262" y="17486"/>
                </a:lnTo>
                <a:lnTo>
                  <a:pt x="1683761" y="22564"/>
                </a:lnTo>
                <a:lnTo>
                  <a:pt x="1745454" y="28209"/>
                </a:lnTo>
                <a:lnTo>
                  <a:pt x="1804153" y="34396"/>
                </a:lnTo>
                <a:lnTo>
                  <a:pt x="1859673" y="41099"/>
                </a:lnTo>
                <a:lnTo>
                  <a:pt x="1911825" y="48293"/>
                </a:lnTo>
                <a:lnTo>
                  <a:pt x="1960424" y="55951"/>
                </a:lnTo>
                <a:lnTo>
                  <a:pt x="2005281" y="64047"/>
                </a:lnTo>
                <a:lnTo>
                  <a:pt x="2046210" y="72557"/>
                </a:lnTo>
                <a:lnTo>
                  <a:pt x="2115537" y="90711"/>
                </a:lnTo>
                <a:lnTo>
                  <a:pt x="2166908" y="110207"/>
                </a:lnTo>
                <a:lnTo>
                  <a:pt x="2207025" y="141516"/>
                </a:lnTo>
                <a:lnTo>
                  <a:pt x="2209800" y="152400"/>
                </a:lnTo>
                <a:lnTo>
                  <a:pt x="2207025" y="163283"/>
                </a:lnTo>
                <a:lnTo>
                  <a:pt x="2166908" y="194592"/>
                </a:lnTo>
                <a:lnTo>
                  <a:pt x="2115537" y="214088"/>
                </a:lnTo>
                <a:lnTo>
                  <a:pt x="2046210" y="232242"/>
                </a:lnTo>
                <a:lnTo>
                  <a:pt x="2005281" y="240752"/>
                </a:lnTo>
                <a:lnTo>
                  <a:pt x="1960424" y="248848"/>
                </a:lnTo>
                <a:lnTo>
                  <a:pt x="1911825" y="256506"/>
                </a:lnTo>
                <a:lnTo>
                  <a:pt x="1859673" y="263700"/>
                </a:lnTo>
                <a:lnTo>
                  <a:pt x="1804153" y="270403"/>
                </a:lnTo>
                <a:lnTo>
                  <a:pt x="1745454" y="276590"/>
                </a:lnTo>
                <a:lnTo>
                  <a:pt x="1683761" y="282235"/>
                </a:lnTo>
                <a:lnTo>
                  <a:pt x="1619262" y="287313"/>
                </a:lnTo>
                <a:lnTo>
                  <a:pt x="1552143" y="291798"/>
                </a:lnTo>
                <a:lnTo>
                  <a:pt x="1482593" y="295663"/>
                </a:lnTo>
                <a:lnTo>
                  <a:pt x="1410797" y="298883"/>
                </a:lnTo>
                <a:lnTo>
                  <a:pt x="1336942" y="301433"/>
                </a:lnTo>
                <a:lnTo>
                  <a:pt x="1261217" y="303286"/>
                </a:lnTo>
                <a:lnTo>
                  <a:pt x="1183807" y="304417"/>
                </a:lnTo>
                <a:lnTo>
                  <a:pt x="1104900" y="304800"/>
                </a:lnTo>
                <a:lnTo>
                  <a:pt x="1025992" y="304417"/>
                </a:lnTo>
                <a:lnTo>
                  <a:pt x="948582" y="303286"/>
                </a:lnTo>
                <a:lnTo>
                  <a:pt x="872856" y="301433"/>
                </a:lnTo>
                <a:lnTo>
                  <a:pt x="799002" y="298883"/>
                </a:lnTo>
                <a:lnTo>
                  <a:pt x="727206" y="295663"/>
                </a:lnTo>
                <a:lnTo>
                  <a:pt x="657656" y="291798"/>
                </a:lnTo>
                <a:lnTo>
                  <a:pt x="590537" y="287313"/>
                </a:lnTo>
                <a:lnTo>
                  <a:pt x="526038" y="282235"/>
                </a:lnTo>
                <a:lnTo>
                  <a:pt x="464345" y="276590"/>
                </a:lnTo>
                <a:lnTo>
                  <a:pt x="405646" y="270403"/>
                </a:lnTo>
                <a:lnTo>
                  <a:pt x="350126" y="263700"/>
                </a:lnTo>
                <a:lnTo>
                  <a:pt x="297974" y="256506"/>
                </a:lnTo>
                <a:lnTo>
                  <a:pt x="249375" y="248848"/>
                </a:lnTo>
                <a:lnTo>
                  <a:pt x="204518" y="240752"/>
                </a:lnTo>
                <a:lnTo>
                  <a:pt x="163589" y="232242"/>
                </a:lnTo>
                <a:lnTo>
                  <a:pt x="94262" y="214088"/>
                </a:lnTo>
                <a:lnTo>
                  <a:pt x="42891" y="194592"/>
                </a:lnTo>
                <a:lnTo>
                  <a:pt x="2774" y="163283"/>
                </a:lnTo>
                <a:lnTo>
                  <a:pt x="0" y="152400"/>
                </a:lnTo>
                <a:close/>
              </a:path>
            </a:pathLst>
          </a:custGeom>
          <a:ln w="158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6692" rIns="0" bIns="0" rtlCol="0">
            <a:spAutoFit/>
          </a:bodyPr>
          <a:lstStyle/>
          <a:p>
            <a:pPr marL="402590" algn="ctr">
              <a:lnSpc>
                <a:spcPts val="4040"/>
              </a:lnSpc>
              <a:spcBef>
                <a:spcPts val="100"/>
              </a:spcBef>
            </a:pPr>
            <a:r>
              <a:rPr spc="-5" dirty="0"/>
              <a:t>Health Professions</a:t>
            </a:r>
            <a:r>
              <a:rPr spc="-25" dirty="0"/>
              <a:t> </a:t>
            </a:r>
            <a:r>
              <a:rPr spc="-15" dirty="0"/>
              <a:t>Advising</a:t>
            </a:r>
          </a:p>
          <a:p>
            <a:pPr marL="402590" algn="ctr">
              <a:lnSpc>
                <a:spcPts val="3560"/>
              </a:lnSpc>
            </a:pPr>
            <a:r>
              <a:rPr sz="3000" b="0" spc="-5" dirty="0">
                <a:latin typeface="Calisto MT"/>
                <a:cs typeface="Calisto MT"/>
              </a:rPr>
              <a:t>Check out </a:t>
            </a:r>
            <a:r>
              <a:rPr sz="3000" b="0" spc="-10" dirty="0">
                <a:latin typeface="Calisto MT"/>
                <a:cs typeface="Calisto MT"/>
              </a:rPr>
              <a:t>the </a:t>
            </a:r>
            <a:r>
              <a:rPr sz="3000" b="0" spc="-15" dirty="0">
                <a:latin typeface="Calisto MT"/>
                <a:cs typeface="Calisto MT"/>
              </a:rPr>
              <a:t>website:</a:t>
            </a:r>
            <a:r>
              <a:rPr sz="3000" b="0" spc="-35" dirty="0">
                <a:latin typeface="Calisto MT"/>
                <a:cs typeface="Calisto MT"/>
              </a:rPr>
              <a:t> </a:t>
            </a:r>
            <a:r>
              <a:rPr sz="3000" b="0" spc="-20" dirty="0">
                <a:latin typeface="Calisto MT"/>
                <a:cs typeface="Calisto MT"/>
              </a:rPr>
              <a:t>hpa.ucdavis.edu</a:t>
            </a:r>
            <a:endParaRPr sz="3000">
              <a:latin typeface="Calisto MT"/>
              <a:cs typeface="Calisto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9200" y="1876424"/>
            <a:ext cx="7788275" cy="4981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6450" y="552195"/>
            <a:ext cx="8010525" cy="1064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36319" marR="5080" indent="-1023619">
              <a:lnSpc>
                <a:spcPct val="100600"/>
              </a:lnSpc>
              <a:spcBef>
                <a:spcPts val="75"/>
              </a:spcBef>
            </a:pPr>
            <a:r>
              <a:rPr spc="-5" dirty="0"/>
              <a:t>Special Note for students interested in one  of </a:t>
            </a:r>
            <a:r>
              <a:rPr dirty="0"/>
              <a:t>the many </a:t>
            </a:r>
            <a:r>
              <a:rPr spc="-5" dirty="0"/>
              <a:t>Health</a:t>
            </a:r>
            <a:r>
              <a:rPr spc="190" dirty="0"/>
              <a:t> </a:t>
            </a:r>
            <a:r>
              <a:rPr spc="-5" dirty="0"/>
              <a:t>Professions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0739" y="1773428"/>
            <a:ext cx="7781925" cy="49237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394970" indent="-342900">
              <a:lnSpc>
                <a:spcPct val="100800"/>
              </a:lnSpc>
              <a:spcBef>
                <a:spcPts val="75"/>
              </a:spcBef>
              <a:buClr>
                <a:srgbClr val="35353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Calisto MT"/>
                <a:cs typeface="Calisto MT"/>
              </a:rPr>
              <a:t>All majors </a:t>
            </a:r>
            <a:r>
              <a:rPr sz="2400" dirty="0">
                <a:solidFill>
                  <a:srgbClr val="404040"/>
                </a:solidFill>
                <a:latin typeface="Calisto MT"/>
                <a:cs typeface="Calisto MT"/>
              </a:rPr>
              <a:t>in </a:t>
            </a:r>
            <a:r>
              <a:rPr sz="2400" spc="-5" dirty="0">
                <a:solidFill>
                  <a:srgbClr val="404040"/>
                </a:solidFill>
                <a:latin typeface="Calisto MT"/>
                <a:cs typeface="Calisto MT"/>
              </a:rPr>
              <a:t>CBS are considered “pre-med” and </a:t>
            </a:r>
            <a:r>
              <a:rPr sz="2400" dirty="0">
                <a:solidFill>
                  <a:srgbClr val="404040"/>
                </a:solidFill>
                <a:latin typeface="Calisto MT"/>
                <a:cs typeface="Calisto MT"/>
              </a:rPr>
              <a:t>“pre-  </a:t>
            </a:r>
            <a:r>
              <a:rPr sz="2400" spc="-5" dirty="0">
                <a:solidFill>
                  <a:srgbClr val="404040"/>
                </a:solidFill>
                <a:latin typeface="Calisto MT"/>
                <a:cs typeface="Calisto MT"/>
              </a:rPr>
              <a:t>health profession”</a:t>
            </a:r>
            <a:r>
              <a:rPr sz="2400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Calisto MT"/>
                <a:cs typeface="Calisto MT"/>
              </a:rPr>
              <a:t>majors;</a:t>
            </a:r>
            <a:endParaRPr sz="2400">
              <a:latin typeface="Calisto MT"/>
              <a:cs typeface="Calisto MT"/>
            </a:endParaRPr>
          </a:p>
          <a:p>
            <a:pPr marL="355600" marR="444500" indent="-342900">
              <a:lnSpc>
                <a:spcPts val="2810"/>
              </a:lnSpc>
              <a:spcBef>
                <a:spcPts val="1160"/>
              </a:spcBef>
              <a:buClr>
                <a:srgbClr val="35353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Calisto MT"/>
                <a:cs typeface="Calisto MT"/>
              </a:rPr>
              <a:t>Medical schools are </a:t>
            </a:r>
            <a:r>
              <a:rPr sz="2400" spc="-10" dirty="0">
                <a:solidFill>
                  <a:srgbClr val="404040"/>
                </a:solidFill>
                <a:latin typeface="Calisto MT"/>
                <a:cs typeface="Calisto MT"/>
              </a:rPr>
              <a:t>increasingly </a:t>
            </a:r>
            <a:r>
              <a:rPr sz="2400" spc="-5" dirty="0">
                <a:solidFill>
                  <a:srgbClr val="404040"/>
                </a:solidFill>
                <a:latin typeface="Calisto MT"/>
                <a:cs typeface="Calisto MT"/>
              </a:rPr>
              <a:t>interested </a:t>
            </a:r>
            <a:r>
              <a:rPr sz="2400" dirty="0">
                <a:solidFill>
                  <a:srgbClr val="404040"/>
                </a:solidFill>
                <a:latin typeface="Calisto MT"/>
                <a:cs typeface="Calisto MT"/>
              </a:rPr>
              <a:t>in </a:t>
            </a:r>
            <a:r>
              <a:rPr sz="2400" spc="-5" dirty="0">
                <a:solidFill>
                  <a:srgbClr val="404040"/>
                </a:solidFill>
                <a:latin typeface="Calisto MT"/>
                <a:cs typeface="Calisto MT"/>
              </a:rPr>
              <a:t>students  </a:t>
            </a:r>
            <a:r>
              <a:rPr sz="2400" spc="-20" dirty="0">
                <a:solidFill>
                  <a:srgbClr val="404040"/>
                </a:solidFill>
                <a:latin typeface="Calisto MT"/>
                <a:cs typeface="Calisto MT"/>
              </a:rPr>
              <a:t>having </a:t>
            </a:r>
            <a:r>
              <a:rPr sz="2400" dirty="0">
                <a:solidFill>
                  <a:srgbClr val="404040"/>
                </a:solidFill>
                <a:latin typeface="Calisto MT"/>
                <a:cs typeface="Calisto MT"/>
              </a:rPr>
              <a:t>a </a:t>
            </a:r>
            <a:r>
              <a:rPr sz="2400" spc="-5" dirty="0">
                <a:solidFill>
                  <a:srgbClr val="404040"/>
                </a:solidFill>
                <a:latin typeface="Calisto MT"/>
                <a:cs typeface="Calisto MT"/>
              </a:rPr>
              <a:t>broad</a:t>
            </a:r>
            <a:r>
              <a:rPr sz="2400" spc="0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Calisto MT"/>
                <a:cs typeface="Calisto MT"/>
              </a:rPr>
              <a:t>outlook;</a:t>
            </a:r>
            <a:endParaRPr sz="2400">
              <a:latin typeface="Calisto MT"/>
              <a:cs typeface="Calisto MT"/>
            </a:endParaRPr>
          </a:p>
          <a:p>
            <a:pPr marL="755650" marR="260350" lvl="1" indent="-285750">
              <a:lnSpc>
                <a:spcPct val="100499"/>
              </a:lnSpc>
              <a:spcBef>
                <a:spcPts val="919"/>
              </a:spcBef>
              <a:buClr>
                <a:srgbClr val="353535"/>
              </a:buClr>
              <a:buFont typeface="Arial"/>
              <a:buChar char="•"/>
              <a:tabLst>
                <a:tab pos="755015" algn="l"/>
                <a:tab pos="755650" algn="l"/>
                <a:tab pos="6704330" algn="l"/>
              </a:tabLst>
            </a:pPr>
            <a:r>
              <a:rPr sz="2200" spc="-15" dirty="0">
                <a:solidFill>
                  <a:srgbClr val="404040"/>
                </a:solidFill>
                <a:latin typeface="Calisto MT"/>
                <a:cs typeface="Calisto MT"/>
              </a:rPr>
              <a:t>Therefore, </a:t>
            </a:r>
            <a:r>
              <a:rPr sz="2200" dirty="0">
                <a:solidFill>
                  <a:srgbClr val="404040"/>
                </a:solidFill>
                <a:latin typeface="Calisto MT"/>
                <a:cs typeface="Calisto MT"/>
              </a:rPr>
              <a:t>select a </a:t>
            </a: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major where </a:t>
            </a:r>
            <a:r>
              <a:rPr sz="2200" spc="-20" dirty="0">
                <a:solidFill>
                  <a:srgbClr val="404040"/>
                </a:solidFill>
                <a:latin typeface="Calisto MT"/>
                <a:cs typeface="Calisto MT"/>
              </a:rPr>
              <a:t>you</a:t>
            </a:r>
            <a:r>
              <a:rPr sz="2200" spc="75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will</a:t>
            </a:r>
            <a:r>
              <a:rPr sz="2200" spc="5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succeed.	One</a:t>
            </a:r>
            <a:r>
              <a:rPr sz="2200" spc="-90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alisto MT"/>
                <a:cs typeface="Calisto MT"/>
              </a:rPr>
              <a:t>of  </a:t>
            </a: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our smaller majors such as Plant </a:t>
            </a:r>
            <a:r>
              <a:rPr sz="2200" dirty="0">
                <a:solidFill>
                  <a:srgbClr val="404040"/>
                </a:solidFill>
                <a:latin typeface="Calisto MT"/>
                <a:cs typeface="Calisto MT"/>
              </a:rPr>
              <a:t>Biology &amp; </a:t>
            </a:r>
            <a:r>
              <a:rPr sz="2200" spc="-15" dirty="0">
                <a:solidFill>
                  <a:srgbClr val="404040"/>
                </a:solidFill>
                <a:latin typeface="Calisto MT"/>
                <a:cs typeface="Calisto MT"/>
              </a:rPr>
              <a:t>Evolution </a:t>
            </a: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or  </a:t>
            </a:r>
            <a:r>
              <a:rPr sz="2200" dirty="0">
                <a:solidFill>
                  <a:srgbClr val="404040"/>
                </a:solidFill>
                <a:latin typeface="Calisto MT"/>
                <a:cs typeface="Calisto MT"/>
              </a:rPr>
              <a:t>Ecology </a:t>
            </a: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and </a:t>
            </a:r>
            <a:r>
              <a:rPr sz="2200" spc="-15" dirty="0">
                <a:solidFill>
                  <a:srgbClr val="404040"/>
                </a:solidFill>
                <a:latin typeface="Calisto MT"/>
                <a:cs typeface="Calisto MT"/>
              </a:rPr>
              <a:t>Biodiversity </a:t>
            </a:r>
            <a:r>
              <a:rPr sz="2200" spc="-25" dirty="0">
                <a:solidFill>
                  <a:srgbClr val="404040"/>
                </a:solidFill>
                <a:latin typeface="Calisto MT"/>
                <a:cs typeface="Calisto MT"/>
              </a:rPr>
              <a:t>may </a:t>
            </a:r>
            <a:r>
              <a:rPr sz="2200" dirty="0">
                <a:solidFill>
                  <a:srgbClr val="404040"/>
                </a:solidFill>
                <a:latin typeface="Calisto MT"/>
                <a:cs typeface="Calisto MT"/>
              </a:rPr>
              <a:t>be </a:t>
            </a: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ideal choices for</a:t>
            </a:r>
            <a:r>
              <a:rPr sz="2200" spc="75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2200" spc="-15" dirty="0">
                <a:solidFill>
                  <a:srgbClr val="404040"/>
                </a:solidFill>
                <a:latin typeface="Calisto MT"/>
                <a:cs typeface="Calisto MT"/>
              </a:rPr>
              <a:t>you;</a:t>
            </a:r>
            <a:endParaRPr sz="2200">
              <a:latin typeface="Calisto MT"/>
              <a:cs typeface="Calisto MT"/>
            </a:endParaRPr>
          </a:p>
          <a:p>
            <a:pPr marL="355600" marR="444500" indent="-342900">
              <a:lnSpc>
                <a:spcPct val="100800"/>
              </a:lnSpc>
              <a:spcBef>
                <a:spcPts val="930"/>
              </a:spcBef>
              <a:buClr>
                <a:srgbClr val="35353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Calisto MT"/>
                <a:cs typeface="Calisto MT"/>
              </a:rPr>
              <a:t>Medical schools are </a:t>
            </a:r>
            <a:r>
              <a:rPr sz="2400" spc="-10" dirty="0">
                <a:solidFill>
                  <a:srgbClr val="404040"/>
                </a:solidFill>
                <a:latin typeface="Calisto MT"/>
                <a:cs typeface="Calisto MT"/>
              </a:rPr>
              <a:t>increasingly </a:t>
            </a:r>
            <a:r>
              <a:rPr sz="2400" spc="-5" dirty="0">
                <a:solidFill>
                  <a:srgbClr val="404040"/>
                </a:solidFill>
                <a:latin typeface="Calisto MT"/>
                <a:cs typeface="Calisto MT"/>
              </a:rPr>
              <a:t>interested </a:t>
            </a:r>
            <a:r>
              <a:rPr sz="2400" dirty="0">
                <a:solidFill>
                  <a:srgbClr val="404040"/>
                </a:solidFill>
                <a:latin typeface="Calisto MT"/>
                <a:cs typeface="Calisto MT"/>
              </a:rPr>
              <a:t>in </a:t>
            </a:r>
            <a:r>
              <a:rPr sz="2400" spc="-5" dirty="0">
                <a:solidFill>
                  <a:srgbClr val="404040"/>
                </a:solidFill>
                <a:latin typeface="Calisto MT"/>
                <a:cs typeface="Calisto MT"/>
              </a:rPr>
              <a:t>students  </a:t>
            </a:r>
            <a:r>
              <a:rPr sz="2400" spc="-20" dirty="0">
                <a:solidFill>
                  <a:srgbClr val="404040"/>
                </a:solidFill>
                <a:latin typeface="Calisto MT"/>
                <a:cs typeface="Calisto MT"/>
              </a:rPr>
              <a:t>having </a:t>
            </a:r>
            <a:r>
              <a:rPr sz="2400" dirty="0">
                <a:solidFill>
                  <a:srgbClr val="404040"/>
                </a:solidFill>
                <a:latin typeface="Calisto MT"/>
                <a:cs typeface="Calisto MT"/>
              </a:rPr>
              <a:t>a </a:t>
            </a:r>
            <a:r>
              <a:rPr sz="2400" spc="-5" dirty="0">
                <a:solidFill>
                  <a:srgbClr val="404040"/>
                </a:solidFill>
                <a:latin typeface="Calisto MT"/>
                <a:cs typeface="Calisto MT"/>
              </a:rPr>
              <a:t>broad</a:t>
            </a:r>
            <a:r>
              <a:rPr sz="2400" spc="0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Calisto MT"/>
                <a:cs typeface="Calisto MT"/>
              </a:rPr>
              <a:t>outlook;</a:t>
            </a:r>
            <a:endParaRPr sz="2400">
              <a:latin typeface="Calisto MT"/>
              <a:cs typeface="Calisto MT"/>
            </a:endParaRPr>
          </a:p>
          <a:p>
            <a:pPr marL="755650" lvl="1" indent="-285750">
              <a:lnSpc>
                <a:spcPct val="100000"/>
              </a:lnSpc>
              <a:spcBef>
                <a:spcPts val="1015"/>
              </a:spcBef>
              <a:buClr>
                <a:srgbClr val="353535"/>
              </a:buClr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2200" spc="-85" dirty="0">
                <a:solidFill>
                  <a:srgbClr val="404040"/>
                </a:solidFill>
                <a:latin typeface="Calisto MT"/>
                <a:cs typeface="Calisto MT"/>
              </a:rPr>
              <a:t>You </a:t>
            </a: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might also consider </a:t>
            </a:r>
            <a:r>
              <a:rPr sz="2200" spc="-10" dirty="0">
                <a:solidFill>
                  <a:srgbClr val="404040"/>
                </a:solidFill>
                <a:latin typeface="Calisto MT"/>
                <a:cs typeface="Calisto MT"/>
              </a:rPr>
              <a:t>getting </a:t>
            </a:r>
            <a:r>
              <a:rPr sz="2200" dirty="0">
                <a:solidFill>
                  <a:srgbClr val="404040"/>
                </a:solidFill>
                <a:latin typeface="Calisto MT"/>
                <a:cs typeface="Calisto MT"/>
              </a:rPr>
              <a:t>a </a:t>
            </a:r>
            <a:r>
              <a:rPr sz="2200" spc="-40" dirty="0">
                <a:solidFill>
                  <a:srgbClr val="404040"/>
                </a:solidFill>
                <a:latin typeface="Calisto MT"/>
                <a:cs typeface="Calisto MT"/>
              </a:rPr>
              <a:t>BA </a:t>
            </a:r>
            <a:r>
              <a:rPr sz="2200" spc="-5" dirty="0">
                <a:solidFill>
                  <a:srgbClr val="404040"/>
                </a:solidFill>
                <a:latin typeface="Calisto MT"/>
                <a:cs typeface="Calisto MT"/>
              </a:rPr>
              <a:t>rather than </a:t>
            </a:r>
            <a:r>
              <a:rPr sz="2200" dirty="0">
                <a:solidFill>
                  <a:srgbClr val="404040"/>
                </a:solidFill>
                <a:latin typeface="Calisto MT"/>
                <a:cs typeface="Calisto MT"/>
              </a:rPr>
              <a:t>BS</a:t>
            </a:r>
            <a:r>
              <a:rPr sz="2200" spc="130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2200" dirty="0">
                <a:solidFill>
                  <a:srgbClr val="404040"/>
                </a:solidFill>
                <a:latin typeface="Calisto MT"/>
                <a:cs typeface="Calisto MT"/>
              </a:rPr>
              <a:t>degree</a:t>
            </a:r>
            <a:endParaRPr sz="2200">
              <a:latin typeface="Calisto MT"/>
              <a:cs typeface="Calisto MT"/>
            </a:endParaRPr>
          </a:p>
          <a:p>
            <a:pPr marL="355600" marR="598805" indent="-342900">
              <a:lnSpc>
                <a:spcPct val="100800"/>
              </a:lnSpc>
              <a:spcBef>
                <a:spcPts val="930"/>
              </a:spcBef>
              <a:buClr>
                <a:srgbClr val="35353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Calisto MT"/>
                <a:cs typeface="Calisto MT"/>
              </a:rPr>
              <a:t>Health Profession </a:t>
            </a:r>
            <a:r>
              <a:rPr sz="2400" spc="-10" dirty="0">
                <a:solidFill>
                  <a:srgbClr val="404040"/>
                </a:solidFill>
                <a:latin typeface="Calisto MT"/>
                <a:cs typeface="Calisto MT"/>
              </a:rPr>
              <a:t>Advising would </a:t>
            </a:r>
            <a:r>
              <a:rPr sz="2400" dirty="0">
                <a:solidFill>
                  <a:srgbClr val="404040"/>
                </a:solidFill>
                <a:latin typeface="Calisto MT"/>
                <a:cs typeface="Calisto MT"/>
              </a:rPr>
              <a:t>be a great </a:t>
            </a:r>
            <a:r>
              <a:rPr sz="2400" spc="-5" dirty="0">
                <a:solidFill>
                  <a:srgbClr val="404040"/>
                </a:solidFill>
                <a:latin typeface="Calisto MT"/>
                <a:cs typeface="Calisto MT"/>
              </a:rPr>
              <a:t>place </a:t>
            </a:r>
            <a:r>
              <a:rPr sz="2400" dirty="0">
                <a:solidFill>
                  <a:srgbClr val="404040"/>
                </a:solidFill>
                <a:latin typeface="Calisto MT"/>
                <a:cs typeface="Calisto MT"/>
              </a:rPr>
              <a:t>to  </a:t>
            </a:r>
            <a:r>
              <a:rPr sz="2400" spc="-5" dirty="0">
                <a:solidFill>
                  <a:srgbClr val="404040"/>
                </a:solidFill>
                <a:latin typeface="Calisto MT"/>
                <a:cs typeface="Calisto MT"/>
              </a:rPr>
              <a:t>discuss </a:t>
            </a:r>
            <a:r>
              <a:rPr sz="2400" spc="-15" dirty="0">
                <a:solidFill>
                  <a:srgbClr val="404040"/>
                </a:solidFill>
                <a:latin typeface="Calisto MT"/>
                <a:cs typeface="Calisto MT"/>
              </a:rPr>
              <a:t>your</a:t>
            </a:r>
            <a:r>
              <a:rPr sz="2400" dirty="0">
                <a:solidFill>
                  <a:srgbClr val="404040"/>
                </a:solidFill>
                <a:latin typeface="Calisto MT"/>
                <a:cs typeface="Calisto MT"/>
              </a:rPr>
              <a:t> </a:t>
            </a:r>
            <a:r>
              <a:rPr sz="2400" spc="-15" dirty="0">
                <a:solidFill>
                  <a:srgbClr val="404040"/>
                </a:solidFill>
                <a:latin typeface="Calisto MT"/>
                <a:cs typeface="Calisto MT"/>
              </a:rPr>
              <a:t>options.</a:t>
            </a:r>
            <a:endParaRPr sz="2400">
              <a:latin typeface="Calisto MT"/>
              <a:cs typeface="Calisto M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8200" y="304800"/>
            <a:ext cx="7848600" cy="1281430"/>
          </a:xfrm>
          <a:custGeom>
            <a:avLst/>
            <a:gdLst/>
            <a:ahLst/>
            <a:cxnLst/>
            <a:rect l="l" t="t" r="r" b="b"/>
            <a:pathLst>
              <a:path w="7848600" h="1281430">
                <a:moveTo>
                  <a:pt x="0" y="1281112"/>
                </a:moveTo>
                <a:lnTo>
                  <a:pt x="7848600" y="1281112"/>
                </a:lnTo>
                <a:lnTo>
                  <a:pt x="7848600" y="0"/>
                </a:lnTo>
                <a:lnTo>
                  <a:pt x="0" y="0"/>
                </a:lnTo>
                <a:lnTo>
                  <a:pt x="0" y="12811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16237" y="844803"/>
            <a:ext cx="469328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Upcoming </a:t>
            </a:r>
            <a:r>
              <a:rPr spc="-30" dirty="0"/>
              <a:t>Event </a:t>
            </a:r>
            <a:r>
              <a:rPr dirty="0"/>
              <a:t>at</a:t>
            </a:r>
            <a:r>
              <a:rPr spc="-35" dirty="0"/>
              <a:t> </a:t>
            </a:r>
            <a:r>
              <a:rPr spc="-110" dirty="0"/>
              <a:t>HPA</a:t>
            </a:r>
          </a:p>
        </p:txBody>
      </p:sp>
      <p:sp>
        <p:nvSpPr>
          <p:cNvPr id="5" name="object 5"/>
          <p:cNvSpPr/>
          <p:nvPr/>
        </p:nvSpPr>
        <p:spPr>
          <a:xfrm>
            <a:off x="1011237" y="1828799"/>
            <a:ext cx="7675561" cy="431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8825" y="381000"/>
            <a:ext cx="5160962" cy="14430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66800" y="2057399"/>
            <a:ext cx="7899400" cy="4546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47800" y="2286000"/>
            <a:ext cx="2209800" cy="304800"/>
          </a:xfrm>
          <a:custGeom>
            <a:avLst/>
            <a:gdLst/>
            <a:ahLst/>
            <a:cxnLst/>
            <a:rect l="l" t="t" r="r" b="b"/>
            <a:pathLst>
              <a:path w="2209800" h="304800">
                <a:moveTo>
                  <a:pt x="0" y="152400"/>
                </a:moveTo>
                <a:lnTo>
                  <a:pt x="24406" y="120394"/>
                </a:lnTo>
                <a:lnTo>
                  <a:pt x="66239" y="100304"/>
                </a:lnTo>
                <a:lnTo>
                  <a:pt x="126774" y="81453"/>
                </a:lnTo>
                <a:lnTo>
                  <a:pt x="204518" y="64047"/>
                </a:lnTo>
                <a:lnTo>
                  <a:pt x="249375" y="55951"/>
                </a:lnTo>
                <a:lnTo>
                  <a:pt x="297974" y="48293"/>
                </a:lnTo>
                <a:lnTo>
                  <a:pt x="350126" y="41099"/>
                </a:lnTo>
                <a:lnTo>
                  <a:pt x="405646" y="34396"/>
                </a:lnTo>
                <a:lnTo>
                  <a:pt x="464345" y="28209"/>
                </a:lnTo>
                <a:lnTo>
                  <a:pt x="526038" y="22564"/>
                </a:lnTo>
                <a:lnTo>
                  <a:pt x="590537" y="17486"/>
                </a:lnTo>
                <a:lnTo>
                  <a:pt x="657656" y="13001"/>
                </a:lnTo>
                <a:lnTo>
                  <a:pt x="727206" y="9136"/>
                </a:lnTo>
                <a:lnTo>
                  <a:pt x="799002" y="5916"/>
                </a:lnTo>
                <a:lnTo>
                  <a:pt x="872856" y="3366"/>
                </a:lnTo>
                <a:lnTo>
                  <a:pt x="948582" y="1513"/>
                </a:lnTo>
                <a:lnTo>
                  <a:pt x="1025992" y="382"/>
                </a:lnTo>
                <a:lnTo>
                  <a:pt x="1104900" y="0"/>
                </a:lnTo>
                <a:lnTo>
                  <a:pt x="1183807" y="382"/>
                </a:lnTo>
                <a:lnTo>
                  <a:pt x="1261217" y="1513"/>
                </a:lnTo>
                <a:lnTo>
                  <a:pt x="1336942" y="3366"/>
                </a:lnTo>
                <a:lnTo>
                  <a:pt x="1410797" y="5916"/>
                </a:lnTo>
                <a:lnTo>
                  <a:pt x="1482593" y="9136"/>
                </a:lnTo>
                <a:lnTo>
                  <a:pt x="1552143" y="13001"/>
                </a:lnTo>
                <a:lnTo>
                  <a:pt x="1619262" y="17486"/>
                </a:lnTo>
                <a:lnTo>
                  <a:pt x="1683761" y="22564"/>
                </a:lnTo>
                <a:lnTo>
                  <a:pt x="1745454" y="28209"/>
                </a:lnTo>
                <a:lnTo>
                  <a:pt x="1804153" y="34396"/>
                </a:lnTo>
                <a:lnTo>
                  <a:pt x="1859673" y="41099"/>
                </a:lnTo>
                <a:lnTo>
                  <a:pt x="1911825" y="48293"/>
                </a:lnTo>
                <a:lnTo>
                  <a:pt x="1960424" y="55951"/>
                </a:lnTo>
                <a:lnTo>
                  <a:pt x="2005281" y="64047"/>
                </a:lnTo>
                <a:lnTo>
                  <a:pt x="2046210" y="72557"/>
                </a:lnTo>
                <a:lnTo>
                  <a:pt x="2115537" y="90711"/>
                </a:lnTo>
                <a:lnTo>
                  <a:pt x="2166908" y="110207"/>
                </a:lnTo>
                <a:lnTo>
                  <a:pt x="2207025" y="141516"/>
                </a:lnTo>
                <a:lnTo>
                  <a:pt x="2209800" y="152400"/>
                </a:lnTo>
                <a:lnTo>
                  <a:pt x="2207025" y="163283"/>
                </a:lnTo>
                <a:lnTo>
                  <a:pt x="2166908" y="194592"/>
                </a:lnTo>
                <a:lnTo>
                  <a:pt x="2115537" y="214088"/>
                </a:lnTo>
                <a:lnTo>
                  <a:pt x="2046210" y="232242"/>
                </a:lnTo>
                <a:lnTo>
                  <a:pt x="2005281" y="240752"/>
                </a:lnTo>
                <a:lnTo>
                  <a:pt x="1960424" y="248848"/>
                </a:lnTo>
                <a:lnTo>
                  <a:pt x="1911825" y="256506"/>
                </a:lnTo>
                <a:lnTo>
                  <a:pt x="1859673" y="263700"/>
                </a:lnTo>
                <a:lnTo>
                  <a:pt x="1804153" y="270403"/>
                </a:lnTo>
                <a:lnTo>
                  <a:pt x="1745454" y="276590"/>
                </a:lnTo>
                <a:lnTo>
                  <a:pt x="1683761" y="282235"/>
                </a:lnTo>
                <a:lnTo>
                  <a:pt x="1619262" y="287313"/>
                </a:lnTo>
                <a:lnTo>
                  <a:pt x="1552143" y="291798"/>
                </a:lnTo>
                <a:lnTo>
                  <a:pt x="1482593" y="295663"/>
                </a:lnTo>
                <a:lnTo>
                  <a:pt x="1410797" y="298883"/>
                </a:lnTo>
                <a:lnTo>
                  <a:pt x="1336942" y="301433"/>
                </a:lnTo>
                <a:lnTo>
                  <a:pt x="1261217" y="303286"/>
                </a:lnTo>
                <a:lnTo>
                  <a:pt x="1183807" y="304417"/>
                </a:lnTo>
                <a:lnTo>
                  <a:pt x="1104900" y="304800"/>
                </a:lnTo>
                <a:lnTo>
                  <a:pt x="1025992" y="304417"/>
                </a:lnTo>
                <a:lnTo>
                  <a:pt x="948582" y="303286"/>
                </a:lnTo>
                <a:lnTo>
                  <a:pt x="872856" y="301433"/>
                </a:lnTo>
                <a:lnTo>
                  <a:pt x="799002" y="298883"/>
                </a:lnTo>
                <a:lnTo>
                  <a:pt x="727206" y="295663"/>
                </a:lnTo>
                <a:lnTo>
                  <a:pt x="657656" y="291798"/>
                </a:lnTo>
                <a:lnTo>
                  <a:pt x="590537" y="287313"/>
                </a:lnTo>
                <a:lnTo>
                  <a:pt x="526038" y="282235"/>
                </a:lnTo>
                <a:lnTo>
                  <a:pt x="464345" y="276590"/>
                </a:lnTo>
                <a:lnTo>
                  <a:pt x="405646" y="270403"/>
                </a:lnTo>
                <a:lnTo>
                  <a:pt x="350126" y="263700"/>
                </a:lnTo>
                <a:lnTo>
                  <a:pt x="297974" y="256506"/>
                </a:lnTo>
                <a:lnTo>
                  <a:pt x="249375" y="248848"/>
                </a:lnTo>
                <a:lnTo>
                  <a:pt x="204518" y="240752"/>
                </a:lnTo>
                <a:lnTo>
                  <a:pt x="163589" y="232242"/>
                </a:lnTo>
                <a:lnTo>
                  <a:pt x="94262" y="214088"/>
                </a:lnTo>
                <a:lnTo>
                  <a:pt x="42891" y="194592"/>
                </a:lnTo>
                <a:lnTo>
                  <a:pt x="2774" y="163283"/>
                </a:lnTo>
                <a:lnTo>
                  <a:pt x="0" y="152400"/>
                </a:lnTo>
                <a:close/>
              </a:path>
            </a:pathLst>
          </a:custGeom>
          <a:ln w="158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51887" y="427821"/>
            <a:ext cx="1110935" cy="637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98265" y="462400"/>
            <a:ext cx="5612130" cy="646430"/>
          </a:xfrm>
          <a:custGeom>
            <a:avLst/>
            <a:gdLst/>
            <a:ahLst/>
            <a:cxnLst/>
            <a:rect l="l" t="t" r="r" b="b"/>
            <a:pathLst>
              <a:path w="5612130" h="646430">
                <a:moveTo>
                  <a:pt x="0" y="645944"/>
                </a:moveTo>
                <a:lnTo>
                  <a:pt x="5611733" y="645944"/>
                </a:lnTo>
                <a:lnTo>
                  <a:pt x="5611733" y="0"/>
                </a:lnTo>
                <a:lnTo>
                  <a:pt x="0" y="0"/>
                </a:lnTo>
                <a:lnTo>
                  <a:pt x="0" y="6459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62000" y="228600"/>
            <a:ext cx="8229600" cy="102743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vert="horz" wrap="square" lIns="0" tIns="227329" rIns="0" bIns="0" rtlCol="0">
            <a:spAutoFit/>
          </a:bodyPr>
          <a:lstStyle/>
          <a:p>
            <a:pPr marL="1827530">
              <a:lnSpc>
                <a:spcPct val="100000"/>
              </a:lnSpc>
              <a:spcBef>
                <a:spcPts val="1789"/>
              </a:spcBef>
            </a:pPr>
            <a:r>
              <a:rPr sz="3800" b="0" i="1" spc="-110" dirty="0">
                <a:solidFill>
                  <a:srgbClr val="005799"/>
                </a:solidFill>
                <a:latin typeface="Comic Sans MS"/>
                <a:cs typeface="Comic Sans MS"/>
              </a:rPr>
              <a:t>Launch </a:t>
            </a:r>
            <a:r>
              <a:rPr sz="3800" b="0" i="1" spc="-120" dirty="0">
                <a:solidFill>
                  <a:srgbClr val="005799"/>
                </a:solidFill>
                <a:latin typeface="Comic Sans MS"/>
                <a:cs typeface="Comic Sans MS"/>
              </a:rPr>
              <a:t>Mentor</a:t>
            </a:r>
            <a:r>
              <a:rPr sz="3800" b="0" i="1" spc="-40" dirty="0">
                <a:solidFill>
                  <a:srgbClr val="005799"/>
                </a:solidFill>
                <a:latin typeface="Comic Sans MS"/>
                <a:cs typeface="Comic Sans MS"/>
              </a:rPr>
              <a:t> </a:t>
            </a:r>
            <a:r>
              <a:rPr sz="3800" b="0" i="1" spc="-95" dirty="0">
                <a:solidFill>
                  <a:srgbClr val="005799"/>
                </a:solidFill>
                <a:latin typeface="Comic Sans MS"/>
                <a:cs typeface="Comic Sans MS"/>
              </a:rPr>
              <a:t>Collective</a:t>
            </a:r>
            <a:endParaRPr sz="3800">
              <a:latin typeface="Comic Sans MS"/>
              <a:cs typeface="Comic Sans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2000" y="1447800"/>
            <a:ext cx="8229600" cy="3754754"/>
          </a:xfrm>
          <a:custGeom>
            <a:avLst/>
            <a:gdLst/>
            <a:ahLst/>
            <a:cxnLst/>
            <a:rect l="l" t="t" r="r" b="b"/>
            <a:pathLst>
              <a:path w="8229600" h="3754754">
                <a:moveTo>
                  <a:pt x="0" y="3754437"/>
                </a:moveTo>
                <a:lnTo>
                  <a:pt x="8229600" y="3754437"/>
                </a:lnTo>
                <a:lnTo>
                  <a:pt x="8229600" y="0"/>
                </a:lnTo>
                <a:lnTo>
                  <a:pt x="0" y="0"/>
                </a:lnTo>
                <a:lnTo>
                  <a:pt x="0" y="37544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2000" y="1447800"/>
            <a:ext cx="8229600" cy="3754754"/>
          </a:xfrm>
          <a:custGeom>
            <a:avLst/>
            <a:gdLst/>
            <a:ahLst/>
            <a:cxnLst/>
            <a:rect l="l" t="t" r="r" b="b"/>
            <a:pathLst>
              <a:path w="8229600" h="3754754">
                <a:moveTo>
                  <a:pt x="0" y="0"/>
                </a:moveTo>
                <a:lnTo>
                  <a:pt x="8229600" y="0"/>
                </a:lnTo>
                <a:lnTo>
                  <a:pt x="8229600" y="3754438"/>
                </a:lnTo>
                <a:lnTo>
                  <a:pt x="0" y="3754438"/>
                </a:lnTo>
                <a:lnTo>
                  <a:pt x="0" y="0"/>
                </a:lnTo>
                <a:close/>
              </a:path>
            </a:pathLst>
          </a:custGeom>
          <a:ln w="15875">
            <a:solidFill>
              <a:srgbClr val="1CAC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0739" y="1466596"/>
            <a:ext cx="7988300" cy="3377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75560">
              <a:lnSpc>
                <a:spcPct val="100000"/>
              </a:lnSpc>
              <a:spcBef>
                <a:spcPts val="100"/>
              </a:spcBef>
            </a:pPr>
            <a:r>
              <a:rPr sz="2800" b="1" spc="-35" dirty="0">
                <a:latin typeface="Calisto MT"/>
                <a:cs typeface="Calisto MT"/>
              </a:rPr>
              <a:t>How </a:t>
            </a:r>
            <a:r>
              <a:rPr sz="2800" b="1" spc="-5" dirty="0">
                <a:latin typeface="Calisto MT"/>
                <a:cs typeface="Calisto MT"/>
              </a:rPr>
              <a:t>does it</a:t>
            </a:r>
            <a:r>
              <a:rPr sz="2800" b="1" spc="10" dirty="0">
                <a:latin typeface="Calisto MT"/>
                <a:cs typeface="Calisto MT"/>
              </a:rPr>
              <a:t> </a:t>
            </a:r>
            <a:r>
              <a:rPr sz="2800" b="1" spc="-20" dirty="0">
                <a:latin typeface="Calisto MT"/>
                <a:cs typeface="Calisto MT"/>
              </a:rPr>
              <a:t>work?</a:t>
            </a:r>
            <a:endParaRPr sz="2800">
              <a:latin typeface="Calisto MT"/>
              <a:cs typeface="Calisto MT"/>
            </a:endParaRPr>
          </a:p>
          <a:p>
            <a:pPr marL="469900" marR="5080" indent="-457200">
              <a:lnSpc>
                <a:spcPts val="2810"/>
              </a:lnSpc>
              <a:spcBef>
                <a:spcPts val="19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400" spc="-90" dirty="0">
                <a:latin typeface="Calisto MT"/>
                <a:cs typeface="Calisto MT"/>
              </a:rPr>
              <a:t>You </a:t>
            </a:r>
            <a:r>
              <a:rPr sz="2400" spc="-5" dirty="0">
                <a:latin typeface="Calisto MT"/>
                <a:cs typeface="Calisto MT"/>
              </a:rPr>
              <a:t>should </a:t>
            </a:r>
            <a:r>
              <a:rPr sz="2400" spc="-45" dirty="0">
                <a:latin typeface="Calisto MT"/>
                <a:cs typeface="Calisto MT"/>
              </a:rPr>
              <a:t>have </a:t>
            </a:r>
            <a:r>
              <a:rPr sz="2400" spc="-15" dirty="0">
                <a:latin typeface="Calisto MT"/>
                <a:cs typeface="Calisto MT"/>
              </a:rPr>
              <a:t>received </a:t>
            </a:r>
            <a:r>
              <a:rPr sz="2400" spc="-5" dirty="0">
                <a:latin typeface="Calisto MT"/>
                <a:cs typeface="Calisto MT"/>
              </a:rPr>
              <a:t>an email from me </a:t>
            </a:r>
            <a:r>
              <a:rPr sz="2400" spc="-10" dirty="0">
                <a:latin typeface="Calisto MT"/>
                <a:cs typeface="Calisto MT"/>
              </a:rPr>
              <a:t>providing </a:t>
            </a:r>
            <a:r>
              <a:rPr sz="2400" spc="-20" dirty="0">
                <a:latin typeface="Calisto MT"/>
                <a:cs typeface="Calisto MT"/>
              </a:rPr>
              <a:t>you  </a:t>
            </a:r>
            <a:r>
              <a:rPr sz="2400" dirty="0">
                <a:latin typeface="Calisto MT"/>
                <a:cs typeface="Calisto MT"/>
              </a:rPr>
              <a:t>with a </a:t>
            </a:r>
            <a:r>
              <a:rPr sz="2400" spc="-5" dirty="0">
                <a:latin typeface="Calisto MT"/>
                <a:cs typeface="Calisto MT"/>
              </a:rPr>
              <a:t>registration</a:t>
            </a:r>
            <a:r>
              <a:rPr sz="2400" spc="-10" dirty="0">
                <a:latin typeface="Calisto MT"/>
                <a:cs typeface="Calisto MT"/>
              </a:rPr>
              <a:t> </a:t>
            </a:r>
            <a:r>
              <a:rPr sz="2400" spc="-5" dirty="0">
                <a:latin typeface="Calisto MT"/>
                <a:cs typeface="Calisto MT"/>
              </a:rPr>
              <a:t>link.</a:t>
            </a:r>
            <a:endParaRPr sz="2400">
              <a:latin typeface="Calisto MT"/>
              <a:cs typeface="Calisto MT"/>
            </a:endParaRPr>
          </a:p>
          <a:p>
            <a:pPr marL="469900" marR="105410" indent="-457200">
              <a:lnSpc>
                <a:spcPts val="2900"/>
              </a:lnSpc>
              <a:spcBef>
                <a:spcPts val="2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400" spc="-5" dirty="0">
                <a:latin typeface="Calisto MT"/>
                <a:cs typeface="Calisto MT"/>
              </a:rPr>
              <a:t>Once </a:t>
            </a:r>
            <a:r>
              <a:rPr sz="2400" spc="-20" dirty="0">
                <a:latin typeface="Calisto MT"/>
                <a:cs typeface="Calisto MT"/>
              </a:rPr>
              <a:t>you </a:t>
            </a:r>
            <a:r>
              <a:rPr sz="2400" spc="-5" dirty="0">
                <a:latin typeface="Calisto MT"/>
                <a:cs typeface="Calisto MT"/>
              </a:rPr>
              <a:t>are registered, </a:t>
            </a:r>
            <a:r>
              <a:rPr sz="2400" spc="-20" dirty="0">
                <a:latin typeface="Calisto MT"/>
                <a:cs typeface="Calisto MT"/>
              </a:rPr>
              <a:t>you </a:t>
            </a:r>
            <a:r>
              <a:rPr sz="2400" spc="-5" dirty="0">
                <a:latin typeface="Calisto MT"/>
                <a:cs typeface="Calisto MT"/>
              </a:rPr>
              <a:t>will </a:t>
            </a:r>
            <a:r>
              <a:rPr sz="2400" dirty="0">
                <a:latin typeface="Calisto MT"/>
                <a:cs typeface="Calisto MT"/>
              </a:rPr>
              <a:t>be </a:t>
            </a:r>
            <a:r>
              <a:rPr sz="2400" spc="-5" dirty="0">
                <a:latin typeface="Calisto MT"/>
                <a:cs typeface="Calisto MT"/>
              </a:rPr>
              <a:t>asked </a:t>
            </a:r>
            <a:r>
              <a:rPr sz="2400" dirty="0">
                <a:latin typeface="Calisto MT"/>
                <a:cs typeface="Calisto MT"/>
              </a:rPr>
              <a:t>to </a:t>
            </a:r>
            <a:r>
              <a:rPr sz="2400" spc="-5" dirty="0">
                <a:latin typeface="Calisto MT"/>
                <a:cs typeface="Calisto MT"/>
              </a:rPr>
              <a:t>complete </a:t>
            </a:r>
            <a:r>
              <a:rPr sz="2400" dirty="0">
                <a:latin typeface="Calisto MT"/>
                <a:cs typeface="Calisto MT"/>
              </a:rPr>
              <a:t>a  </a:t>
            </a:r>
            <a:r>
              <a:rPr sz="2400" spc="-5" dirty="0">
                <a:latin typeface="Calisto MT"/>
                <a:cs typeface="Calisto MT"/>
              </a:rPr>
              <a:t>survey asking about </a:t>
            </a:r>
            <a:r>
              <a:rPr sz="2400" spc="-15" dirty="0">
                <a:latin typeface="Calisto MT"/>
                <a:cs typeface="Calisto MT"/>
              </a:rPr>
              <a:t>your </a:t>
            </a:r>
            <a:r>
              <a:rPr sz="2400" dirty="0">
                <a:latin typeface="Calisto MT"/>
                <a:cs typeface="Calisto MT"/>
              </a:rPr>
              <a:t>background, </a:t>
            </a:r>
            <a:r>
              <a:rPr sz="2400" spc="-10" dirty="0">
                <a:latin typeface="Calisto MT"/>
                <a:cs typeface="Calisto MT"/>
              </a:rPr>
              <a:t>interests, </a:t>
            </a:r>
            <a:r>
              <a:rPr sz="2400" spc="-5" dirty="0">
                <a:latin typeface="Calisto MT"/>
                <a:cs typeface="Calisto MT"/>
              </a:rPr>
              <a:t>and what  </a:t>
            </a:r>
            <a:r>
              <a:rPr sz="2400" spc="-20" dirty="0">
                <a:latin typeface="Calisto MT"/>
                <a:cs typeface="Calisto MT"/>
              </a:rPr>
              <a:t>you </a:t>
            </a:r>
            <a:r>
              <a:rPr sz="2400" spc="-5" dirty="0">
                <a:latin typeface="Calisto MT"/>
                <a:cs typeface="Calisto MT"/>
              </a:rPr>
              <a:t>are looking for </a:t>
            </a:r>
            <a:r>
              <a:rPr sz="2400" dirty="0">
                <a:latin typeface="Calisto MT"/>
                <a:cs typeface="Calisto MT"/>
              </a:rPr>
              <a:t>in a </a:t>
            </a:r>
            <a:r>
              <a:rPr sz="2400" spc="-5" dirty="0">
                <a:latin typeface="Calisto MT"/>
                <a:cs typeface="Calisto MT"/>
              </a:rPr>
              <a:t>mentor</a:t>
            </a:r>
            <a:r>
              <a:rPr sz="2400" spc="15" dirty="0">
                <a:latin typeface="Calisto MT"/>
                <a:cs typeface="Calisto MT"/>
              </a:rPr>
              <a:t> </a:t>
            </a:r>
            <a:r>
              <a:rPr sz="2400" dirty="0">
                <a:latin typeface="Calisto MT"/>
                <a:cs typeface="Calisto MT"/>
              </a:rPr>
              <a:t>.</a:t>
            </a:r>
            <a:endParaRPr sz="2400">
              <a:latin typeface="Calisto MT"/>
              <a:cs typeface="Calisto MT"/>
            </a:endParaRPr>
          </a:p>
          <a:p>
            <a:pPr marL="469900" marR="62865" indent="-457200">
              <a:lnSpc>
                <a:spcPts val="2810"/>
              </a:lnSpc>
              <a:spcBef>
                <a:spcPts val="6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400" spc="-5" dirty="0">
                <a:latin typeface="Calisto MT"/>
                <a:cs typeface="Calisto MT"/>
              </a:rPr>
              <a:t>Based on </a:t>
            </a:r>
            <a:r>
              <a:rPr sz="2400" spc="-15" dirty="0">
                <a:latin typeface="Calisto MT"/>
                <a:cs typeface="Calisto MT"/>
              </a:rPr>
              <a:t>your </a:t>
            </a:r>
            <a:r>
              <a:rPr sz="2400" spc="-25" dirty="0">
                <a:latin typeface="Calisto MT"/>
                <a:cs typeface="Calisto MT"/>
              </a:rPr>
              <a:t>answers, </a:t>
            </a:r>
            <a:r>
              <a:rPr sz="2400" spc="-20" dirty="0">
                <a:latin typeface="Calisto MT"/>
                <a:cs typeface="Calisto MT"/>
              </a:rPr>
              <a:t>you </a:t>
            </a:r>
            <a:r>
              <a:rPr sz="2400" spc="-5" dirty="0">
                <a:latin typeface="Calisto MT"/>
                <a:cs typeface="Calisto MT"/>
              </a:rPr>
              <a:t>will </a:t>
            </a:r>
            <a:r>
              <a:rPr sz="2400" dirty="0">
                <a:latin typeface="Calisto MT"/>
                <a:cs typeface="Calisto MT"/>
              </a:rPr>
              <a:t>be </a:t>
            </a:r>
            <a:r>
              <a:rPr sz="2400" spc="-5" dirty="0">
                <a:latin typeface="Calisto MT"/>
                <a:cs typeface="Calisto MT"/>
              </a:rPr>
              <a:t>connected </a:t>
            </a:r>
            <a:r>
              <a:rPr sz="2400" dirty="0">
                <a:latin typeface="Calisto MT"/>
                <a:cs typeface="Calisto MT"/>
              </a:rPr>
              <a:t>with a </a:t>
            </a:r>
            <a:r>
              <a:rPr sz="2400" spc="-5" dirty="0">
                <a:latin typeface="Calisto MT"/>
                <a:cs typeface="Calisto MT"/>
              </a:rPr>
              <a:t>CBS  </a:t>
            </a:r>
            <a:r>
              <a:rPr sz="2400" spc="-15" dirty="0">
                <a:latin typeface="Calisto MT"/>
                <a:cs typeface="Calisto MT"/>
              </a:rPr>
              <a:t>students, </a:t>
            </a:r>
            <a:r>
              <a:rPr sz="2400" dirty="0">
                <a:latin typeface="Calisto MT"/>
                <a:cs typeface="Calisto MT"/>
              </a:rPr>
              <a:t>who </a:t>
            </a:r>
            <a:r>
              <a:rPr sz="2400" spc="-5" dirty="0">
                <a:latin typeface="Calisto MT"/>
                <a:cs typeface="Calisto MT"/>
              </a:rPr>
              <a:t>has </a:t>
            </a:r>
            <a:r>
              <a:rPr sz="2400" spc="-10" dirty="0">
                <a:latin typeface="Calisto MT"/>
                <a:cs typeface="Calisto MT"/>
              </a:rPr>
              <a:t>volunteered </a:t>
            </a:r>
            <a:r>
              <a:rPr sz="2400" dirty="0">
                <a:latin typeface="Calisto MT"/>
                <a:cs typeface="Calisto MT"/>
              </a:rPr>
              <a:t>to </a:t>
            </a:r>
            <a:r>
              <a:rPr sz="2400" spc="-5" dirty="0">
                <a:latin typeface="Calisto MT"/>
                <a:cs typeface="Calisto MT"/>
              </a:rPr>
              <a:t>help </a:t>
            </a:r>
            <a:r>
              <a:rPr sz="2400" spc="-20" dirty="0">
                <a:latin typeface="Calisto MT"/>
                <a:cs typeface="Calisto MT"/>
              </a:rPr>
              <a:t>you </a:t>
            </a:r>
            <a:r>
              <a:rPr sz="2400" spc="5" dirty="0">
                <a:latin typeface="Calisto MT"/>
                <a:cs typeface="Calisto MT"/>
              </a:rPr>
              <a:t>learn </a:t>
            </a:r>
            <a:r>
              <a:rPr sz="2400" dirty="0">
                <a:latin typeface="Calisto MT"/>
                <a:cs typeface="Calisto MT"/>
              </a:rPr>
              <a:t>the</a:t>
            </a:r>
            <a:r>
              <a:rPr sz="2400" spc="65" dirty="0">
                <a:latin typeface="Calisto MT"/>
                <a:cs typeface="Calisto MT"/>
              </a:rPr>
              <a:t> </a:t>
            </a:r>
            <a:r>
              <a:rPr sz="2400" spc="-5" dirty="0">
                <a:latin typeface="Calisto MT"/>
                <a:cs typeface="Calisto MT"/>
              </a:rPr>
              <a:t>ropes</a:t>
            </a:r>
            <a:endParaRPr sz="2400">
              <a:latin typeface="Calisto MT"/>
              <a:cs typeface="Calisto MT"/>
            </a:endParaRPr>
          </a:p>
          <a:p>
            <a:pPr marL="469900">
              <a:lnSpc>
                <a:spcPts val="2820"/>
              </a:lnSpc>
            </a:pPr>
            <a:r>
              <a:rPr sz="2400" spc="-5" dirty="0">
                <a:latin typeface="Calisto MT"/>
                <a:cs typeface="Calisto MT"/>
              </a:rPr>
              <a:t>at </a:t>
            </a:r>
            <a:r>
              <a:rPr sz="2400" dirty="0">
                <a:latin typeface="Calisto MT"/>
                <a:cs typeface="Calisto MT"/>
              </a:rPr>
              <a:t>UC</a:t>
            </a:r>
            <a:r>
              <a:rPr sz="2400" spc="-5" dirty="0">
                <a:latin typeface="Calisto MT"/>
                <a:cs typeface="Calisto MT"/>
              </a:rPr>
              <a:t> </a:t>
            </a:r>
            <a:r>
              <a:rPr sz="2400" spc="-35" dirty="0">
                <a:latin typeface="Calisto MT"/>
                <a:cs typeface="Calisto MT"/>
              </a:rPr>
              <a:t>Davis.</a:t>
            </a:r>
            <a:endParaRPr sz="2400">
              <a:latin typeface="Calisto MT"/>
              <a:cs typeface="Calisto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29200" y="4495800"/>
            <a:ext cx="3778250" cy="2362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2100" y="609599"/>
            <a:ext cx="8790305" cy="878205"/>
          </a:xfrm>
          <a:custGeom>
            <a:avLst/>
            <a:gdLst/>
            <a:ahLst/>
            <a:cxnLst/>
            <a:rect l="l" t="t" r="r" b="b"/>
            <a:pathLst>
              <a:path w="8790305" h="878205">
                <a:moveTo>
                  <a:pt x="0" y="877888"/>
                </a:moveTo>
                <a:lnTo>
                  <a:pt x="8789987" y="877888"/>
                </a:lnTo>
                <a:lnTo>
                  <a:pt x="8789987" y="0"/>
                </a:lnTo>
                <a:lnTo>
                  <a:pt x="0" y="0"/>
                </a:lnTo>
                <a:lnTo>
                  <a:pt x="0" y="8778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3262" y="628395"/>
            <a:ext cx="7967345" cy="1064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419475" marR="5080" indent="-3406775">
              <a:lnSpc>
                <a:spcPct val="100600"/>
              </a:lnSpc>
              <a:spcBef>
                <a:spcPts val="75"/>
              </a:spcBef>
            </a:pPr>
            <a:r>
              <a:rPr spc="-5" dirty="0"/>
              <a:t>BIS </a:t>
            </a:r>
            <a:r>
              <a:rPr dirty="0"/>
              <a:t>005: </a:t>
            </a:r>
            <a:r>
              <a:rPr spc="-5" dirty="0"/>
              <a:t>Exploring Biological Sciences </a:t>
            </a:r>
            <a:r>
              <a:rPr dirty="0"/>
              <a:t>(1)  </a:t>
            </a:r>
            <a:r>
              <a:rPr spc="-5" dirty="0"/>
              <a:t>P/NP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3139" y="1849628"/>
            <a:ext cx="7267575" cy="38201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55600" marR="5080" indent="-342900">
              <a:lnSpc>
                <a:spcPct val="100600"/>
              </a:lnSpc>
              <a:spcBef>
                <a:spcPts val="80"/>
              </a:spcBef>
            </a:pPr>
            <a:r>
              <a:rPr sz="2400" spc="1330" dirty="0">
                <a:solidFill>
                  <a:srgbClr val="353535"/>
                </a:solidFill>
                <a:latin typeface="Microsoft Sans Serif"/>
                <a:cs typeface="Microsoft Sans Serif"/>
              </a:rPr>
              <a:t>´ </a:t>
            </a:r>
            <a:r>
              <a:rPr sz="2400" b="1" spc="-5" dirty="0">
                <a:latin typeface="Arial"/>
                <a:cs typeface="Arial"/>
              </a:rPr>
              <a:t>Lecture/Discussion class</a:t>
            </a:r>
            <a:r>
              <a:rPr sz="2400" spc="-5" dirty="0">
                <a:latin typeface="Arial"/>
                <a:cs typeface="Arial"/>
              </a:rPr>
              <a:t>– </a:t>
            </a:r>
            <a:r>
              <a:rPr sz="2400" dirty="0">
                <a:latin typeface="Arial"/>
                <a:cs typeface="Arial"/>
              </a:rPr>
              <a:t>1 </a:t>
            </a:r>
            <a:r>
              <a:rPr sz="2400" spc="-30" dirty="0">
                <a:latin typeface="Arial"/>
                <a:cs typeface="Arial"/>
              </a:rPr>
              <a:t>hour. </a:t>
            </a:r>
            <a:r>
              <a:rPr sz="2400" spc="-5" dirty="0">
                <a:latin typeface="Arial"/>
                <a:cs typeface="Arial"/>
              </a:rPr>
              <a:t>This </a:t>
            </a:r>
            <a:r>
              <a:rPr sz="2400" dirty="0">
                <a:latin typeface="Arial"/>
                <a:cs typeface="Arial"/>
              </a:rPr>
              <a:t>course  provides </a:t>
            </a:r>
            <a:r>
              <a:rPr sz="2400" spc="-5" dirty="0">
                <a:latin typeface="Arial"/>
                <a:cs typeface="Arial"/>
              </a:rPr>
              <a:t>students with perspective </a:t>
            </a:r>
            <a:r>
              <a:rPr sz="2400" dirty="0">
                <a:latin typeface="Arial"/>
                <a:cs typeface="Arial"/>
              </a:rPr>
              <a:t>on </a:t>
            </a:r>
            <a:r>
              <a:rPr sz="2400" spc="-5" dirty="0">
                <a:latin typeface="Arial"/>
                <a:cs typeface="Arial"/>
              </a:rPr>
              <a:t>CBS </a:t>
            </a:r>
            <a:r>
              <a:rPr sz="2400" dirty="0">
                <a:latin typeface="Arial"/>
                <a:cs typeface="Arial"/>
              </a:rPr>
              <a:t>and </a:t>
            </a:r>
            <a:r>
              <a:rPr sz="2400" spc="-5" dirty="0">
                <a:latin typeface="Arial"/>
                <a:cs typeface="Arial"/>
              </a:rPr>
              <a:t>the  </a:t>
            </a:r>
            <a:r>
              <a:rPr sz="2400" dirty="0">
                <a:latin typeface="Arial"/>
                <a:cs typeface="Arial"/>
              </a:rPr>
              <a:t>resources and </a:t>
            </a:r>
            <a:r>
              <a:rPr sz="2400" spc="-5" dirty="0">
                <a:latin typeface="Arial"/>
                <a:cs typeface="Arial"/>
              </a:rPr>
              <a:t>opportunities that </a:t>
            </a:r>
            <a:r>
              <a:rPr sz="2400" dirty="0">
                <a:latin typeface="Arial"/>
                <a:cs typeface="Arial"/>
              </a:rPr>
              <a:t>are available at a  major research </a:t>
            </a:r>
            <a:r>
              <a:rPr sz="2400" spc="-5" dirty="0">
                <a:latin typeface="Arial"/>
                <a:cs typeface="Arial"/>
              </a:rPr>
              <a:t>university </a:t>
            </a:r>
            <a:r>
              <a:rPr sz="2400" dirty="0">
                <a:latin typeface="Arial"/>
                <a:cs typeface="Arial"/>
              </a:rPr>
              <a:t>like UC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Davis.</a:t>
            </a:r>
            <a:endParaRPr sz="2400">
              <a:latin typeface="Arial"/>
              <a:cs typeface="Arial"/>
            </a:endParaRPr>
          </a:p>
          <a:p>
            <a:pPr marL="355600" marR="178435" indent="-342900">
              <a:lnSpc>
                <a:spcPct val="100000"/>
              </a:lnSpc>
              <a:spcBef>
                <a:spcPts val="1035"/>
              </a:spcBef>
            </a:pPr>
            <a:r>
              <a:rPr sz="2400" spc="1330" dirty="0">
                <a:solidFill>
                  <a:srgbClr val="353535"/>
                </a:solidFill>
                <a:latin typeface="Microsoft Sans Serif"/>
                <a:cs typeface="Microsoft Sans Serif"/>
              </a:rPr>
              <a:t>´ </a:t>
            </a:r>
            <a:r>
              <a:rPr sz="2400" spc="-5" dirty="0">
                <a:latin typeface="Arial"/>
                <a:cs typeface="Arial"/>
              </a:rPr>
              <a:t>The instructor </a:t>
            </a:r>
            <a:r>
              <a:rPr sz="2400" dirty="0">
                <a:latin typeface="Arial"/>
                <a:cs typeface="Arial"/>
              </a:rPr>
              <a:t>is </a:t>
            </a:r>
            <a:r>
              <a:rPr sz="2400" spc="-45" dirty="0">
                <a:latin typeface="Arial"/>
                <a:cs typeface="Arial"/>
              </a:rPr>
              <a:t>Dr. </a:t>
            </a:r>
            <a:r>
              <a:rPr sz="2400" dirty="0">
                <a:latin typeface="Arial"/>
                <a:cs typeface="Arial"/>
              </a:rPr>
              <a:t>Michele </a:t>
            </a:r>
            <a:r>
              <a:rPr sz="2400" spc="-5" dirty="0">
                <a:latin typeface="Arial"/>
                <a:cs typeface="Arial"/>
              </a:rPr>
              <a:t>Igo, </a:t>
            </a:r>
            <a:r>
              <a:rPr sz="2400" dirty="0">
                <a:latin typeface="Arial"/>
                <a:cs typeface="Arial"/>
              </a:rPr>
              <a:t>who is </a:t>
            </a:r>
            <a:r>
              <a:rPr sz="2400" spc="-5" dirty="0">
                <a:latin typeface="Arial"/>
                <a:cs typeface="Arial"/>
              </a:rPr>
              <a:t>the  Associate </a:t>
            </a:r>
            <a:r>
              <a:rPr sz="2400" dirty="0">
                <a:latin typeface="Arial"/>
                <a:cs typeface="Arial"/>
              </a:rPr>
              <a:t>Dean of </a:t>
            </a:r>
            <a:r>
              <a:rPr sz="2400" spc="-5" dirty="0">
                <a:latin typeface="Arial"/>
                <a:cs typeface="Arial"/>
              </a:rPr>
              <a:t>the </a:t>
            </a:r>
            <a:r>
              <a:rPr sz="2400" dirty="0">
                <a:latin typeface="Arial"/>
                <a:cs typeface="Arial"/>
              </a:rPr>
              <a:t>College of </a:t>
            </a:r>
            <a:r>
              <a:rPr sz="2400" spc="-5" dirty="0">
                <a:latin typeface="Arial"/>
                <a:cs typeface="Arial"/>
              </a:rPr>
              <a:t>Biological  Sciences. She </a:t>
            </a:r>
            <a:r>
              <a:rPr sz="2400" dirty="0">
                <a:latin typeface="Arial"/>
                <a:cs typeface="Arial"/>
              </a:rPr>
              <a:t>will be </a:t>
            </a:r>
            <a:r>
              <a:rPr sz="2400" spc="-5" dirty="0">
                <a:latin typeface="Arial"/>
                <a:cs typeface="Arial"/>
              </a:rPr>
              <a:t>inviting </a:t>
            </a:r>
            <a:r>
              <a:rPr sz="2400" spc="-25" dirty="0">
                <a:latin typeface="Arial"/>
                <a:cs typeface="Arial"/>
              </a:rPr>
              <a:t>faculty, </a:t>
            </a:r>
            <a:r>
              <a:rPr sz="2400" dirty="0">
                <a:latin typeface="Arial"/>
                <a:cs typeface="Arial"/>
              </a:rPr>
              <a:t>researchers,  </a:t>
            </a:r>
            <a:r>
              <a:rPr sz="2400" spc="-5" dirty="0">
                <a:latin typeface="Arial"/>
                <a:cs typeface="Arial"/>
              </a:rPr>
              <a:t>representatives from </a:t>
            </a:r>
            <a:r>
              <a:rPr sz="2400" spc="-10" dirty="0">
                <a:latin typeface="Arial"/>
                <a:cs typeface="Arial"/>
              </a:rPr>
              <a:t>different </a:t>
            </a:r>
            <a:r>
              <a:rPr sz="2400" dirty="0">
                <a:latin typeface="Arial"/>
                <a:cs typeface="Arial"/>
              </a:rPr>
              <a:t>campus resources,  and </a:t>
            </a:r>
            <a:r>
              <a:rPr sz="2400" spc="-5" dirty="0">
                <a:latin typeface="Arial"/>
                <a:cs typeface="Arial"/>
              </a:rPr>
              <a:t>other </a:t>
            </a:r>
            <a:r>
              <a:rPr sz="2400" dirty="0">
                <a:latin typeface="Arial"/>
                <a:cs typeface="Arial"/>
              </a:rPr>
              <a:t>people on campus </a:t>
            </a:r>
            <a:r>
              <a:rPr sz="2400" spc="-5" dirty="0">
                <a:latin typeface="Arial"/>
                <a:cs typeface="Arial"/>
              </a:rPr>
              <a:t>to talk </a:t>
            </a:r>
            <a:r>
              <a:rPr sz="2400" dirty="0">
                <a:latin typeface="Arial"/>
                <a:cs typeface="Arial"/>
              </a:rPr>
              <a:t>about </a:t>
            </a:r>
            <a:r>
              <a:rPr sz="2400" spc="-5" dirty="0">
                <a:latin typeface="Arial"/>
                <a:cs typeface="Arial"/>
              </a:rPr>
              <a:t>the  </a:t>
            </a:r>
            <a:r>
              <a:rPr sz="2400" dirty="0">
                <a:latin typeface="Arial"/>
                <a:cs typeface="Arial"/>
              </a:rPr>
              <a:t>unique </a:t>
            </a:r>
            <a:r>
              <a:rPr sz="2400" spc="-5" dirty="0">
                <a:latin typeface="Arial"/>
                <a:cs typeface="Arial"/>
              </a:rPr>
              <a:t>opportunities </a:t>
            </a:r>
            <a:r>
              <a:rPr sz="2400" dirty="0">
                <a:latin typeface="Arial"/>
                <a:cs typeface="Arial"/>
              </a:rPr>
              <a:t>available at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UCD.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72200" y="5888037"/>
            <a:ext cx="2587625" cy="793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23303" y="1429004"/>
            <a:ext cx="7588250" cy="4429760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2400" spc="133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400" spc="-1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2400" b="1" spc="-5" dirty="0">
                <a:solidFill>
                  <a:srgbClr val="404040"/>
                </a:solidFill>
                <a:latin typeface="Century Gothic"/>
                <a:cs typeface="Century Gothic"/>
              </a:rPr>
              <a:t>Monday, September </a:t>
            </a:r>
            <a:r>
              <a:rPr sz="2400" b="1" dirty="0">
                <a:solidFill>
                  <a:srgbClr val="404040"/>
                </a:solidFill>
                <a:latin typeface="Century Gothic"/>
                <a:cs typeface="Century Gothic"/>
              </a:rPr>
              <a:t>23, </a:t>
            </a:r>
            <a:r>
              <a:rPr sz="2400" b="1" spc="-5" dirty="0">
                <a:solidFill>
                  <a:srgbClr val="404040"/>
                </a:solidFill>
                <a:latin typeface="Century Gothic"/>
                <a:cs typeface="Century Gothic"/>
              </a:rPr>
              <a:t>2019</a:t>
            </a:r>
            <a:r>
              <a:rPr sz="2400" b="1" spc="-5" dirty="0">
                <a:latin typeface="Century Gothic"/>
                <a:cs typeface="Century Gothic"/>
              </a:rPr>
              <a:t>: </a:t>
            </a:r>
            <a:r>
              <a:rPr sz="2400" b="1" dirty="0">
                <a:latin typeface="Century Gothic"/>
                <a:cs typeface="Century Gothic"/>
              </a:rPr>
              <a:t>1:00 - 2:30 </a:t>
            </a:r>
            <a:r>
              <a:rPr sz="2400" b="1" spc="-5" dirty="0">
                <a:latin typeface="Century Gothic"/>
                <a:cs typeface="Century Gothic"/>
              </a:rPr>
              <a:t>p.m.</a:t>
            </a:r>
            <a:endParaRPr sz="2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2400" b="1" i="1" u="heavy" spc="-5" dirty="0">
                <a:solidFill>
                  <a:srgbClr val="2DA0F1"/>
                </a:solidFill>
                <a:uFill>
                  <a:solidFill>
                    <a:srgbClr val="2DA0F1"/>
                  </a:solidFill>
                </a:uFill>
                <a:latin typeface="Century Gothic"/>
                <a:cs typeface="Century Gothic"/>
              </a:rPr>
              <a:t>Life Sciences Building</a:t>
            </a:r>
            <a:r>
              <a:rPr sz="2400" b="1" i="1" spc="-5" dirty="0">
                <a:solidFill>
                  <a:srgbClr val="0070C0"/>
                </a:solidFill>
                <a:latin typeface="Century Gothic"/>
                <a:cs typeface="Century Gothic"/>
              </a:rPr>
              <a:t>-</a:t>
            </a:r>
            <a:r>
              <a:rPr sz="2400" i="1" spc="-5" dirty="0">
                <a:solidFill>
                  <a:srgbClr val="0070C0"/>
                </a:solidFill>
                <a:latin typeface="Century Gothic"/>
                <a:cs typeface="Century Gothic"/>
              </a:rPr>
              <a:t>605 Hutchison</a:t>
            </a:r>
            <a:r>
              <a:rPr sz="2400" i="1" spc="-10" dirty="0">
                <a:solidFill>
                  <a:srgbClr val="0070C0"/>
                </a:solidFill>
                <a:latin typeface="Century Gothic"/>
                <a:cs typeface="Century Gothic"/>
              </a:rPr>
              <a:t> Drive</a:t>
            </a:r>
            <a:endParaRPr sz="2400">
              <a:latin typeface="Century Gothic"/>
              <a:cs typeface="Century Gothic"/>
            </a:endParaRPr>
          </a:p>
          <a:p>
            <a:pPr marL="995680" indent="-374650">
              <a:lnSpc>
                <a:spcPct val="100000"/>
              </a:lnSpc>
              <a:spcBef>
                <a:spcPts val="1025"/>
              </a:spcBef>
              <a:buClr>
                <a:srgbClr val="353535"/>
              </a:buClr>
              <a:buFont typeface="Arial"/>
              <a:buChar char="•"/>
              <a:tabLst>
                <a:tab pos="995044" algn="l"/>
                <a:tab pos="995680" algn="l"/>
              </a:tabLst>
            </a:pPr>
            <a:r>
              <a:rPr sz="2000" spc="-5" dirty="0">
                <a:solidFill>
                  <a:srgbClr val="404040"/>
                </a:solidFill>
                <a:latin typeface="Century Gothic"/>
                <a:cs typeface="Century Gothic"/>
              </a:rPr>
              <a:t>Dean’s Welcome at 1:30</a:t>
            </a:r>
            <a:r>
              <a:rPr sz="2000" spc="-1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404040"/>
                </a:solidFill>
                <a:latin typeface="Century Gothic"/>
                <a:cs typeface="Century Gothic"/>
              </a:rPr>
              <a:t>PM</a:t>
            </a:r>
            <a:endParaRPr sz="2000">
              <a:latin typeface="Century Gothic"/>
              <a:cs typeface="Century Gothic"/>
            </a:endParaRPr>
          </a:p>
          <a:p>
            <a:pPr marL="995680" indent="-374650">
              <a:lnSpc>
                <a:spcPct val="100000"/>
              </a:lnSpc>
              <a:spcBef>
                <a:spcPts val="1010"/>
              </a:spcBef>
              <a:buClr>
                <a:srgbClr val="353535"/>
              </a:buClr>
              <a:buFont typeface="Arial"/>
              <a:buChar char="•"/>
              <a:tabLst>
                <a:tab pos="995044" algn="l"/>
                <a:tab pos="995680" algn="l"/>
              </a:tabLst>
            </a:pPr>
            <a:r>
              <a:rPr sz="2000" spc="-5" dirty="0">
                <a:solidFill>
                  <a:srgbClr val="404040"/>
                </a:solidFill>
                <a:latin typeface="Century Gothic"/>
                <a:cs typeface="Century Gothic"/>
              </a:rPr>
              <a:t>Desserts and drinks</a:t>
            </a:r>
            <a:r>
              <a:rPr sz="2000" spc="-1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entury Gothic"/>
                <a:cs typeface="Century Gothic"/>
              </a:rPr>
              <a:t>provided.</a:t>
            </a:r>
            <a:endParaRPr sz="2000">
              <a:latin typeface="Century Gothic"/>
              <a:cs typeface="Century Gothic"/>
            </a:endParaRPr>
          </a:p>
          <a:p>
            <a:pPr marL="1049655" marR="294640" lvl="1" indent="-376555">
              <a:lnSpc>
                <a:spcPct val="100000"/>
              </a:lnSpc>
              <a:spcBef>
                <a:spcPts val="985"/>
              </a:spcBef>
              <a:buClr>
                <a:srgbClr val="353535"/>
              </a:buClr>
              <a:buFont typeface="Arial"/>
              <a:buChar char="•"/>
              <a:tabLst>
                <a:tab pos="1049020" algn="l"/>
                <a:tab pos="1049655" algn="l"/>
                <a:tab pos="5732145" algn="l"/>
              </a:tabLst>
            </a:pPr>
            <a:r>
              <a:rPr sz="2000" i="1" spc="-5" dirty="0">
                <a:solidFill>
                  <a:srgbClr val="404040"/>
                </a:solidFill>
                <a:latin typeface="Century Gothic"/>
                <a:cs typeface="Century Gothic"/>
              </a:rPr>
              <a:t>T</a:t>
            </a:r>
            <a:r>
              <a:rPr sz="2000" i="1" spc="0" dirty="0">
                <a:solidFill>
                  <a:srgbClr val="404040"/>
                </a:solidFill>
                <a:latin typeface="Century Gothic"/>
                <a:cs typeface="Century Gothic"/>
              </a:rPr>
              <a:t>h</a:t>
            </a:r>
            <a:r>
              <a:rPr sz="2000" i="1" spc="-5" dirty="0">
                <a:solidFill>
                  <a:srgbClr val="404040"/>
                </a:solidFill>
                <a:latin typeface="Century Gothic"/>
                <a:cs typeface="Century Gothic"/>
              </a:rPr>
              <a:t>i</a:t>
            </a:r>
            <a:r>
              <a:rPr sz="2000" i="1" dirty="0">
                <a:solidFill>
                  <a:srgbClr val="404040"/>
                </a:solidFill>
                <a:latin typeface="Century Gothic"/>
                <a:cs typeface="Century Gothic"/>
              </a:rPr>
              <a:t>s</a:t>
            </a:r>
            <a:r>
              <a:rPr sz="2000" i="1" spc="-1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000" i="1" dirty="0">
                <a:solidFill>
                  <a:srgbClr val="404040"/>
                </a:solidFill>
                <a:latin typeface="Century Gothic"/>
                <a:cs typeface="Century Gothic"/>
              </a:rPr>
              <a:t>eve</a:t>
            </a:r>
            <a:r>
              <a:rPr sz="2000" i="1" spc="0" dirty="0">
                <a:solidFill>
                  <a:srgbClr val="404040"/>
                </a:solidFill>
                <a:latin typeface="Century Gothic"/>
                <a:cs typeface="Century Gothic"/>
              </a:rPr>
              <a:t>n</a:t>
            </a:r>
            <a:r>
              <a:rPr sz="2000" i="1" dirty="0">
                <a:solidFill>
                  <a:srgbClr val="404040"/>
                </a:solidFill>
                <a:latin typeface="Century Gothic"/>
                <a:cs typeface="Century Gothic"/>
              </a:rPr>
              <a:t>t</a:t>
            </a:r>
            <a:r>
              <a:rPr sz="2000" i="1" spc="-1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Century Gothic"/>
                <a:cs typeface="Century Gothic"/>
              </a:rPr>
              <a:t>tak</a:t>
            </a:r>
            <a:r>
              <a:rPr sz="2000" i="1" dirty="0">
                <a:solidFill>
                  <a:srgbClr val="404040"/>
                </a:solidFill>
                <a:latin typeface="Century Gothic"/>
                <a:cs typeface="Century Gothic"/>
              </a:rPr>
              <a:t>es</a:t>
            </a:r>
            <a:r>
              <a:rPr sz="2000" i="1" spc="-5" dirty="0">
                <a:solidFill>
                  <a:srgbClr val="404040"/>
                </a:solidFill>
                <a:latin typeface="Century Gothic"/>
                <a:cs typeface="Century Gothic"/>
              </a:rPr>
              <a:t> pla</a:t>
            </a:r>
            <a:r>
              <a:rPr sz="2000" i="1" spc="0" dirty="0">
                <a:solidFill>
                  <a:srgbClr val="404040"/>
                </a:solidFill>
                <a:latin typeface="Century Gothic"/>
                <a:cs typeface="Century Gothic"/>
              </a:rPr>
              <a:t>c</a:t>
            </a:r>
            <a:r>
              <a:rPr sz="2000" i="1" dirty="0">
                <a:solidFill>
                  <a:srgbClr val="404040"/>
                </a:solidFill>
                <a:latin typeface="Century Gothic"/>
                <a:cs typeface="Century Gothic"/>
              </a:rPr>
              <a:t>e</a:t>
            </a:r>
            <a:r>
              <a:rPr sz="2000" i="1" spc="-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000" i="1" spc="0" dirty="0">
                <a:solidFill>
                  <a:srgbClr val="404040"/>
                </a:solidFill>
                <a:latin typeface="Century Gothic"/>
                <a:cs typeface="Century Gothic"/>
              </a:rPr>
              <a:t>j</a:t>
            </a:r>
            <a:r>
              <a:rPr sz="2000" i="1" spc="-5" dirty="0">
                <a:solidFill>
                  <a:srgbClr val="404040"/>
                </a:solidFill>
                <a:latin typeface="Century Gothic"/>
                <a:cs typeface="Century Gothic"/>
              </a:rPr>
              <a:t>us</a:t>
            </a:r>
            <a:r>
              <a:rPr sz="2000" i="1" dirty="0">
                <a:solidFill>
                  <a:srgbClr val="404040"/>
                </a:solidFill>
                <a:latin typeface="Century Gothic"/>
                <a:cs typeface="Century Gothic"/>
              </a:rPr>
              <a:t>t</a:t>
            </a:r>
            <a:r>
              <a:rPr sz="2000" i="1" spc="-1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Century Gothic"/>
                <a:cs typeface="Century Gothic"/>
              </a:rPr>
              <a:t>b</a:t>
            </a:r>
            <a:r>
              <a:rPr sz="2000" i="1" dirty="0">
                <a:solidFill>
                  <a:srgbClr val="404040"/>
                </a:solidFill>
                <a:latin typeface="Century Gothic"/>
                <a:cs typeface="Century Gothic"/>
              </a:rPr>
              <a:t>e</a:t>
            </a:r>
            <a:r>
              <a:rPr sz="2000" i="1" spc="-5" dirty="0">
                <a:solidFill>
                  <a:srgbClr val="404040"/>
                </a:solidFill>
                <a:latin typeface="Century Gothic"/>
                <a:cs typeface="Century Gothic"/>
              </a:rPr>
              <a:t>f</a:t>
            </a:r>
            <a:r>
              <a:rPr sz="2000" i="1" dirty="0">
                <a:solidFill>
                  <a:srgbClr val="404040"/>
                </a:solidFill>
                <a:latin typeface="Century Gothic"/>
                <a:cs typeface="Century Gothic"/>
              </a:rPr>
              <a:t>o</a:t>
            </a:r>
            <a:r>
              <a:rPr sz="2000" i="1" spc="-5" dirty="0">
                <a:solidFill>
                  <a:srgbClr val="404040"/>
                </a:solidFill>
                <a:latin typeface="Century Gothic"/>
                <a:cs typeface="Century Gothic"/>
              </a:rPr>
              <a:t>r</a:t>
            </a:r>
            <a:r>
              <a:rPr sz="2000" i="1" dirty="0">
                <a:solidFill>
                  <a:srgbClr val="404040"/>
                </a:solidFill>
                <a:latin typeface="Century Gothic"/>
                <a:cs typeface="Century Gothic"/>
              </a:rPr>
              <a:t>e</a:t>
            </a:r>
            <a:r>
              <a:rPr sz="2000" i="1" spc="-5" dirty="0">
                <a:solidFill>
                  <a:srgbClr val="404040"/>
                </a:solidFill>
                <a:latin typeface="Century Gothic"/>
                <a:cs typeface="Century Gothic"/>
              </a:rPr>
              <a:t> t</a:t>
            </a:r>
            <a:r>
              <a:rPr sz="2000" i="1" spc="0" dirty="0">
                <a:solidFill>
                  <a:srgbClr val="404040"/>
                </a:solidFill>
                <a:latin typeface="Century Gothic"/>
                <a:cs typeface="Century Gothic"/>
              </a:rPr>
              <a:t>h</a:t>
            </a:r>
            <a:r>
              <a:rPr sz="2000" i="1" dirty="0">
                <a:solidFill>
                  <a:srgbClr val="404040"/>
                </a:solidFill>
                <a:latin typeface="Century Gothic"/>
                <a:cs typeface="Century Gothic"/>
              </a:rPr>
              <a:t>e	</a:t>
            </a:r>
            <a:r>
              <a:rPr sz="2000" i="1" spc="-5" dirty="0">
                <a:solidFill>
                  <a:srgbClr val="404040"/>
                </a:solidFill>
                <a:latin typeface="Century Gothic"/>
                <a:cs typeface="Century Gothic"/>
              </a:rPr>
              <a:t>C</a:t>
            </a:r>
            <a:r>
              <a:rPr sz="2000" i="1" spc="0" dirty="0">
                <a:solidFill>
                  <a:srgbClr val="404040"/>
                </a:solidFill>
                <a:latin typeface="Century Gothic"/>
                <a:cs typeface="Century Gothic"/>
              </a:rPr>
              <a:t>h</a:t>
            </a:r>
            <a:r>
              <a:rPr sz="2000" i="1" spc="-5" dirty="0">
                <a:solidFill>
                  <a:srgbClr val="404040"/>
                </a:solidFill>
                <a:latin typeface="Century Gothic"/>
                <a:cs typeface="Century Gothic"/>
              </a:rPr>
              <a:t>a</a:t>
            </a:r>
            <a:r>
              <a:rPr sz="2000" i="1" spc="0" dirty="0">
                <a:solidFill>
                  <a:srgbClr val="404040"/>
                </a:solidFill>
                <a:latin typeface="Century Gothic"/>
                <a:cs typeface="Century Gothic"/>
              </a:rPr>
              <a:t>nc</a:t>
            </a:r>
            <a:r>
              <a:rPr sz="2000" i="1" dirty="0">
                <a:solidFill>
                  <a:srgbClr val="404040"/>
                </a:solidFill>
                <a:latin typeface="Century Gothic"/>
                <a:cs typeface="Century Gothic"/>
              </a:rPr>
              <a:t>ello</a:t>
            </a:r>
            <a:r>
              <a:rPr sz="2000" i="1" spc="-5" dirty="0">
                <a:solidFill>
                  <a:srgbClr val="404040"/>
                </a:solidFill>
                <a:latin typeface="Century Gothic"/>
                <a:cs typeface="Century Gothic"/>
              </a:rPr>
              <a:t>r’</a:t>
            </a:r>
            <a:r>
              <a:rPr sz="2000" i="1" dirty="0">
                <a:solidFill>
                  <a:srgbClr val="404040"/>
                </a:solidFill>
                <a:latin typeface="Century Gothic"/>
                <a:cs typeface="Century Gothic"/>
              </a:rPr>
              <a:t>s  </a:t>
            </a:r>
            <a:r>
              <a:rPr sz="2000" i="1" spc="-5" dirty="0">
                <a:solidFill>
                  <a:srgbClr val="404040"/>
                </a:solidFill>
                <a:latin typeface="Century Gothic"/>
                <a:cs typeface="Century Gothic"/>
              </a:rPr>
              <a:t>New Student Celebration at the </a:t>
            </a:r>
            <a:r>
              <a:rPr sz="2000" i="1" dirty="0">
                <a:solidFill>
                  <a:srgbClr val="404040"/>
                </a:solidFill>
                <a:latin typeface="Century Gothic"/>
                <a:cs typeface="Century Gothic"/>
              </a:rPr>
              <a:t>UC </a:t>
            </a:r>
            <a:r>
              <a:rPr sz="2000" i="1" spc="-5" dirty="0">
                <a:solidFill>
                  <a:srgbClr val="404040"/>
                </a:solidFill>
                <a:latin typeface="Century Gothic"/>
                <a:cs typeface="Century Gothic"/>
              </a:rPr>
              <a:t>Davis</a:t>
            </a:r>
            <a:r>
              <a:rPr sz="2000" i="1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Century Gothic"/>
                <a:cs typeface="Century Gothic"/>
              </a:rPr>
              <a:t>Pavilion.</a:t>
            </a:r>
            <a:endParaRPr sz="2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2400" spc="133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400" spc="-6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Calisto MT"/>
                <a:cs typeface="Calisto MT"/>
              </a:rPr>
              <a:t>Pick </a:t>
            </a:r>
            <a:r>
              <a:rPr sz="2400" dirty="0">
                <a:latin typeface="Calisto MT"/>
                <a:cs typeface="Calisto MT"/>
              </a:rPr>
              <a:t>up </a:t>
            </a:r>
            <a:r>
              <a:rPr sz="2400" spc="-15" dirty="0">
                <a:latin typeface="Calisto MT"/>
                <a:cs typeface="Calisto MT"/>
              </a:rPr>
              <a:t>your </a:t>
            </a:r>
            <a:r>
              <a:rPr sz="2400" b="1" spc="-5" dirty="0">
                <a:latin typeface="Calisto MT"/>
                <a:cs typeface="Calisto MT"/>
              </a:rPr>
              <a:t>BioLaunch </a:t>
            </a:r>
            <a:r>
              <a:rPr sz="2400" dirty="0">
                <a:latin typeface="Calisto MT"/>
                <a:cs typeface="Calisto MT"/>
              </a:rPr>
              <a:t>T-Shirt</a:t>
            </a:r>
            <a:endParaRPr sz="2400">
              <a:latin typeface="Calisto MT"/>
              <a:cs typeface="Calisto MT"/>
            </a:endParaRPr>
          </a:p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2400" spc="133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400" spc="-6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Calisto MT"/>
                <a:cs typeface="Calisto MT"/>
              </a:rPr>
              <a:t>Meet </a:t>
            </a:r>
            <a:r>
              <a:rPr sz="2400" spc="-15" dirty="0">
                <a:latin typeface="Calisto MT"/>
                <a:cs typeface="Calisto MT"/>
              </a:rPr>
              <a:t>your </a:t>
            </a:r>
            <a:r>
              <a:rPr sz="2400" b="1" spc="-5" dirty="0">
                <a:latin typeface="Calisto MT"/>
                <a:cs typeface="Calisto MT"/>
              </a:rPr>
              <a:t>BioLaunch </a:t>
            </a:r>
            <a:r>
              <a:rPr sz="2400" spc="-15" dirty="0">
                <a:latin typeface="Calisto MT"/>
                <a:cs typeface="Calisto MT"/>
              </a:rPr>
              <a:t>peers.</a:t>
            </a:r>
            <a:endParaRPr sz="2400">
              <a:latin typeface="Calisto MT"/>
              <a:cs typeface="Calisto MT"/>
            </a:endParaRPr>
          </a:p>
          <a:p>
            <a:pPr marL="354965" marR="5080" indent="-342900">
              <a:lnSpc>
                <a:spcPct val="100800"/>
              </a:lnSpc>
              <a:spcBef>
                <a:spcPts val="985"/>
              </a:spcBef>
            </a:pPr>
            <a:r>
              <a:rPr sz="2400" spc="1330" dirty="0">
                <a:solidFill>
                  <a:srgbClr val="353535"/>
                </a:solidFill>
                <a:latin typeface="Microsoft Sans Serif"/>
                <a:cs typeface="Microsoft Sans Serif"/>
              </a:rPr>
              <a:t>´ </a:t>
            </a:r>
            <a:r>
              <a:rPr sz="2400" spc="-30" dirty="0">
                <a:latin typeface="Calisto MT"/>
                <a:cs typeface="Calisto MT"/>
              </a:rPr>
              <a:t>Talk </a:t>
            </a:r>
            <a:r>
              <a:rPr sz="2400" dirty="0">
                <a:latin typeface="Calisto MT"/>
                <a:cs typeface="Calisto MT"/>
              </a:rPr>
              <a:t>to </a:t>
            </a:r>
            <a:r>
              <a:rPr sz="2400" spc="-35" dirty="0">
                <a:latin typeface="Calisto MT"/>
                <a:cs typeface="Calisto MT"/>
              </a:rPr>
              <a:t>faculty, </a:t>
            </a:r>
            <a:r>
              <a:rPr sz="2400" spc="-15" dirty="0">
                <a:latin typeface="Calisto MT"/>
                <a:cs typeface="Calisto MT"/>
              </a:rPr>
              <a:t>post-docs, </a:t>
            </a:r>
            <a:r>
              <a:rPr sz="2400" dirty="0">
                <a:latin typeface="Calisto MT"/>
                <a:cs typeface="Calisto MT"/>
              </a:rPr>
              <a:t>graduate </a:t>
            </a:r>
            <a:r>
              <a:rPr sz="2400" spc="-15" dirty="0">
                <a:latin typeface="Calisto MT"/>
                <a:cs typeface="Calisto MT"/>
              </a:rPr>
              <a:t>students, </a:t>
            </a:r>
            <a:r>
              <a:rPr sz="2400" spc="-5" dirty="0">
                <a:latin typeface="Calisto MT"/>
                <a:cs typeface="Calisto MT"/>
              </a:rPr>
              <a:t>and  </a:t>
            </a:r>
            <a:r>
              <a:rPr sz="2400" dirty="0">
                <a:latin typeface="Calisto MT"/>
                <a:cs typeface="Calisto MT"/>
              </a:rPr>
              <a:t>undergraduates </a:t>
            </a:r>
            <a:r>
              <a:rPr sz="2400" spc="-5" dirty="0">
                <a:latin typeface="Calisto MT"/>
                <a:cs typeface="Calisto MT"/>
              </a:rPr>
              <a:t>about research </a:t>
            </a:r>
            <a:r>
              <a:rPr sz="2400" dirty="0">
                <a:latin typeface="Calisto MT"/>
                <a:cs typeface="Calisto MT"/>
              </a:rPr>
              <a:t>opportunities on</a:t>
            </a:r>
            <a:r>
              <a:rPr sz="2400" spc="25" dirty="0">
                <a:latin typeface="Calisto MT"/>
                <a:cs typeface="Calisto MT"/>
              </a:rPr>
              <a:t> </a:t>
            </a:r>
            <a:r>
              <a:rPr sz="2400" spc="-5" dirty="0">
                <a:latin typeface="Calisto MT"/>
                <a:cs typeface="Calisto MT"/>
              </a:rPr>
              <a:t>campus</a:t>
            </a:r>
            <a:endParaRPr sz="2400">
              <a:latin typeface="Calisto MT"/>
              <a:cs typeface="Calisto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19275" y="161035"/>
            <a:ext cx="5295265" cy="1220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9395" marR="5080" indent="-227329">
              <a:lnSpc>
                <a:spcPct val="108900"/>
              </a:lnSpc>
              <a:spcBef>
                <a:spcPts val="100"/>
              </a:spcBef>
            </a:pPr>
            <a:r>
              <a:rPr sz="3600" spc="-5" dirty="0">
                <a:solidFill>
                  <a:srgbClr val="DAAA00"/>
                </a:solidFill>
                <a:latin typeface="Segoe Print"/>
                <a:cs typeface="Segoe Print"/>
              </a:rPr>
              <a:t>INCOMING</a:t>
            </a:r>
            <a:r>
              <a:rPr sz="3600" spc="-55" dirty="0">
                <a:solidFill>
                  <a:srgbClr val="DAAA00"/>
                </a:solidFill>
                <a:latin typeface="Segoe Print"/>
                <a:cs typeface="Segoe Print"/>
              </a:rPr>
              <a:t> </a:t>
            </a:r>
            <a:r>
              <a:rPr sz="3600" spc="-5" dirty="0">
                <a:solidFill>
                  <a:srgbClr val="DAAA00"/>
                </a:solidFill>
                <a:latin typeface="Segoe Print"/>
                <a:cs typeface="Segoe Print"/>
              </a:rPr>
              <a:t>STUDENTS  </a:t>
            </a:r>
            <a:r>
              <a:rPr sz="3600" dirty="0">
                <a:solidFill>
                  <a:srgbClr val="DAAA00"/>
                </a:solidFill>
                <a:latin typeface="Segoe Print"/>
                <a:cs typeface="Segoe Print"/>
              </a:rPr>
              <a:t>CBS </a:t>
            </a:r>
            <a:r>
              <a:rPr sz="3600" spc="-5" dirty="0">
                <a:solidFill>
                  <a:srgbClr val="DAAA00"/>
                </a:solidFill>
                <a:latin typeface="Segoe Print"/>
                <a:cs typeface="Segoe Print"/>
              </a:rPr>
              <a:t>FALL</a:t>
            </a:r>
            <a:r>
              <a:rPr sz="3600" spc="-80" dirty="0">
                <a:solidFill>
                  <a:srgbClr val="DAAA00"/>
                </a:solidFill>
                <a:latin typeface="Segoe Print"/>
                <a:cs typeface="Segoe Print"/>
              </a:rPr>
              <a:t> </a:t>
            </a:r>
            <a:r>
              <a:rPr sz="3600" spc="-5" dirty="0">
                <a:solidFill>
                  <a:srgbClr val="DAAA00"/>
                </a:solidFill>
                <a:latin typeface="Segoe Print"/>
                <a:cs typeface="Segoe Print"/>
              </a:rPr>
              <a:t>WELCOME</a:t>
            </a:r>
            <a:endParaRPr sz="3600">
              <a:latin typeface="Segoe Print"/>
              <a:cs typeface="Segoe Prin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6539" y="4821428"/>
            <a:ext cx="661797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u="sng" spc="-5" dirty="0">
                <a:solidFill>
                  <a:srgbClr val="2DA0F1"/>
                </a:solidFill>
                <a:uFill>
                  <a:solidFill>
                    <a:srgbClr val="2DA0F1"/>
                  </a:solidFill>
                </a:uFill>
                <a:latin typeface="Century Gothic"/>
                <a:cs typeface="Century Gothic"/>
              </a:rPr>
              <a:t>https://biology.ucdavis.edu/undergraduate- </a:t>
            </a:r>
            <a:r>
              <a:rPr sz="2400" spc="-5" dirty="0">
                <a:solidFill>
                  <a:srgbClr val="2DA0F1"/>
                </a:solidFill>
                <a:latin typeface="Century Gothic"/>
                <a:cs typeface="Century Gothic"/>
              </a:rPr>
              <a:t> </a:t>
            </a:r>
            <a:r>
              <a:rPr sz="2400" u="sng" spc="-5" dirty="0">
                <a:solidFill>
                  <a:srgbClr val="2DA0F1"/>
                </a:solidFill>
                <a:uFill>
                  <a:solidFill>
                    <a:srgbClr val="2DA0F1"/>
                  </a:solidFill>
                </a:uFill>
                <a:latin typeface="Century Gothic"/>
                <a:cs typeface="Century Gothic"/>
              </a:rPr>
              <a:t>research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0" y="1066800"/>
            <a:ext cx="8153400" cy="32527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2900" y="506412"/>
            <a:ext cx="8763000" cy="549275"/>
          </a:xfrm>
          <a:custGeom>
            <a:avLst/>
            <a:gdLst/>
            <a:ahLst/>
            <a:cxnLst/>
            <a:rect l="l" t="t" r="r" b="b"/>
            <a:pathLst>
              <a:path w="8763000" h="549275">
                <a:moveTo>
                  <a:pt x="0" y="549275"/>
                </a:moveTo>
                <a:lnTo>
                  <a:pt x="8763000" y="549275"/>
                </a:lnTo>
                <a:lnTo>
                  <a:pt x="8763000" y="0"/>
                </a:lnTo>
                <a:lnTo>
                  <a:pt x="0" y="0"/>
                </a:lnTo>
                <a:lnTo>
                  <a:pt x="0" y="5492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8402" y="527811"/>
            <a:ext cx="737743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Research </a:t>
            </a:r>
            <a:r>
              <a:rPr dirty="0"/>
              <a:t>and </a:t>
            </a:r>
            <a:r>
              <a:rPr spc="0" dirty="0"/>
              <a:t>Internship</a:t>
            </a:r>
            <a:r>
              <a:rPr spc="-75" dirty="0"/>
              <a:t> </a:t>
            </a:r>
            <a:r>
              <a:rPr dirty="0"/>
              <a:t>Opportunities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52120">
              <a:lnSpc>
                <a:spcPct val="118300"/>
              </a:lnSpc>
              <a:spcBef>
                <a:spcPts val="100"/>
              </a:spcBef>
            </a:pPr>
            <a:r>
              <a:rPr spc="-15" dirty="0"/>
              <a:t>Research </a:t>
            </a:r>
            <a:r>
              <a:rPr dirty="0"/>
              <a:t>is fun </a:t>
            </a:r>
            <a:r>
              <a:rPr spc="-5" dirty="0"/>
              <a:t>and </a:t>
            </a:r>
            <a:r>
              <a:rPr spc="-20" dirty="0"/>
              <a:t>you </a:t>
            </a:r>
            <a:r>
              <a:rPr spc="-5" dirty="0"/>
              <a:t>can highlight </a:t>
            </a:r>
            <a:r>
              <a:rPr spc="-15" dirty="0"/>
              <a:t>your </a:t>
            </a:r>
            <a:r>
              <a:rPr spc="-5" dirty="0"/>
              <a:t>ability </a:t>
            </a:r>
            <a:r>
              <a:rPr dirty="0"/>
              <a:t>to </a:t>
            </a:r>
            <a:r>
              <a:rPr spc="-15" dirty="0"/>
              <a:t>apply  knowledge </a:t>
            </a:r>
            <a:r>
              <a:rPr spc="-5" dirty="0"/>
              <a:t>on </a:t>
            </a:r>
            <a:r>
              <a:rPr spc="-15" dirty="0"/>
              <a:t>your</a:t>
            </a:r>
            <a:r>
              <a:rPr spc="10" dirty="0"/>
              <a:t> </a:t>
            </a:r>
            <a:r>
              <a:rPr spc="-20" dirty="0"/>
              <a:t>resume.</a:t>
            </a:r>
          </a:p>
          <a:p>
            <a:pPr marL="355600" marR="5080" indent="-342900">
              <a:lnSpc>
                <a:spcPct val="121000"/>
              </a:lnSpc>
              <a:spcBef>
                <a:spcPts val="1120"/>
              </a:spcBef>
              <a:buClr>
                <a:srgbClr val="35353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/>
              <a:t>The </a:t>
            </a:r>
            <a:r>
              <a:rPr sz="2000" dirty="0"/>
              <a:t>current </a:t>
            </a:r>
            <a:r>
              <a:rPr sz="2000" spc="-5" dirty="0"/>
              <a:t>faculty count </a:t>
            </a:r>
            <a:r>
              <a:rPr sz="2000" dirty="0"/>
              <a:t>in </a:t>
            </a:r>
            <a:r>
              <a:rPr sz="2000" spc="-5" dirty="0"/>
              <a:t>the </a:t>
            </a:r>
            <a:r>
              <a:rPr sz="2000" spc="-10" dirty="0"/>
              <a:t>College </a:t>
            </a:r>
            <a:r>
              <a:rPr sz="2000" dirty="0"/>
              <a:t>of </a:t>
            </a:r>
            <a:r>
              <a:rPr sz="2000" spc="-5" dirty="0"/>
              <a:t>Biological Sciences </a:t>
            </a:r>
            <a:r>
              <a:rPr sz="2000" dirty="0"/>
              <a:t>is </a:t>
            </a:r>
            <a:r>
              <a:rPr sz="2000" spc="-5" dirty="0"/>
              <a:t>about  </a:t>
            </a:r>
            <a:r>
              <a:rPr sz="2000" dirty="0"/>
              <a:t>130.</a:t>
            </a:r>
            <a:endParaRPr sz="2000"/>
          </a:p>
          <a:p>
            <a:pPr marL="355600" marR="132080" indent="-342900">
              <a:lnSpc>
                <a:spcPct val="121000"/>
              </a:lnSpc>
              <a:spcBef>
                <a:spcPts val="885"/>
              </a:spcBef>
              <a:buClr>
                <a:srgbClr val="353535"/>
              </a:buClr>
              <a:buFont typeface="Arial"/>
              <a:buChar char="•"/>
              <a:tabLst>
                <a:tab pos="354965" algn="l"/>
                <a:tab pos="355600" algn="l"/>
                <a:tab pos="5014595" algn="l"/>
              </a:tabLst>
            </a:pPr>
            <a:r>
              <a:rPr sz="2000" spc="-5" dirty="0"/>
              <a:t>There are about </a:t>
            </a:r>
            <a:r>
              <a:rPr sz="2000" dirty="0"/>
              <a:t>700 </a:t>
            </a:r>
            <a:r>
              <a:rPr sz="2000" spc="-5" dirty="0"/>
              <a:t>biologists</a:t>
            </a:r>
            <a:r>
              <a:rPr sz="2000" spc="50" dirty="0"/>
              <a:t> </a:t>
            </a:r>
            <a:r>
              <a:rPr sz="2000" dirty="0"/>
              <a:t>on </a:t>
            </a:r>
            <a:r>
              <a:rPr sz="2000" spc="-15" dirty="0"/>
              <a:t>campus.	</a:t>
            </a:r>
            <a:r>
              <a:rPr sz="2000" spc="-5" dirty="0"/>
              <a:t>They offer </a:t>
            </a:r>
            <a:r>
              <a:rPr sz="2000" dirty="0"/>
              <a:t>a wide </a:t>
            </a:r>
            <a:r>
              <a:rPr sz="2000" spc="-10" dirty="0"/>
              <a:t>range</a:t>
            </a:r>
            <a:r>
              <a:rPr sz="2000" spc="-75" dirty="0"/>
              <a:t> </a:t>
            </a:r>
            <a:r>
              <a:rPr sz="2000" dirty="0"/>
              <a:t>of  </a:t>
            </a:r>
            <a:r>
              <a:rPr sz="2000" spc="-5" dirty="0"/>
              <a:t>research </a:t>
            </a:r>
            <a:r>
              <a:rPr sz="2000" dirty="0"/>
              <a:t>opportunities </a:t>
            </a:r>
            <a:r>
              <a:rPr sz="2000" spc="-10" dirty="0"/>
              <a:t>all </a:t>
            </a:r>
            <a:r>
              <a:rPr sz="2000" spc="-25" dirty="0"/>
              <a:t>available </a:t>
            </a:r>
            <a:r>
              <a:rPr sz="2000" spc="-5" dirty="0"/>
              <a:t>to</a:t>
            </a:r>
            <a:r>
              <a:rPr sz="2000" spc="30" dirty="0"/>
              <a:t> </a:t>
            </a:r>
            <a:r>
              <a:rPr sz="2000" spc="-15" dirty="0"/>
              <a:t>you.</a:t>
            </a:r>
            <a:endParaRPr sz="2000"/>
          </a:p>
          <a:p>
            <a:pPr marL="355600" indent="-342900">
              <a:lnSpc>
                <a:spcPct val="100000"/>
              </a:lnSpc>
              <a:spcBef>
                <a:spcPts val="1490"/>
              </a:spcBef>
              <a:buClr>
                <a:srgbClr val="35353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/>
              <a:t>47% of </a:t>
            </a:r>
            <a:r>
              <a:rPr sz="2000" spc="-5" dirty="0"/>
              <a:t>our undergraduates </a:t>
            </a:r>
            <a:r>
              <a:rPr sz="2000" spc="-40" dirty="0"/>
              <a:t>have </a:t>
            </a:r>
            <a:r>
              <a:rPr sz="2000" spc="-5" dirty="0"/>
              <a:t>worked </a:t>
            </a:r>
            <a:r>
              <a:rPr sz="2000" dirty="0"/>
              <a:t>in a </a:t>
            </a:r>
            <a:r>
              <a:rPr sz="2000" spc="-5" dirty="0"/>
              <a:t>research</a:t>
            </a:r>
            <a:r>
              <a:rPr sz="2000" spc="-235" dirty="0"/>
              <a:t> </a:t>
            </a:r>
            <a:r>
              <a:rPr sz="2000" spc="-35" dirty="0"/>
              <a:t>lab.</a:t>
            </a:r>
            <a:endParaRPr sz="2000"/>
          </a:p>
          <a:p>
            <a:pPr marL="355600" indent="-342900">
              <a:lnSpc>
                <a:spcPct val="100000"/>
              </a:lnSpc>
              <a:spcBef>
                <a:spcPts val="1510"/>
              </a:spcBef>
              <a:buClr>
                <a:srgbClr val="35353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/>
              <a:t>71% </a:t>
            </a:r>
            <a:r>
              <a:rPr sz="2000" spc="-40" dirty="0"/>
              <a:t>have </a:t>
            </a:r>
            <a:r>
              <a:rPr sz="2000" spc="-5" dirty="0"/>
              <a:t>held an </a:t>
            </a:r>
            <a:r>
              <a:rPr sz="2000" dirty="0"/>
              <a:t>internship </a:t>
            </a:r>
            <a:r>
              <a:rPr sz="2000" spc="-5" dirty="0"/>
              <a:t>before they</a:t>
            </a:r>
            <a:r>
              <a:rPr sz="2000" spc="60" dirty="0"/>
              <a:t> </a:t>
            </a:r>
            <a:r>
              <a:rPr sz="2000" spc="-15" dirty="0"/>
              <a:t>graduate.</a:t>
            </a:r>
            <a:endParaRPr sz="2000"/>
          </a:p>
        </p:txBody>
      </p:sp>
      <p:sp>
        <p:nvSpPr>
          <p:cNvPr id="6" name="object 6"/>
          <p:cNvSpPr/>
          <p:nvPr/>
        </p:nvSpPr>
        <p:spPr>
          <a:xfrm>
            <a:off x="381000" y="5319712"/>
            <a:ext cx="3505200" cy="1322705"/>
          </a:xfrm>
          <a:custGeom>
            <a:avLst/>
            <a:gdLst/>
            <a:ahLst/>
            <a:cxnLst/>
            <a:rect l="l" t="t" r="r" b="b"/>
            <a:pathLst>
              <a:path w="3505200" h="1322704">
                <a:moveTo>
                  <a:pt x="0" y="1322387"/>
                </a:moveTo>
                <a:lnTo>
                  <a:pt x="3505200" y="1322387"/>
                </a:lnTo>
                <a:lnTo>
                  <a:pt x="3505200" y="0"/>
                </a:lnTo>
                <a:lnTo>
                  <a:pt x="0" y="0"/>
                </a:lnTo>
                <a:lnTo>
                  <a:pt x="0" y="13223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0" y="5319712"/>
            <a:ext cx="3505200" cy="1322705"/>
          </a:xfrm>
          <a:custGeom>
            <a:avLst/>
            <a:gdLst/>
            <a:ahLst/>
            <a:cxnLst/>
            <a:rect l="l" t="t" r="r" b="b"/>
            <a:pathLst>
              <a:path w="3505200" h="1322704">
                <a:moveTo>
                  <a:pt x="0" y="0"/>
                </a:moveTo>
                <a:lnTo>
                  <a:pt x="3505200" y="0"/>
                </a:lnTo>
                <a:lnTo>
                  <a:pt x="3505200" y="1322387"/>
                </a:lnTo>
                <a:lnTo>
                  <a:pt x="0" y="1322387"/>
                </a:lnTo>
                <a:lnTo>
                  <a:pt x="0" y="0"/>
                </a:lnTo>
                <a:close/>
              </a:path>
            </a:pathLst>
          </a:custGeom>
          <a:ln w="15875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0415" y="5266944"/>
            <a:ext cx="3410712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4840" y="5635751"/>
            <a:ext cx="2691384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4840" y="6001511"/>
            <a:ext cx="2514600" cy="6888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59740" y="5339588"/>
            <a:ext cx="2950210" cy="11290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5080" indent="-342900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latin typeface="Calisto MT"/>
                <a:cs typeface="Calisto MT"/>
              </a:rPr>
              <a:t>Some students join</a:t>
            </a:r>
            <a:r>
              <a:rPr sz="2400" spc="-100" dirty="0">
                <a:latin typeface="Calisto MT"/>
                <a:cs typeface="Calisto MT"/>
              </a:rPr>
              <a:t> </a:t>
            </a:r>
            <a:r>
              <a:rPr sz="2400" dirty="0">
                <a:latin typeface="Calisto MT"/>
                <a:cs typeface="Calisto MT"/>
              </a:rPr>
              <a:t>the  </a:t>
            </a:r>
            <a:r>
              <a:rPr sz="2400" spc="-5" dirty="0">
                <a:latin typeface="Calisto MT"/>
                <a:cs typeface="Calisto MT"/>
              </a:rPr>
              <a:t>author team on </a:t>
            </a:r>
            <a:r>
              <a:rPr sz="2400" dirty="0">
                <a:latin typeface="Calisto MT"/>
                <a:cs typeface="Calisto MT"/>
              </a:rPr>
              <a:t>a  published</a:t>
            </a:r>
            <a:r>
              <a:rPr sz="2400" spc="-20" dirty="0">
                <a:latin typeface="Calisto MT"/>
                <a:cs typeface="Calisto MT"/>
              </a:rPr>
              <a:t> </a:t>
            </a:r>
            <a:r>
              <a:rPr sz="2400" spc="-35" dirty="0">
                <a:latin typeface="Calisto MT"/>
                <a:cs typeface="Calisto MT"/>
              </a:rPr>
              <a:t>paper.</a:t>
            </a:r>
            <a:endParaRPr sz="2400">
              <a:latin typeface="Calisto MT"/>
              <a:cs typeface="Calisto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45940" y="5214620"/>
            <a:ext cx="4661535" cy="15189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767080">
              <a:lnSpc>
                <a:spcPct val="99400"/>
              </a:lnSpc>
              <a:spcBef>
                <a:spcPts val="110"/>
              </a:spcBef>
            </a:pPr>
            <a:r>
              <a:rPr sz="1800" b="1" spc="-5" dirty="0">
                <a:latin typeface="Arial"/>
                <a:cs typeface="Arial"/>
              </a:rPr>
              <a:t>Rewards</a:t>
            </a:r>
            <a:r>
              <a:rPr sz="1800" spc="-5" dirty="0">
                <a:latin typeface="Arial"/>
                <a:cs typeface="Arial"/>
              </a:rPr>
              <a:t>: </a:t>
            </a:r>
            <a:r>
              <a:rPr sz="1800" spc="-45" dirty="0">
                <a:latin typeface="Arial"/>
                <a:cs typeface="Arial"/>
              </a:rPr>
              <a:t>Taste </a:t>
            </a:r>
            <a:r>
              <a:rPr sz="1800" spc="-5" dirty="0">
                <a:latin typeface="Arial"/>
                <a:cs typeface="Arial"/>
              </a:rPr>
              <a:t>of the field; letter of  recommendation(s); expanded </a:t>
            </a:r>
            <a:r>
              <a:rPr sz="1800" dirty="0">
                <a:latin typeface="Arial"/>
                <a:cs typeface="Arial"/>
              </a:rPr>
              <a:t>skills &amp;  </a:t>
            </a:r>
            <a:r>
              <a:rPr sz="1800" spc="-5" dirty="0">
                <a:latin typeface="Arial"/>
                <a:cs typeface="Arial"/>
              </a:rPr>
              <a:t>contacts.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2200"/>
              </a:lnSpc>
              <a:spcBef>
                <a:spcPts val="890"/>
              </a:spcBef>
            </a:pPr>
            <a:r>
              <a:rPr sz="1800" b="1" spc="-5" dirty="0">
                <a:latin typeface="Arial"/>
                <a:cs typeface="Arial"/>
              </a:rPr>
              <a:t>Risks</a:t>
            </a:r>
            <a:r>
              <a:rPr sz="1800" spc="-5" dirty="0">
                <a:latin typeface="Arial"/>
                <a:cs typeface="Arial"/>
              </a:rPr>
              <a:t>: </a:t>
            </a:r>
            <a:r>
              <a:rPr sz="1800" spc="-20" dirty="0">
                <a:latin typeface="Arial"/>
                <a:cs typeface="Arial"/>
              </a:rPr>
              <a:t>Time </a:t>
            </a:r>
            <a:r>
              <a:rPr sz="1800" spc="-5" dirty="0">
                <a:latin typeface="Arial"/>
                <a:cs typeface="Arial"/>
              </a:rPr>
              <a:t>away from studying; balance and  time management may be more </a:t>
            </a:r>
            <a:r>
              <a:rPr sz="1800" spc="-10" dirty="0">
                <a:latin typeface="Arial"/>
                <a:cs typeface="Arial"/>
              </a:rPr>
              <a:t>difficult.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7351" y="308355"/>
            <a:ext cx="478663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Research </a:t>
            </a:r>
            <a:r>
              <a:rPr dirty="0"/>
              <a:t>and</a:t>
            </a:r>
            <a:r>
              <a:rPr spc="-80" dirty="0"/>
              <a:t> </a:t>
            </a:r>
            <a:r>
              <a:rPr spc="0" dirty="0"/>
              <a:t>Internships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05790" y="3465067"/>
            <a:ext cx="6593840" cy="276860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20"/>
              </a:spcBef>
              <a:buClr>
                <a:srgbClr val="35353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sto MT"/>
                <a:cs typeface="Calisto MT"/>
              </a:rPr>
              <a:t>Speak </a:t>
            </a:r>
            <a:r>
              <a:rPr sz="2400" dirty="0">
                <a:latin typeface="Calisto MT"/>
                <a:cs typeface="Calisto MT"/>
              </a:rPr>
              <a:t>with </a:t>
            </a:r>
            <a:r>
              <a:rPr sz="2400" spc="-15" dirty="0">
                <a:latin typeface="Calisto MT"/>
                <a:cs typeface="Calisto MT"/>
              </a:rPr>
              <a:t>your </a:t>
            </a:r>
            <a:r>
              <a:rPr sz="2400" spc="-25" dirty="0">
                <a:latin typeface="Calisto MT"/>
                <a:cs typeface="Calisto MT"/>
              </a:rPr>
              <a:t>BASC</a:t>
            </a:r>
            <a:r>
              <a:rPr sz="2400" spc="0" dirty="0">
                <a:latin typeface="Calisto MT"/>
                <a:cs typeface="Calisto MT"/>
              </a:rPr>
              <a:t> </a:t>
            </a:r>
            <a:r>
              <a:rPr sz="2400" spc="-10" dirty="0">
                <a:latin typeface="Calisto MT"/>
                <a:cs typeface="Calisto MT"/>
              </a:rPr>
              <a:t>advisor</a:t>
            </a:r>
            <a:endParaRPr sz="2400">
              <a:latin typeface="Calisto MT"/>
              <a:cs typeface="Calisto MT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Clr>
                <a:srgbClr val="35353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30" dirty="0">
                <a:latin typeface="Calisto MT"/>
                <a:cs typeface="Calisto MT"/>
              </a:rPr>
              <a:t>Talk </a:t>
            </a:r>
            <a:r>
              <a:rPr sz="2400" dirty="0">
                <a:latin typeface="Calisto MT"/>
                <a:cs typeface="Calisto MT"/>
              </a:rPr>
              <a:t>to </a:t>
            </a:r>
            <a:r>
              <a:rPr sz="2400" spc="-15" dirty="0">
                <a:latin typeface="Calisto MT"/>
                <a:cs typeface="Calisto MT"/>
              </a:rPr>
              <a:t>your </a:t>
            </a:r>
            <a:r>
              <a:rPr sz="2400" spc="-5" dirty="0">
                <a:latin typeface="Calisto MT"/>
                <a:cs typeface="Calisto MT"/>
              </a:rPr>
              <a:t>faculty </a:t>
            </a:r>
            <a:r>
              <a:rPr sz="2400" spc="-10" dirty="0">
                <a:latin typeface="Calisto MT"/>
                <a:cs typeface="Calisto MT"/>
              </a:rPr>
              <a:t>adviser </a:t>
            </a:r>
            <a:r>
              <a:rPr sz="2400" spc="-5" dirty="0">
                <a:latin typeface="Calisto MT"/>
                <a:cs typeface="Calisto MT"/>
              </a:rPr>
              <a:t>or other</a:t>
            </a:r>
            <a:r>
              <a:rPr sz="2400" spc="50" dirty="0">
                <a:latin typeface="Calisto MT"/>
                <a:cs typeface="Calisto MT"/>
              </a:rPr>
              <a:t> </a:t>
            </a:r>
            <a:r>
              <a:rPr sz="2400" spc="-5" dirty="0">
                <a:latin typeface="Calisto MT"/>
                <a:cs typeface="Calisto MT"/>
              </a:rPr>
              <a:t>faculty</a:t>
            </a:r>
            <a:endParaRPr sz="2400">
              <a:latin typeface="Calisto MT"/>
              <a:cs typeface="Calisto MT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Clr>
                <a:srgbClr val="35353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sto MT"/>
                <a:cs typeface="Calisto MT"/>
              </a:rPr>
              <a:t>Do </a:t>
            </a:r>
            <a:r>
              <a:rPr sz="2400" spc="-15" dirty="0">
                <a:latin typeface="Calisto MT"/>
                <a:cs typeface="Calisto MT"/>
              </a:rPr>
              <a:t>well </a:t>
            </a:r>
            <a:r>
              <a:rPr sz="2400" dirty="0">
                <a:latin typeface="Calisto MT"/>
                <a:cs typeface="Calisto MT"/>
              </a:rPr>
              <a:t>in a </a:t>
            </a:r>
            <a:r>
              <a:rPr sz="2400" spc="-5" dirty="0">
                <a:latin typeface="Calisto MT"/>
                <a:cs typeface="Calisto MT"/>
              </a:rPr>
              <a:t>faculty </a:t>
            </a:r>
            <a:r>
              <a:rPr sz="2400" spc="-15" dirty="0">
                <a:latin typeface="Calisto MT"/>
                <a:cs typeface="Calisto MT"/>
              </a:rPr>
              <a:t>member’s</a:t>
            </a:r>
            <a:r>
              <a:rPr sz="2400" spc="0" dirty="0">
                <a:latin typeface="Calisto MT"/>
                <a:cs typeface="Calisto MT"/>
              </a:rPr>
              <a:t> </a:t>
            </a:r>
            <a:r>
              <a:rPr sz="2400" spc="-5" dirty="0">
                <a:latin typeface="Calisto MT"/>
                <a:cs typeface="Calisto MT"/>
              </a:rPr>
              <a:t>class</a:t>
            </a:r>
            <a:endParaRPr sz="2400">
              <a:latin typeface="Calisto MT"/>
              <a:cs typeface="Calisto MT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Clr>
                <a:srgbClr val="35353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5" dirty="0">
                <a:latin typeface="Calisto MT"/>
                <a:cs typeface="Calisto MT"/>
              </a:rPr>
              <a:t>Visit </a:t>
            </a:r>
            <a:r>
              <a:rPr sz="2400" dirty="0">
                <a:latin typeface="Calisto MT"/>
                <a:cs typeface="Calisto MT"/>
              </a:rPr>
              <a:t>the </a:t>
            </a:r>
            <a:r>
              <a:rPr sz="2400" spc="0" dirty="0">
                <a:latin typeface="Calisto MT"/>
                <a:cs typeface="Calisto MT"/>
              </a:rPr>
              <a:t>Internship </a:t>
            </a:r>
            <a:r>
              <a:rPr sz="2400" spc="-5" dirty="0">
                <a:latin typeface="Calisto MT"/>
                <a:cs typeface="Calisto MT"/>
              </a:rPr>
              <a:t>and Career Center</a:t>
            </a:r>
            <a:r>
              <a:rPr sz="2400" spc="-25" dirty="0">
                <a:latin typeface="Calisto MT"/>
                <a:cs typeface="Calisto MT"/>
              </a:rPr>
              <a:t> </a:t>
            </a:r>
            <a:r>
              <a:rPr sz="2400" spc="-5" dirty="0">
                <a:latin typeface="Calisto MT"/>
                <a:cs typeface="Calisto MT"/>
              </a:rPr>
              <a:t>(ICC)</a:t>
            </a:r>
            <a:endParaRPr sz="2400">
              <a:latin typeface="Calisto MT"/>
              <a:cs typeface="Calisto MT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Clr>
                <a:srgbClr val="35353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5" dirty="0">
                <a:latin typeface="Calisto MT"/>
                <a:cs typeface="Calisto MT"/>
              </a:rPr>
              <a:t>Visit </a:t>
            </a:r>
            <a:r>
              <a:rPr sz="2400" dirty="0">
                <a:latin typeface="Calisto MT"/>
                <a:cs typeface="Calisto MT"/>
              </a:rPr>
              <a:t>the </a:t>
            </a:r>
            <a:r>
              <a:rPr sz="2400" spc="-5" dirty="0">
                <a:latin typeface="Calisto MT"/>
                <a:cs typeface="Calisto MT"/>
              </a:rPr>
              <a:t>Undergraduate </a:t>
            </a:r>
            <a:r>
              <a:rPr sz="2400" spc="-15" dirty="0">
                <a:latin typeface="Calisto MT"/>
                <a:cs typeface="Calisto MT"/>
              </a:rPr>
              <a:t>Research </a:t>
            </a:r>
            <a:r>
              <a:rPr sz="2400" spc="-5" dirty="0">
                <a:latin typeface="Calisto MT"/>
                <a:cs typeface="Calisto MT"/>
              </a:rPr>
              <a:t>Center</a:t>
            </a:r>
            <a:r>
              <a:rPr sz="2400" spc="35" dirty="0">
                <a:latin typeface="Calisto MT"/>
                <a:cs typeface="Calisto MT"/>
              </a:rPr>
              <a:t> </a:t>
            </a:r>
            <a:r>
              <a:rPr sz="2400" spc="-30" dirty="0">
                <a:latin typeface="Calisto MT"/>
                <a:cs typeface="Calisto MT"/>
              </a:rPr>
              <a:t>(URC)</a:t>
            </a:r>
            <a:endParaRPr sz="2400">
              <a:latin typeface="Calisto MT"/>
              <a:cs typeface="Calisto MT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Clr>
                <a:srgbClr val="35353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sto MT"/>
                <a:cs typeface="Calisto MT"/>
              </a:rPr>
              <a:t>Be </a:t>
            </a:r>
            <a:r>
              <a:rPr sz="2400" spc="-25" dirty="0">
                <a:latin typeface="Calisto MT"/>
                <a:cs typeface="Calisto MT"/>
              </a:rPr>
              <a:t>active </a:t>
            </a:r>
            <a:r>
              <a:rPr sz="2400" spc="-5" dirty="0">
                <a:latin typeface="Calisto MT"/>
                <a:cs typeface="Calisto MT"/>
              </a:rPr>
              <a:t>and </a:t>
            </a:r>
            <a:r>
              <a:rPr sz="2400" dirty="0">
                <a:latin typeface="Calisto MT"/>
                <a:cs typeface="Calisto MT"/>
              </a:rPr>
              <a:t>informed in </a:t>
            </a:r>
            <a:r>
              <a:rPr sz="2400" spc="-5" dirty="0">
                <a:latin typeface="Calisto MT"/>
                <a:cs typeface="Calisto MT"/>
              </a:rPr>
              <a:t>contacting</a:t>
            </a:r>
            <a:r>
              <a:rPr sz="2400" spc="5" dirty="0">
                <a:latin typeface="Calisto MT"/>
                <a:cs typeface="Calisto MT"/>
              </a:rPr>
              <a:t> </a:t>
            </a:r>
            <a:r>
              <a:rPr sz="2400" dirty="0">
                <a:latin typeface="Calisto MT"/>
                <a:cs typeface="Calisto MT"/>
              </a:rPr>
              <a:t>faculty</a:t>
            </a:r>
            <a:endParaRPr sz="2400">
              <a:latin typeface="Calisto MT"/>
              <a:cs typeface="Calisto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27397" y="0"/>
            <a:ext cx="472005" cy="1996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99404" y="0"/>
            <a:ext cx="2644595" cy="568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27397" y="0"/>
            <a:ext cx="3116602" cy="26264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27397" y="1996880"/>
            <a:ext cx="2744950" cy="6295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72347" y="568520"/>
            <a:ext cx="371652" cy="20579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329485" y="5681979"/>
            <a:ext cx="1469390" cy="99186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ctr">
              <a:lnSpc>
                <a:spcPts val="1900"/>
              </a:lnSpc>
              <a:spcBef>
                <a:spcPts val="180"/>
              </a:spcBef>
            </a:pPr>
            <a:r>
              <a:rPr sz="1600" b="1" spc="-45" dirty="0">
                <a:solidFill>
                  <a:srgbClr val="C00000"/>
                </a:solidFill>
                <a:latin typeface="Arial"/>
                <a:cs typeface="Arial"/>
              </a:rPr>
              <a:t>You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can get  research</a:t>
            </a:r>
            <a:r>
              <a:rPr sz="1600" b="1" spc="-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(PUF)  and travel  grants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94336" y="2696019"/>
            <a:ext cx="516894" cy="13319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11230" y="2696019"/>
            <a:ext cx="1997956" cy="7753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94336" y="2696019"/>
            <a:ext cx="2514850" cy="21073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94336" y="4027991"/>
            <a:ext cx="1997958" cy="77533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492294" y="3471359"/>
            <a:ext cx="516892" cy="13319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84662" y="1450975"/>
            <a:ext cx="1933575" cy="144938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7365" y="1654240"/>
            <a:ext cx="355743" cy="164796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7365" y="1022144"/>
            <a:ext cx="2928164" cy="6320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7365" y="1022144"/>
            <a:ext cx="3283906" cy="228006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3108" y="2670109"/>
            <a:ext cx="2928164" cy="6320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55529" y="1022144"/>
            <a:ext cx="355742" cy="164796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74268" rIns="0" bIns="0" rtlCol="0">
            <a:spAutoFit/>
          </a:bodyPr>
          <a:lstStyle/>
          <a:p>
            <a:pPr marL="1080770" marR="5080" indent="-699770">
              <a:lnSpc>
                <a:spcPct val="100600"/>
              </a:lnSpc>
              <a:spcBef>
                <a:spcPts val="75"/>
              </a:spcBef>
            </a:pPr>
            <a:r>
              <a:rPr dirty="0"/>
              <a:t>Check </a:t>
            </a:r>
            <a:r>
              <a:rPr spc="-5" dirty="0"/>
              <a:t>out CBS courses </a:t>
            </a:r>
            <a:r>
              <a:rPr dirty="0"/>
              <a:t>and </a:t>
            </a:r>
            <a:r>
              <a:rPr spc="-25" dirty="0"/>
              <a:t>various  </a:t>
            </a:r>
            <a:r>
              <a:rPr dirty="0"/>
              <a:t>internships at </a:t>
            </a:r>
            <a:r>
              <a:rPr spc="-15" dirty="0"/>
              <a:t>Study</a:t>
            </a:r>
            <a:r>
              <a:rPr spc="-25" dirty="0"/>
              <a:t> </a:t>
            </a:r>
            <a:r>
              <a:rPr spc="-5" dirty="0"/>
              <a:t>Abroad</a:t>
            </a:r>
          </a:p>
        </p:txBody>
      </p:sp>
      <p:sp>
        <p:nvSpPr>
          <p:cNvPr id="4" name="object 4"/>
          <p:cNvSpPr/>
          <p:nvPr/>
        </p:nvSpPr>
        <p:spPr>
          <a:xfrm>
            <a:off x="1077912" y="2133599"/>
            <a:ext cx="7942261" cy="3883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4506" y="136651"/>
            <a:ext cx="8151495" cy="113220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452370" marR="5080" indent="-2440305">
              <a:lnSpc>
                <a:spcPct val="101699"/>
              </a:lnSpc>
              <a:spcBef>
                <a:spcPts val="25"/>
              </a:spcBef>
            </a:pPr>
            <a:r>
              <a:rPr sz="3600" spc="-5" dirty="0">
                <a:latin typeface="Century Gothic"/>
                <a:cs typeface="Century Gothic"/>
              </a:rPr>
              <a:t>BIS2 courses are now offered abroad  in the</a:t>
            </a:r>
            <a:r>
              <a:rPr sz="3600" dirty="0">
                <a:latin typeface="Century Gothic"/>
                <a:cs typeface="Century Gothic"/>
              </a:rPr>
              <a:t> </a:t>
            </a:r>
            <a:r>
              <a:rPr sz="3600" spc="-5" dirty="0">
                <a:latin typeface="Century Gothic"/>
                <a:cs typeface="Century Gothic"/>
              </a:rPr>
              <a:t>summer.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95400" y="1260475"/>
            <a:ext cx="7094537" cy="5481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72840" y="6014719"/>
            <a:ext cx="2658745" cy="25400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60"/>
              </a:lnSpc>
            </a:pPr>
            <a:r>
              <a:rPr sz="1800" b="1" dirty="0">
                <a:latin typeface="Arial"/>
                <a:cs typeface="Arial"/>
              </a:rPr>
              <a:t>BIS </a:t>
            </a:r>
            <a:r>
              <a:rPr sz="1800" b="1" spc="-5" dirty="0">
                <a:latin typeface="Arial"/>
                <a:cs typeface="Arial"/>
              </a:rPr>
              <a:t>2A </a:t>
            </a:r>
            <a:r>
              <a:rPr sz="1800" b="1" dirty="0">
                <a:latin typeface="Arial"/>
                <a:cs typeface="Arial"/>
              </a:rPr>
              <a:t>in </a:t>
            </a:r>
            <a:r>
              <a:rPr sz="1800" b="1" spc="-5" dirty="0">
                <a:latin typeface="Arial"/>
                <a:cs typeface="Arial"/>
              </a:rPr>
              <a:t>Ireland </a:t>
            </a:r>
            <a:r>
              <a:rPr sz="1800" b="1" dirty="0">
                <a:latin typeface="Arial"/>
                <a:cs typeface="Arial"/>
              </a:rPr>
              <a:t>in</a:t>
            </a:r>
            <a:r>
              <a:rPr sz="1800" b="1" spc="-13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2019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5400" y="990600"/>
            <a:ext cx="7534275" cy="368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3023" y="1060703"/>
            <a:ext cx="4739640" cy="1018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40739" y="1179067"/>
            <a:ext cx="416750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Other</a:t>
            </a:r>
            <a:r>
              <a:rPr sz="3600" spc="-70" dirty="0"/>
              <a:t> </a:t>
            </a:r>
            <a:r>
              <a:rPr sz="3600" dirty="0"/>
              <a:t>opportunities: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1069339" y="2537460"/>
            <a:ext cx="6841490" cy="35737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110"/>
              </a:lnSpc>
              <a:spcBef>
                <a:spcPts val="100"/>
              </a:spcBef>
            </a:pPr>
            <a:r>
              <a:rPr sz="2600" spc="45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600" b="1" spc="450" dirty="0">
                <a:latin typeface="Calisto MT"/>
                <a:cs typeface="Calisto MT"/>
              </a:rPr>
              <a:t>UCD </a:t>
            </a:r>
            <a:r>
              <a:rPr sz="2600" b="1" spc="-25" dirty="0">
                <a:latin typeface="Calisto MT"/>
                <a:cs typeface="Calisto MT"/>
              </a:rPr>
              <a:t>Washington </a:t>
            </a:r>
            <a:r>
              <a:rPr sz="2600" b="1" spc="-5" dirty="0">
                <a:latin typeface="Calisto MT"/>
                <a:cs typeface="Calisto MT"/>
              </a:rPr>
              <a:t>DC </a:t>
            </a:r>
            <a:r>
              <a:rPr sz="2600" b="1" spc="0" dirty="0">
                <a:latin typeface="Calisto MT"/>
                <a:cs typeface="Calisto MT"/>
              </a:rPr>
              <a:t>Program:</a:t>
            </a:r>
            <a:r>
              <a:rPr sz="2600" b="1" spc="-455" dirty="0">
                <a:latin typeface="Calisto MT"/>
                <a:cs typeface="Calisto MT"/>
              </a:rPr>
              <a:t> </a:t>
            </a:r>
            <a:r>
              <a:rPr sz="2600" spc="0" dirty="0">
                <a:latin typeface="Calisto MT"/>
                <a:cs typeface="Calisto MT"/>
              </a:rPr>
              <a:t>Internship</a:t>
            </a:r>
            <a:endParaRPr sz="2600">
              <a:latin typeface="Calisto MT"/>
              <a:cs typeface="Calisto MT"/>
            </a:endParaRPr>
          </a:p>
          <a:p>
            <a:pPr marL="355600">
              <a:lnSpc>
                <a:spcPts val="3110"/>
              </a:lnSpc>
            </a:pPr>
            <a:r>
              <a:rPr sz="2600" spc="-50" dirty="0">
                <a:latin typeface="Calisto MT"/>
                <a:cs typeface="Calisto MT"/>
              </a:rPr>
              <a:t>e.g. </a:t>
            </a:r>
            <a:r>
              <a:rPr sz="2600" spc="-10" dirty="0">
                <a:latin typeface="Calisto MT"/>
                <a:cs typeface="Calisto MT"/>
              </a:rPr>
              <a:t>environmental</a:t>
            </a:r>
            <a:r>
              <a:rPr sz="2600" spc="25" dirty="0">
                <a:latin typeface="Calisto MT"/>
                <a:cs typeface="Calisto MT"/>
              </a:rPr>
              <a:t> </a:t>
            </a:r>
            <a:r>
              <a:rPr sz="2600" spc="0" dirty="0">
                <a:latin typeface="Calisto MT"/>
                <a:cs typeface="Calisto MT"/>
              </a:rPr>
              <a:t>group</a:t>
            </a:r>
            <a:endParaRPr sz="2600">
              <a:latin typeface="Calisto MT"/>
              <a:cs typeface="Calisto MT"/>
            </a:endParaRPr>
          </a:p>
          <a:p>
            <a:pPr marL="355600" marR="5080" indent="-342900">
              <a:lnSpc>
                <a:spcPct val="103099"/>
              </a:lnSpc>
              <a:spcBef>
                <a:spcPts val="885"/>
              </a:spcBef>
            </a:pPr>
            <a:r>
              <a:rPr sz="2600" spc="25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600" b="1" spc="250" dirty="0">
                <a:latin typeface="Calisto MT"/>
                <a:cs typeface="Calisto MT"/>
              </a:rPr>
              <a:t>Marine </a:t>
            </a:r>
            <a:r>
              <a:rPr sz="2600" b="1" spc="0" dirty="0">
                <a:latin typeface="Calisto MT"/>
                <a:cs typeface="Calisto MT"/>
              </a:rPr>
              <a:t>Biology </a:t>
            </a:r>
            <a:r>
              <a:rPr sz="2600" b="1" dirty="0">
                <a:latin typeface="Calisto MT"/>
                <a:cs typeface="Calisto MT"/>
              </a:rPr>
              <a:t>Lab at </a:t>
            </a:r>
            <a:r>
              <a:rPr sz="2600" b="1" spc="-15" dirty="0">
                <a:latin typeface="Calisto MT"/>
                <a:cs typeface="Calisto MT"/>
              </a:rPr>
              <a:t>Bodega </a:t>
            </a:r>
            <a:r>
              <a:rPr sz="2600" b="1" spc="-20" dirty="0">
                <a:latin typeface="Calisto MT"/>
                <a:cs typeface="Calisto MT"/>
              </a:rPr>
              <a:t>Bay </a:t>
            </a:r>
            <a:r>
              <a:rPr sz="2600" spc="-5" dirty="0">
                <a:latin typeface="Calisto MT"/>
                <a:cs typeface="Calisto MT"/>
              </a:rPr>
              <a:t>(spring</a:t>
            </a:r>
            <a:r>
              <a:rPr sz="2600" spc="-225" dirty="0">
                <a:latin typeface="Calisto MT"/>
                <a:cs typeface="Calisto MT"/>
              </a:rPr>
              <a:t> </a:t>
            </a:r>
            <a:r>
              <a:rPr sz="2600" dirty="0">
                <a:latin typeface="Calisto MT"/>
                <a:cs typeface="Calisto MT"/>
              </a:rPr>
              <a:t>or  </a:t>
            </a:r>
            <a:r>
              <a:rPr sz="2600" spc="-5" dirty="0">
                <a:latin typeface="Calisto MT"/>
                <a:cs typeface="Calisto MT"/>
              </a:rPr>
              <a:t>summer classes)</a:t>
            </a:r>
            <a:endParaRPr sz="2600">
              <a:latin typeface="Calisto MT"/>
              <a:cs typeface="Calisto MT"/>
            </a:endParaRPr>
          </a:p>
          <a:p>
            <a:pPr marL="355600" marR="75565" indent="-342900">
              <a:lnSpc>
                <a:spcPct val="100000"/>
              </a:lnSpc>
              <a:spcBef>
                <a:spcPts val="960"/>
              </a:spcBef>
            </a:pPr>
            <a:r>
              <a:rPr sz="2600" spc="25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600" spc="250" dirty="0">
                <a:latin typeface="Calisto MT"/>
                <a:cs typeface="Calisto MT"/>
              </a:rPr>
              <a:t>Credit </a:t>
            </a:r>
            <a:r>
              <a:rPr sz="2600" dirty="0">
                <a:latin typeface="Calisto MT"/>
                <a:cs typeface="Calisto MT"/>
              </a:rPr>
              <a:t>for </a:t>
            </a:r>
            <a:r>
              <a:rPr sz="2600" b="1" dirty="0">
                <a:latin typeface="Calisto MT"/>
                <a:cs typeface="Calisto MT"/>
              </a:rPr>
              <a:t>internships </a:t>
            </a:r>
            <a:r>
              <a:rPr sz="2600" spc="-5" dirty="0">
                <a:latin typeface="Calisto MT"/>
                <a:cs typeface="Calisto MT"/>
              </a:rPr>
              <a:t>is limited </a:t>
            </a:r>
            <a:r>
              <a:rPr sz="2600" dirty="0">
                <a:latin typeface="Calisto MT"/>
                <a:cs typeface="Calisto MT"/>
              </a:rPr>
              <a:t>to a total of </a:t>
            </a:r>
            <a:r>
              <a:rPr sz="2600" b="1" dirty="0">
                <a:latin typeface="Calisto MT"/>
                <a:cs typeface="Calisto MT"/>
              </a:rPr>
              <a:t>6  units </a:t>
            </a:r>
            <a:r>
              <a:rPr sz="2600" dirty="0">
                <a:latin typeface="Calisto MT"/>
                <a:cs typeface="Calisto MT"/>
              </a:rPr>
              <a:t>that </a:t>
            </a:r>
            <a:r>
              <a:rPr sz="2600" spc="-5" dirty="0">
                <a:latin typeface="Calisto MT"/>
                <a:cs typeface="Calisto MT"/>
              </a:rPr>
              <a:t>can </a:t>
            </a:r>
            <a:r>
              <a:rPr sz="2600" dirty="0">
                <a:latin typeface="Calisto MT"/>
                <a:cs typeface="Calisto MT"/>
              </a:rPr>
              <a:t>be </a:t>
            </a:r>
            <a:r>
              <a:rPr sz="2600" spc="-5" dirty="0">
                <a:latin typeface="Calisto MT"/>
                <a:cs typeface="Calisto MT"/>
              </a:rPr>
              <a:t>used </a:t>
            </a:r>
            <a:r>
              <a:rPr sz="2600" spc="-20" dirty="0">
                <a:latin typeface="Calisto MT"/>
                <a:cs typeface="Calisto MT"/>
              </a:rPr>
              <a:t>towards</a:t>
            </a:r>
            <a:r>
              <a:rPr sz="2600" spc="-30" dirty="0">
                <a:latin typeface="Calisto MT"/>
                <a:cs typeface="Calisto MT"/>
              </a:rPr>
              <a:t> </a:t>
            </a:r>
            <a:r>
              <a:rPr sz="2600" dirty="0">
                <a:latin typeface="Calisto MT"/>
                <a:cs typeface="Calisto MT"/>
              </a:rPr>
              <a:t>graduation.</a:t>
            </a:r>
            <a:endParaRPr sz="2600">
              <a:latin typeface="Calisto MT"/>
              <a:cs typeface="Calisto MT"/>
            </a:endParaRPr>
          </a:p>
          <a:p>
            <a:pPr marL="355600" marR="455295" indent="-342900">
              <a:lnSpc>
                <a:spcPct val="100000"/>
              </a:lnSpc>
              <a:spcBef>
                <a:spcPts val="960"/>
              </a:spcBef>
              <a:tabLst>
                <a:tab pos="1871345" algn="l"/>
              </a:tabLst>
            </a:pPr>
            <a:r>
              <a:rPr sz="2600" spc="25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600" spc="250" dirty="0">
                <a:latin typeface="Calisto MT"/>
                <a:cs typeface="Calisto MT"/>
              </a:rPr>
              <a:t>Credit </a:t>
            </a:r>
            <a:r>
              <a:rPr sz="2600" dirty="0">
                <a:latin typeface="Calisto MT"/>
                <a:cs typeface="Calisto MT"/>
              </a:rPr>
              <a:t>for </a:t>
            </a:r>
            <a:r>
              <a:rPr sz="2600" b="1" spc="-5" dirty="0">
                <a:latin typeface="Calisto MT"/>
                <a:cs typeface="Calisto MT"/>
              </a:rPr>
              <a:t>tutoring </a:t>
            </a:r>
            <a:r>
              <a:rPr sz="2600" spc="-5" dirty="0">
                <a:latin typeface="Calisto MT"/>
                <a:cs typeface="Calisto MT"/>
              </a:rPr>
              <a:t>is limited </a:t>
            </a:r>
            <a:r>
              <a:rPr sz="2600" dirty="0">
                <a:latin typeface="Calisto MT"/>
                <a:cs typeface="Calisto MT"/>
              </a:rPr>
              <a:t>to a total of </a:t>
            </a:r>
            <a:r>
              <a:rPr sz="2600" b="1" dirty="0">
                <a:latin typeface="Calisto MT"/>
                <a:cs typeface="Calisto MT"/>
              </a:rPr>
              <a:t>3  units</a:t>
            </a:r>
            <a:r>
              <a:rPr sz="2600" b="1" spc="-10" dirty="0">
                <a:latin typeface="Calisto MT"/>
                <a:cs typeface="Calisto MT"/>
              </a:rPr>
              <a:t> </a:t>
            </a:r>
            <a:r>
              <a:rPr sz="2600" dirty="0">
                <a:latin typeface="Calisto MT"/>
                <a:cs typeface="Calisto MT"/>
              </a:rPr>
              <a:t>that	</a:t>
            </a:r>
            <a:r>
              <a:rPr sz="2600" spc="-5" dirty="0">
                <a:latin typeface="Calisto MT"/>
                <a:cs typeface="Calisto MT"/>
              </a:rPr>
              <a:t>can </a:t>
            </a:r>
            <a:r>
              <a:rPr sz="2600" dirty="0">
                <a:latin typeface="Calisto MT"/>
                <a:cs typeface="Calisto MT"/>
              </a:rPr>
              <a:t>be </a:t>
            </a:r>
            <a:r>
              <a:rPr sz="2600" spc="-5" dirty="0">
                <a:latin typeface="Calisto MT"/>
                <a:cs typeface="Calisto MT"/>
              </a:rPr>
              <a:t>used </a:t>
            </a:r>
            <a:r>
              <a:rPr sz="2600" spc="-20" dirty="0">
                <a:latin typeface="Calisto MT"/>
                <a:cs typeface="Calisto MT"/>
              </a:rPr>
              <a:t>towards</a:t>
            </a:r>
            <a:r>
              <a:rPr sz="2600" spc="-35" dirty="0">
                <a:latin typeface="Calisto MT"/>
                <a:cs typeface="Calisto MT"/>
              </a:rPr>
              <a:t> </a:t>
            </a:r>
            <a:r>
              <a:rPr sz="2600" dirty="0">
                <a:latin typeface="Calisto MT"/>
                <a:cs typeface="Calisto MT"/>
              </a:rPr>
              <a:t>graduation.</a:t>
            </a:r>
            <a:endParaRPr sz="2600">
              <a:latin typeface="Calisto MT"/>
              <a:cs typeface="Calisto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29200" y="0"/>
            <a:ext cx="3859212" cy="2663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2283" y="2077212"/>
            <a:ext cx="6839584" cy="245808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30810" marR="227965" algn="ctr">
              <a:lnSpc>
                <a:spcPts val="3790"/>
              </a:lnSpc>
              <a:spcBef>
                <a:spcPts val="265"/>
              </a:spcBef>
            </a:pPr>
            <a:r>
              <a:rPr sz="3200" b="1" spc="-30" dirty="0">
                <a:latin typeface="Calisto MT"/>
                <a:cs typeface="Calisto MT"/>
              </a:rPr>
              <a:t>CONGRATULATIONS </a:t>
            </a:r>
            <a:r>
              <a:rPr sz="3200" b="1" spc="-5" dirty="0">
                <a:latin typeface="Calisto MT"/>
                <a:cs typeface="Calisto MT"/>
              </a:rPr>
              <a:t>ON </a:t>
            </a:r>
            <a:r>
              <a:rPr sz="3200" b="1" spc="-45" dirty="0">
                <a:latin typeface="Calisto MT"/>
                <a:cs typeface="Calisto MT"/>
              </a:rPr>
              <a:t>YOUR  </a:t>
            </a:r>
            <a:r>
              <a:rPr sz="3200" b="1" spc="-5" dirty="0">
                <a:latin typeface="Calisto MT"/>
                <a:cs typeface="Calisto MT"/>
              </a:rPr>
              <a:t>ADMISSION!</a:t>
            </a:r>
            <a:endParaRPr sz="3200">
              <a:latin typeface="Calisto MT"/>
              <a:cs typeface="Calisto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350">
              <a:latin typeface="Times New Roman"/>
              <a:cs typeface="Times New Roman"/>
            </a:endParaRPr>
          </a:p>
          <a:p>
            <a:pPr marL="12065" marR="5080" algn="ctr">
              <a:lnSpc>
                <a:spcPts val="3820"/>
              </a:lnSpc>
            </a:pPr>
            <a:r>
              <a:rPr sz="3200" b="1" spc="-10" dirty="0">
                <a:latin typeface="Calisto MT"/>
                <a:cs typeface="Calisto MT"/>
              </a:rPr>
              <a:t>WELCOME </a:t>
            </a:r>
            <a:r>
              <a:rPr sz="3200" b="1" spc="-40" dirty="0">
                <a:latin typeface="Calisto MT"/>
                <a:cs typeface="Calisto MT"/>
              </a:rPr>
              <a:t>TO </a:t>
            </a:r>
            <a:r>
              <a:rPr sz="3200" b="1" spc="-5" dirty="0">
                <a:latin typeface="Calisto MT"/>
                <a:cs typeface="Calisto MT"/>
              </a:rPr>
              <a:t>THE COLLEGE OF  </a:t>
            </a:r>
            <a:r>
              <a:rPr sz="3200" b="1" spc="-10" dirty="0">
                <a:latin typeface="Calisto MT"/>
                <a:cs typeface="Calisto MT"/>
              </a:rPr>
              <a:t>BIOLOGICAL </a:t>
            </a:r>
            <a:r>
              <a:rPr sz="3200" b="1" spc="-5" dirty="0">
                <a:latin typeface="Calisto MT"/>
                <a:cs typeface="Calisto MT"/>
              </a:rPr>
              <a:t>SCIENCES!</a:t>
            </a:r>
            <a:endParaRPr sz="3200">
              <a:latin typeface="Calisto MT"/>
              <a:cs typeface="Calisto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370012" y="1022350"/>
          <a:ext cx="6858000" cy="46304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1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CACE3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Majors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438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CAC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EVE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CE3F4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45"/>
                        </a:spcBef>
                        <a:tabLst>
                          <a:tab pos="4098290" algn="l"/>
                        </a:tabLst>
                      </a:pPr>
                      <a:r>
                        <a:rPr sz="1800" b="1" spc="-15" dirty="0">
                          <a:latin typeface="Calibri"/>
                          <a:cs typeface="Calibri"/>
                        </a:rPr>
                        <a:t>Evolution,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Ecology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Biodiversity</a:t>
                      </a:r>
                      <a:r>
                        <a:rPr sz="18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b="1" spc="-5" dirty="0">
                          <a:solidFill>
                            <a:srgbClr val="B00004"/>
                          </a:solidFill>
                          <a:latin typeface="Calibri"/>
                          <a:cs typeface="Calibri"/>
                        </a:rPr>
                        <a:t>EEB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)	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BS or B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C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219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b="1" spc="-5" dirty="0">
                          <a:latin typeface="Century Gothic"/>
                          <a:cs typeface="Century Gothic"/>
                        </a:rPr>
                        <a:t>MCB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546860">
                        <a:lnSpc>
                          <a:spcPts val="2090"/>
                        </a:lnSpc>
                        <a:spcBef>
                          <a:spcPts val="39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Biochemistry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and Molecular Biology (</a:t>
                      </a:r>
                      <a:r>
                        <a:rPr sz="1800" b="1" spc="-5" dirty="0">
                          <a:solidFill>
                            <a:srgbClr val="B00004"/>
                          </a:solidFill>
                          <a:latin typeface="Calibri"/>
                          <a:cs typeface="Calibri"/>
                        </a:rPr>
                        <a:t>BMB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) 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Cell Biology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b="1" spc="-5" dirty="0">
                          <a:solidFill>
                            <a:srgbClr val="B00004"/>
                          </a:solidFill>
                          <a:latin typeface="Calibri"/>
                          <a:cs typeface="Calibri"/>
                        </a:rPr>
                        <a:t>CBI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)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7790">
                        <a:lnSpc>
                          <a:spcPts val="2150"/>
                        </a:lnSpc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Genetics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and Genomics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 (</a:t>
                      </a:r>
                      <a:r>
                        <a:rPr sz="1800" b="1" dirty="0">
                          <a:solidFill>
                            <a:srgbClr val="B00004"/>
                          </a:solidFill>
                          <a:latin typeface="Calibri"/>
                          <a:cs typeface="Calibri"/>
                        </a:rPr>
                        <a:t>GGN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b="1" dirty="0">
                          <a:latin typeface="Century Gothic"/>
                          <a:cs typeface="Century Gothic"/>
                        </a:rPr>
                        <a:t>MMG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CE3F4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Microbiology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b="1" spc="-5" dirty="0">
                          <a:solidFill>
                            <a:srgbClr val="B00004"/>
                          </a:solidFill>
                          <a:latin typeface="Calibri"/>
                          <a:cs typeface="Calibri"/>
                        </a:rPr>
                        <a:t>MIC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)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BS or</a:t>
                      </a:r>
                      <a:r>
                        <a:rPr sz="16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BA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C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NPB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54"/>
                        </a:spcBef>
                        <a:tabLst>
                          <a:tab pos="3900804" algn="l"/>
                        </a:tabLst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Neurobiology 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Physiology</a:t>
                      </a:r>
                      <a:r>
                        <a:rPr sz="18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Behavior	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b="1" dirty="0">
                          <a:solidFill>
                            <a:srgbClr val="B00004"/>
                          </a:solidFill>
                          <a:latin typeface="Calibri"/>
                          <a:cs typeface="Calibri"/>
                        </a:rPr>
                        <a:t>NPB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PLB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CE3F4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Plant Biology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b="1" dirty="0">
                          <a:solidFill>
                            <a:srgbClr val="B00004"/>
                          </a:solidFill>
                          <a:latin typeface="Calibri"/>
                          <a:cs typeface="Calibri"/>
                        </a:rPr>
                        <a:t>PLB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)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BS or</a:t>
                      </a:r>
                      <a:r>
                        <a:rPr sz="16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BA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C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Biological Sciences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b="1" spc="-5" dirty="0">
                          <a:solidFill>
                            <a:srgbClr val="B00004"/>
                          </a:solidFill>
                          <a:latin typeface="Calibri"/>
                          <a:cs typeface="Calibri"/>
                        </a:rPr>
                        <a:t>BIS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)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BS or</a:t>
                      </a:r>
                      <a:r>
                        <a:rPr sz="160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BA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2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CE3F4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367030" algn="just">
                        <a:lnSpc>
                          <a:spcPct val="99400"/>
                        </a:lnSpc>
                        <a:spcBef>
                          <a:spcPts val="280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Marine and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Coastal Sciences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b="1" spc="-5" dirty="0">
                          <a:solidFill>
                            <a:srgbClr val="B00004"/>
                          </a:solidFill>
                          <a:latin typeface="Calibri"/>
                          <a:cs typeface="Calibri"/>
                        </a:rPr>
                        <a:t>MCS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) is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CROSS-COLLEGE 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major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where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CBS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hosts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one 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track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called </a:t>
                      </a:r>
                      <a:r>
                        <a:rPr sz="1800" b="1" spc="-5" dirty="0">
                          <a:solidFill>
                            <a:srgbClr val="B00004"/>
                          </a:solidFill>
                          <a:latin typeface="Calibri"/>
                          <a:cs typeface="Calibri"/>
                        </a:rPr>
                        <a:t>Marine </a:t>
                      </a:r>
                      <a:r>
                        <a:rPr sz="1800" b="1" spc="-10" dirty="0">
                          <a:solidFill>
                            <a:srgbClr val="B00004"/>
                          </a:solidFill>
                          <a:latin typeface="Calibri"/>
                          <a:cs typeface="Calibri"/>
                        </a:rPr>
                        <a:t>Ecology  </a:t>
                      </a:r>
                      <a:r>
                        <a:rPr sz="1800" b="1" spc="-5" dirty="0">
                          <a:solidFill>
                            <a:srgbClr val="B00004"/>
                          </a:solidFill>
                          <a:latin typeface="Calibri"/>
                          <a:cs typeface="Calibri"/>
                        </a:rPr>
                        <a:t>and </a:t>
                      </a:r>
                      <a:r>
                        <a:rPr sz="1800" b="1" spc="-15" dirty="0">
                          <a:solidFill>
                            <a:srgbClr val="B00004"/>
                          </a:solidFill>
                          <a:latin typeface="Calibri"/>
                          <a:cs typeface="Calibri"/>
                        </a:rPr>
                        <a:t>Organismal</a:t>
                      </a:r>
                      <a:r>
                        <a:rPr sz="1800" b="1" spc="-5" dirty="0">
                          <a:solidFill>
                            <a:srgbClr val="B00004"/>
                          </a:solidFill>
                          <a:latin typeface="Calibri"/>
                          <a:cs typeface="Calibri"/>
                        </a:rPr>
                        <a:t> Biology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C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5940" y="415035"/>
            <a:ext cx="837310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entury Gothic"/>
                <a:cs typeface="Century Gothic"/>
              </a:rPr>
              <a:t>CBS </a:t>
            </a:r>
            <a:r>
              <a:rPr sz="2800" spc="-5" dirty="0">
                <a:latin typeface="Century Gothic"/>
                <a:cs typeface="Century Gothic"/>
              </a:rPr>
              <a:t>has </a:t>
            </a:r>
            <a:r>
              <a:rPr sz="2800" dirty="0">
                <a:latin typeface="Century Gothic"/>
                <a:cs typeface="Century Gothic"/>
              </a:rPr>
              <a:t>9 </a:t>
            </a:r>
            <a:r>
              <a:rPr sz="2800" spc="-5" dirty="0">
                <a:latin typeface="Century Gothic"/>
                <a:cs typeface="Century Gothic"/>
              </a:rPr>
              <a:t>majors for </a:t>
            </a:r>
            <a:r>
              <a:rPr sz="2800" dirty="0">
                <a:latin typeface="Century Gothic"/>
                <a:cs typeface="Century Gothic"/>
              </a:rPr>
              <a:t>a BS </a:t>
            </a:r>
            <a:r>
              <a:rPr sz="2800" spc="-5" dirty="0">
                <a:latin typeface="Century Gothic"/>
                <a:cs typeface="Century Gothic"/>
              </a:rPr>
              <a:t>degree and </a:t>
            </a:r>
            <a:r>
              <a:rPr sz="2800" dirty="0">
                <a:latin typeface="Century Gothic"/>
                <a:cs typeface="Century Gothic"/>
              </a:rPr>
              <a:t>4 </a:t>
            </a:r>
            <a:r>
              <a:rPr sz="2800" spc="-5" dirty="0">
                <a:latin typeface="Century Gothic"/>
                <a:cs typeface="Century Gothic"/>
              </a:rPr>
              <a:t>for </a:t>
            </a:r>
            <a:r>
              <a:rPr sz="2800" dirty="0">
                <a:latin typeface="Century Gothic"/>
                <a:cs typeface="Century Gothic"/>
              </a:rPr>
              <a:t>a BA*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55102" y="6125971"/>
            <a:ext cx="66173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C00000"/>
                </a:solidFill>
                <a:latin typeface="Arial"/>
                <a:cs typeface="Arial"/>
              </a:rPr>
              <a:t>*</a:t>
            </a: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The B.A. has </a:t>
            </a: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a </a:t>
            </a: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foreign language requirement, the B.S. does</a:t>
            </a:r>
            <a:r>
              <a:rPr sz="1800" spc="-2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not.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3387" y="820737"/>
            <a:ext cx="381000" cy="368300"/>
          </a:xfrm>
          <a:custGeom>
            <a:avLst/>
            <a:gdLst/>
            <a:ahLst/>
            <a:cxnLst/>
            <a:rect l="l" t="t" r="r" b="b"/>
            <a:pathLst>
              <a:path w="381000" h="368300">
                <a:moveTo>
                  <a:pt x="0" y="368300"/>
                </a:moveTo>
                <a:lnTo>
                  <a:pt x="381000" y="368300"/>
                </a:lnTo>
                <a:lnTo>
                  <a:pt x="381000" y="0"/>
                </a:lnTo>
                <a:lnTo>
                  <a:pt x="0" y="0"/>
                </a:lnTo>
                <a:lnTo>
                  <a:pt x="0" y="3683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40877" y="5517388"/>
            <a:ext cx="7087870" cy="1098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699"/>
              </a:lnSpc>
              <a:spcBef>
                <a:spcPts val="100"/>
              </a:spcBef>
            </a:pPr>
            <a:r>
              <a:rPr sz="2800" b="1" dirty="0">
                <a:latin typeface="Arial"/>
                <a:cs typeface="Arial"/>
              </a:rPr>
              <a:t>How do I </a:t>
            </a:r>
            <a:r>
              <a:rPr sz="2800" b="1" spc="-5" dirty="0">
                <a:latin typeface="Arial"/>
                <a:cs typeface="Arial"/>
              </a:rPr>
              <a:t>figure </a:t>
            </a:r>
            <a:r>
              <a:rPr sz="2800" b="1" dirty="0">
                <a:latin typeface="Arial"/>
                <a:cs typeface="Arial"/>
              </a:rPr>
              <a:t>out </a:t>
            </a:r>
            <a:r>
              <a:rPr sz="2800" b="1" spc="-5" dirty="0">
                <a:latin typeface="Arial"/>
                <a:cs typeface="Arial"/>
              </a:rPr>
              <a:t>what courses </a:t>
            </a:r>
            <a:r>
              <a:rPr sz="2800" b="1" dirty="0">
                <a:latin typeface="Arial"/>
                <a:cs typeface="Arial"/>
              </a:rPr>
              <a:t>to take?  </a:t>
            </a:r>
            <a:r>
              <a:rPr sz="2800" b="1" spc="-55" dirty="0">
                <a:latin typeface="Arial"/>
                <a:cs typeface="Arial"/>
              </a:rPr>
              <a:t>Talk </a:t>
            </a:r>
            <a:r>
              <a:rPr sz="2800" b="1" dirty="0">
                <a:latin typeface="Arial"/>
                <a:cs typeface="Arial"/>
              </a:rPr>
              <a:t>to your </a:t>
            </a:r>
            <a:r>
              <a:rPr sz="2800" b="1" spc="-5" dirty="0">
                <a:latin typeface="Arial"/>
                <a:cs typeface="Arial"/>
              </a:rPr>
              <a:t>BASC</a:t>
            </a:r>
            <a:r>
              <a:rPr sz="2800" b="1" spc="35" dirty="0">
                <a:latin typeface="Arial"/>
                <a:cs typeface="Arial"/>
              </a:rPr>
              <a:t> </a:t>
            </a:r>
            <a:r>
              <a:rPr sz="2800" b="1" spc="-25" dirty="0">
                <a:latin typeface="Arial"/>
                <a:cs typeface="Arial"/>
              </a:rPr>
              <a:t>advisor.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66800" y="820737"/>
            <a:ext cx="7162800" cy="391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7075" rIns="0" bIns="0" rtlCol="0">
            <a:spAutoFit/>
          </a:bodyPr>
          <a:lstStyle/>
          <a:p>
            <a:pPr marL="314960" algn="ctr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1581AA"/>
                </a:solidFill>
                <a:latin typeface="Century Gothic"/>
                <a:cs typeface="Century Gothic"/>
              </a:rPr>
              <a:t>Lower Division </a:t>
            </a:r>
            <a:r>
              <a:rPr sz="3600" dirty="0">
                <a:solidFill>
                  <a:srgbClr val="1581AA"/>
                </a:solidFill>
                <a:latin typeface="Century Gothic"/>
                <a:cs typeface="Century Gothic"/>
              </a:rPr>
              <a:t>CBS </a:t>
            </a:r>
            <a:r>
              <a:rPr sz="3600" spc="-5" dirty="0">
                <a:solidFill>
                  <a:srgbClr val="1581AA"/>
                </a:solidFill>
                <a:latin typeface="Century Gothic"/>
                <a:cs typeface="Century Gothic"/>
              </a:rPr>
              <a:t>STEM</a:t>
            </a:r>
            <a:r>
              <a:rPr sz="3600" spc="-20" dirty="0">
                <a:solidFill>
                  <a:srgbClr val="1581AA"/>
                </a:solidFill>
                <a:latin typeface="Century Gothic"/>
                <a:cs typeface="Century Gothic"/>
              </a:rPr>
              <a:t> </a:t>
            </a:r>
            <a:r>
              <a:rPr sz="3600" spc="-5" dirty="0">
                <a:solidFill>
                  <a:srgbClr val="1581AA"/>
                </a:solidFill>
                <a:latin typeface="Century Gothic"/>
                <a:cs typeface="Century Gothic"/>
              </a:rPr>
              <a:t>Core</a:t>
            </a:r>
            <a:endParaRPr sz="3600">
              <a:latin typeface="Century Gothic"/>
              <a:cs typeface="Century Gothic"/>
            </a:endParaRPr>
          </a:p>
          <a:p>
            <a:pPr marL="314960" algn="ctr">
              <a:lnSpc>
                <a:spcPct val="100000"/>
              </a:lnSpc>
              <a:spcBef>
                <a:spcPts val="70"/>
              </a:spcBef>
            </a:pPr>
            <a:r>
              <a:rPr sz="2400" spc="-5" dirty="0">
                <a:solidFill>
                  <a:srgbClr val="1581AA"/>
                </a:solidFill>
                <a:latin typeface="Century Gothic"/>
                <a:cs typeface="Century Gothic"/>
              </a:rPr>
              <a:t>Freshmen/Sophomores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85862" y="1662112"/>
            <a:ext cx="7086600" cy="2834005"/>
          </a:xfrm>
          <a:custGeom>
            <a:avLst/>
            <a:gdLst/>
            <a:ahLst/>
            <a:cxnLst/>
            <a:rect l="l" t="t" r="r" b="b"/>
            <a:pathLst>
              <a:path w="7086600" h="2834004">
                <a:moveTo>
                  <a:pt x="0" y="0"/>
                </a:moveTo>
                <a:lnTo>
                  <a:pt x="7086600" y="0"/>
                </a:lnTo>
                <a:lnTo>
                  <a:pt x="7086600" y="2833687"/>
                </a:lnTo>
                <a:lnTo>
                  <a:pt x="0" y="283368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353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75703" y="1576324"/>
            <a:ext cx="7236459" cy="5048885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100965">
              <a:lnSpc>
                <a:spcPct val="100000"/>
              </a:lnSpc>
              <a:spcBef>
                <a:spcPts val="1035"/>
              </a:spcBef>
            </a:pPr>
            <a:r>
              <a:rPr sz="2800" spc="15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800" b="1" spc="150" dirty="0">
                <a:solidFill>
                  <a:srgbClr val="404040"/>
                </a:solidFill>
                <a:latin typeface="Century Gothic"/>
                <a:cs typeface="Century Gothic"/>
              </a:rPr>
              <a:t>Biological </a:t>
            </a:r>
            <a:r>
              <a:rPr sz="2800" b="1" spc="-5" dirty="0">
                <a:solidFill>
                  <a:srgbClr val="404040"/>
                </a:solidFill>
                <a:latin typeface="Century Gothic"/>
                <a:cs typeface="Century Gothic"/>
              </a:rPr>
              <a:t>Sciences (BIS) 2A, 2B,</a:t>
            </a:r>
            <a:r>
              <a:rPr sz="2800" b="1" spc="-12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Century Gothic"/>
                <a:cs typeface="Century Gothic"/>
              </a:rPr>
              <a:t>2C</a:t>
            </a:r>
            <a:endParaRPr sz="2800">
              <a:latin typeface="Century Gothic"/>
              <a:cs typeface="Century Gothic"/>
            </a:endParaRPr>
          </a:p>
          <a:p>
            <a:pPr marL="100965">
              <a:lnSpc>
                <a:spcPct val="100000"/>
              </a:lnSpc>
              <a:spcBef>
                <a:spcPts val="935"/>
              </a:spcBef>
            </a:pPr>
            <a:r>
              <a:rPr sz="2800" spc="165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800" b="1" spc="165" dirty="0">
                <a:solidFill>
                  <a:srgbClr val="404040"/>
                </a:solidFill>
                <a:latin typeface="Century Gothic"/>
                <a:cs typeface="Century Gothic"/>
              </a:rPr>
              <a:t>Chemistry </a:t>
            </a:r>
            <a:r>
              <a:rPr sz="2800" b="1" spc="-5" dirty="0">
                <a:solidFill>
                  <a:srgbClr val="404040"/>
                </a:solidFill>
                <a:latin typeface="Century Gothic"/>
                <a:cs typeface="Century Gothic"/>
              </a:rPr>
              <a:t>(CHE) 2A, 2B,</a:t>
            </a:r>
            <a:r>
              <a:rPr sz="2800" b="1" spc="-15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Century Gothic"/>
                <a:cs typeface="Century Gothic"/>
              </a:rPr>
              <a:t>2C</a:t>
            </a:r>
            <a:endParaRPr sz="2800">
              <a:latin typeface="Century Gothic"/>
              <a:cs typeface="Century Gothic"/>
            </a:endParaRPr>
          </a:p>
          <a:p>
            <a:pPr marL="100965">
              <a:lnSpc>
                <a:spcPct val="100000"/>
              </a:lnSpc>
              <a:spcBef>
                <a:spcPts val="1030"/>
              </a:spcBef>
            </a:pPr>
            <a:r>
              <a:rPr sz="2800" spc="135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800" b="1" spc="135" dirty="0">
                <a:solidFill>
                  <a:srgbClr val="404040"/>
                </a:solidFill>
                <a:latin typeface="Century Gothic"/>
                <a:cs typeface="Century Gothic"/>
              </a:rPr>
              <a:t>Mathematics </a:t>
            </a:r>
            <a:r>
              <a:rPr sz="2800" b="1" spc="-5" dirty="0">
                <a:solidFill>
                  <a:srgbClr val="404040"/>
                </a:solidFill>
                <a:latin typeface="Century Gothic"/>
                <a:cs typeface="Century Gothic"/>
              </a:rPr>
              <a:t>(MAT) 17A, 17B, </a:t>
            </a:r>
            <a:r>
              <a:rPr sz="2800" b="1" spc="-10" dirty="0">
                <a:solidFill>
                  <a:srgbClr val="404040"/>
                </a:solidFill>
                <a:latin typeface="Century Gothic"/>
                <a:cs typeface="Century Gothic"/>
              </a:rPr>
              <a:t>17C</a:t>
            </a:r>
            <a:r>
              <a:rPr sz="2800" b="1" spc="-11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Century Gothic"/>
                <a:cs typeface="Century Gothic"/>
              </a:rPr>
              <a:t>or</a:t>
            </a:r>
            <a:endParaRPr sz="2800">
              <a:latin typeface="Century Gothic"/>
              <a:cs typeface="Century Gothic"/>
            </a:endParaRPr>
          </a:p>
          <a:p>
            <a:pPr marL="2729865">
              <a:lnSpc>
                <a:spcPct val="100000"/>
              </a:lnSpc>
              <a:spcBef>
                <a:spcPts val="960"/>
              </a:spcBef>
            </a:pPr>
            <a:r>
              <a:rPr sz="2800" b="1" spc="-5" dirty="0">
                <a:solidFill>
                  <a:srgbClr val="404040"/>
                </a:solidFill>
                <a:latin typeface="Century Gothic"/>
                <a:cs typeface="Century Gothic"/>
              </a:rPr>
              <a:t>(MAT) 21A,</a:t>
            </a:r>
            <a:r>
              <a:rPr sz="2800" b="1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Century Gothic"/>
                <a:cs typeface="Century Gothic"/>
              </a:rPr>
              <a:t>21B,</a:t>
            </a:r>
            <a:endParaRPr sz="2800">
              <a:latin typeface="Century Gothic"/>
              <a:cs typeface="Century Gothic"/>
            </a:endParaRPr>
          </a:p>
          <a:p>
            <a:pPr marL="100965">
              <a:lnSpc>
                <a:spcPct val="100000"/>
              </a:lnSpc>
              <a:spcBef>
                <a:spcPts val="1035"/>
              </a:spcBef>
            </a:pPr>
            <a:r>
              <a:rPr sz="2800" spc="21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800" b="1" spc="210" dirty="0">
                <a:solidFill>
                  <a:srgbClr val="404040"/>
                </a:solidFill>
                <a:latin typeface="Century Gothic"/>
                <a:cs typeface="Century Gothic"/>
              </a:rPr>
              <a:t>Physics </a:t>
            </a:r>
            <a:r>
              <a:rPr sz="2800" b="1" spc="-5" dirty="0">
                <a:solidFill>
                  <a:srgbClr val="404040"/>
                </a:solidFill>
                <a:latin typeface="Century Gothic"/>
                <a:cs typeface="Century Gothic"/>
              </a:rPr>
              <a:t>(PHY) 7A, 7B,</a:t>
            </a:r>
            <a:r>
              <a:rPr sz="2800" b="1" spc="-20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800" b="1" spc="-10" dirty="0">
                <a:solidFill>
                  <a:srgbClr val="404040"/>
                </a:solidFill>
                <a:latin typeface="Century Gothic"/>
                <a:cs typeface="Century Gothic"/>
              </a:rPr>
              <a:t>7C</a:t>
            </a:r>
            <a:endParaRPr sz="2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spc="-90" dirty="0">
                <a:latin typeface="Arial"/>
                <a:cs typeface="Arial"/>
              </a:rPr>
              <a:t>You </a:t>
            </a:r>
            <a:r>
              <a:rPr sz="2800" dirty="0">
                <a:latin typeface="Arial"/>
                <a:cs typeface="Arial"/>
              </a:rPr>
              <a:t>should plan</a:t>
            </a:r>
            <a:r>
              <a:rPr sz="2800" spc="8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to:</a:t>
            </a:r>
            <a:endParaRPr sz="2800">
              <a:latin typeface="Arial"/>
              <a:cs typeface="Arial"/>
            </a:endParaRPr>
          </a:p>
          <a:p>
            <a:pPr marL="469900" marR="5080" indent="-457200">
              <a:lnSpc>
                <a:spcPts val="3290"/>
              </a:lnSpc>
              <a:spcBef>
                <a:spcPts val="219"/>
              </a:spcBef>
              <a:buChar char="•"/>
              <a:tabLst>
                <a:tab pos="469265" algn="l"/>
                <a:tab pos="469900" algn="l"/>
              </a:tabLst>
            </a:pPr>
            <a:r>
              <a:rPr sz="2800" spc="-5" dirty="0">
                <a:latin typeface="Arial"/>
                <a:cs typeface="Arial"/>
              </a:rPr>
              <a:t>complete these requirements </a:t>
            </a:r>
            <a:r>
              <a:rPr sz="2800" dirty="0">
                <a:latin typeface="Arial"/>
                <a:cs typeface="Arial"/>
              </a:rPr>
              <a:t>by </a:t>
            </a:r>
            <a:r>
              <a:rPr sz="2800" spc="-5" dirty="0">
                <a:latin typeface="Arial"/>
                <a:cs typeface="Arial"/>
              </a:rPr>
              <a:t>the </a:t>
            </a:r>
            <a:r>
              <a:rPr sz="2800" dirty="0">
                <a:latin typeface="Arial"/>
                <a:cs typeface="Arial"/>
              </a:rPr>
              <a:t>end of  your sophomore </a:t>
            </a:r>
            <a:r>
              <a:rPr sz="2800" spc="-30" dirty="0">
                <a:latin typeface="Arial"/>
                <a:cs typeface="Arial"/>
              </a:rPr>
              <a:t>year. </a:t>
            </a:r>
            <a:r>
              <a:rPr sz="2800" dirty="0">
                <a:latin typeface="Arial"/>
                <a:cs typeface="Arial"/>
              </a:rPr>
              <a:t>(~2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STEM/quarter).</a:t>
            </a:r>
            <a:endParaRPr sz="2800">
              <a:latin typeface="Arial"/>
              <a:cs typeface="Arial"/>
            </a:endParaRPr>
          </a:p>
          <a:p>
            <a:pPr marL="469900" indent="-457200">
              <a:lnSpc>
                <a:spcPts val="3310"/>
              </a:lnSpc>
              <a:buChar char="•"/>
              <a:tabLst>
                <a:tab pos="469265" algn="l"/>
                <a:tab pos="469900" algn="l"/>
              </a:tabLst>
            </a:pPr>
            <a:r>
              <a:rPr sz="2800" spc="-5" dirty="0">
                <a:latin typeface="Arial"/>
                <a:cs typeface="Arial"/>
              </a:rPr>
              <a:t>take </a:t>
            </a:r>
            <a:r>
              <a:rPr sz="2800" dirty="0">
                <a:latin typeface="Arial"/>
                <a:cs typeface="Arial"/>
              </a:rPr>
              <a:t>an average of 15 </a:t>
            </a:r>
            <a:r>
              <a:rPr sz="2800" spc="-5" dirty="0">
                <a:latin typeface="Arial"/>
                <a:cs typeface="Arial"/>
              </a:rPr>
              <a:t>units </a:t>
            </a:r>
            <a:r>
              <a:rPr sz="2800" dirty="0">
                <a:latin typeface="Arial"/>
                <a:cs typeface="Arial"/>
              </a:rPr>
              <a:t>every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quarter.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0" y="6858000"/>
                </a:moveTo>
                <a:lnTo>
                  <a:pt x="182563" y="6858000"/>
                </a:lnTo>
                <a:lnTo>
                  <a:pt x="1825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645667"/>
            <a:ext cx="6745605" cy="11201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260"/>
              </a:spcBef>
            </a:pPr>
            <a:r>
              <a:rPr sz="3600" spc="-60" dirty="0"/>
              <a:t>Lower </a:t>
            </a:r>
            <a:r>
              <a:rPr sz="3600" spc="-15" dirty="0"/>
              <a:t>division </a:t>
            </a:r>
            <a:r>
              <a:rPr sz="3600" spc="0" dirty="0"/>
              <a:t>curriculum </a:t>
            </a:r>
            <a:r>
              <a:rPr sz="3600" spc="-5" dirty="0"/>
              <a:t>notes:  </a:t>
            </a:r>
            <a:r>
              <a:rPr sz="3600" dirty="0"/>
              <a:t>What </a:t>
            </a:r>
            <a:r>
              <a:rPr sz="3600" spc="-5" dirty="0"/>
              <a:t>courses </a:t>
            </a:r>
            <a:r>
              <a:rPr sz="3600" dirty="0"/>
              <a:t>should I </a:t>
            </a:r>
            <a:r>
              <a:rPr sz="3600" spc="0" dirty="0"/>
              <a:t>start</a:t>
            </a:r>
            <a:r>
              <a:rPr sz="3600" spc="-80" dirty="0"/>
              <a:t> </a:t>
            </a:r>
            <a:r>
              <a:rPr sz="3600" spc="-5" dirty="0"/>
              <a:t>with?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1069339" y="2013666"/>
            <a:ext cx="7334250" cy="3933825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2400" spc="133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400" spc="-2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Calisto MT"/>
                <a:cs typeface="Calisto MT"/>
              </a:rPr>
              <a:t>The </a:t>
            </a:r>
            <a:r>
              <a:rPr sz="2400" spc="-15" dirty="0">
                <a:latin typeface="Calisto MT"/>
                <a:cs typeface="Calisto MT"/>
              </a:rPr>
              <a:t>answer </a:t>
            </a:r>
            <a:r>
              <a:rPr sz="2400" dirty="0">
                <a:latin typeface="Calisto MT"/>
                <a:cs typeface="Calisto MT"/>
              </a:rPr>
              <a:t>depends </a:t>
            </a:r>
            <a:r>
              <a:rPr sz="2400" spc="-5" dirty="0">
                <a:latin typeface="Calisto MT"/>
                <a:cs typeface="Calisto MT"/>
              </a:rPr>
              <a:t>on </a:t>
            </a:r>
            <a:r>
              <a:rPr sz="2400" spc="-15" dirty="0">
                <a:latin typeface="Calisto MT"/>
                <a:cs typeface="Calisto MT"/>
              </a:rPr>
              <a:t>your </a:t>
            </a:r>
            <a:r>
              <a:rPr sz="2400" spc="-5" dirty="0">
                <a:latin typeface="Calisto MT"/>
                <a:cs typeface="Calisto MT"/>
              </a:rPr>
              <a:t>placement </a:t>
            </a:r>
            <a:r>
              <a:rPr sz="2400" spc="-15" dirty="0">
                <a:latin typeface="Calisto MT"/>
                <a:cs typeface="Calisto MT"/>
              </a:rPr>
              <a:t>exam scores.</a:t>
            </a:r>
            <a:endParaRPr sz="2400">
              <a:latin typeface="Calisto MT"/>
              <a:cs typeface="Calisto MT"/>
            </a:endParaRPr>
          </a:p>
          <a:p>
            <a:pPr marL="1383665">
              <a:lnSpc>
                <a:spcPct val="100000"/>
              </a:lnSpc>
              <a:spcBef>
                <a:spcPts val="1020"/>
              </a:spcBef>
            </a:pPr>
            <a:r>
              <a:rPr sz="2200" b="1" u="sng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sto MT"/>
                <a:cs typeface="Calisto MT"/>
              </a:rPr>
              <a:t>TRUST </a:t>
            </a:r>
            <a:r>
              <a:rPr sz="2200" b="1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sto MT"/>
                <a:cs typeface="Calisto MT"/>
              </a:rPr>
              <a:t>THE </a:t>
            </a:r>
            <a:r>
              <a:rPr sz="2200" b="1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sto MT"/>
                <a:cs typeface="Calisto MT"/>
              </a:rPr>
              <a:t>PLACEMENT</a:t>
            </a:r>
            <a:r>
              <a:rPr sz="2200" b="1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sto MT"/>
                <a:cs typeface="Calisto MT"/>
              </a:rPr>
              <a:t> </a:t>
            </a:r>
            <a:r>
              <a:rPr sz="2200" b="1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sto MT"/>
                <a:cs typeface="Calisto MT"/>
              </a:rPr>
              <a:t>TESTS!</a:t>
            </a:r>
            <a:endParaRPr sz="2200">
              <a:latin typeface="Calisto MT"/>
              <a:cs typeface="Calisto MT"/>
            </a:endParaRPr>
          </a:p>
          <a:p>
            <a:pPr marL="355600" marR="5080" indent="-342900">
              <a:lnSpc>
                <a:spcPct val="100800"/>
              </a:lnSpc>
              <a:spcBef>
                <a:spcPts val="925"/>
              </a:spcBef>
            </a:pPr>
            <a:r>
              <a:rPr sz="2400" spc="1330" dirty="0">
                <a:solidFill>
                  <a:srgbClr val="353535"/>
                </a:solidFill>
                <a:latin typeface="Microsoft Sans Serif"/>
                <a:cs typeface="Microsoft Sans Serif"/>
              </a:rPr>
              <a:t>´ </a:t>
            </a:r>
            <a:r>
              <a:rPr sz="2400" dirty="0">
                <a:latin typeface="Calisto MT"/>
                <a:cs typeface="Calisto MT"/>
              </a:rPr>
              <a:t>The </a:t>
            </a:r>
            <a:r>
              <a:rPr sz="2400" spc="-5" dirty="0">
                <a:latin typeface="Calisto MT"/>
                <a:cs typeface="Calisto MT"/>
              </a:rPr>
              <a:t>placement </a:t>
            </a:r>
            <a:r>
              <a:rPr sz="2400" spc="-10" dirty="0">
                <a:latin typeface="Calisto MT"/>
                <a:cs typeface="Calisto MT"/>
              </a:rPr>
              <a:t>exams </a:t>
            </a:r>
            <a:r>
              <a:rPr sz="2400" spc="-5" dirty="0">
                <a:latin typeface="Calisto MT"/>
                <a:cs typeface="Calisto MT"/>
              </a:rPr>
              <a:t>are designed </a:t>
            </a:r>
            <a:r>
              <a:rPr sz="2400" dirty="0">
                <a:latin typeface="Calisto MT"/>
                <a:cs typeface="Calisto MT"/>
              </a:rPr>
              <a:t>to </a:t>
            </a:r>
            <a:r>
              <a:rPr sz="2400" spc="-5" dirty="0">
                <a:latin typeface="Calisto MT"/>
                <a:cs typeface="Calisto MT"/>
              </a:rPr>
              <a:t>make </a:t>
            </a:r>
            <a:r>
              <a:rPr sz="2400" dirty="0">
                <a:latin typeface="Calisto MT"/>
                <a:cs typeface="Calisto MT"/>
              </a:rPr>
              <a:t>sure </a:t>
            </a:r>
            <a:r>
              <a:rPr sz="2400" spc="-5" dirty="0">
                <a:latin typeface="Calisto MT"/>
                <a:cs typeface="Calisto MT"/>
              </a:rPr>
              <a:t>that  </a:t>
            </a:r>
            <a:r>
              <a:rPr sz="2400" spc="-20" dirty="0">
                <a:latin typeface="Calisto MT"/>
                <a:cs typeface="Calisto MT"/>
              </a:rPr>
              <a:t>you </a:t>
            </a:r>
            <a:r>
              <a:rPr sz="2400" spc="-5" dirty="0">
                <a:latin typeface="Calisto MT"/>
                <a:cs typeface="Calisto MT"/>
              </a:rPr>
              <a:t>do </a:t>
            </a:r>
            <a:r>
              <a:rPr sz="2400" spc="-15" dirty="0">
                <a:latin typeface="Calisto MT"/>
                <a:cs typeface="Calisto MT"/>
              </a:rPr>
              <a:t>well </a:t>
            </a:r>
            <a:r>
              <a:rPr sz="2400" dirty="0">
                <a:latin typeface="Calisto MT"/>
                <a:cs typeface="Calisto MT"/>
              </a:rPr>
              <a:t>in </a:t>
            </a:r>
            <a:r>
              <a:rPr sz="2400" spc="-15" dirty="0">
                <a:latin typeface="Calisto MT"/>
                <a:cs typeface="Calisto MT"/>
              </a:rPr>
              <a:t>your </a:t>
            </a:r>
            <a:r>
              <a:rPr sz="2400" dirty="0">
                <a:latin typeface="Calisto MT"/>
                <a:cs typeface="Calisto MT"/>
              </a:rPr>
              <a:t>first </a:t>
            </a:r>
            <a:r>
              <a:rPr sz="2400" spc="-5" dirty="0">
                <a:latin typeface="Calisto MT"/>
                <a:cs typeface="Calisto MT"/>
              </a:rPr>
              <a:t>classes </a:t>
            </a:r>
            <a:r>
              <a:rPr sz="2400" dirty="0">
                <a:latin typeface="Calisto MT"/>
                <a:cs typeface="Calisto MT"/>
              </a:rPr>
              <a:t>in </a:t>
            </a:r>
            <a:r>
              <a:rPr sz="2400" spc="-20" dirty="0">
                <a:latin typeface="Calisto MT"/>
                <a:cs typeface="Calisto MT"/>
              </a:rPr>
              <a:t>Chemistry, </a:t>
            </a:r>
            <a:r>
              <a:rPr sz="2400" spc="-5" dirty="0">
                <a:latin typeface="Calisto MT"/>
                <a:cs typeface="Calisto MT"/>
              </a:rPr>
              <a:t>English,  and Math at </a:t>
            </a:r>
            <a:r>
              <a:rPr sz="2400" dirty="0">
                <a:latin typeface="Calisto MT"/>
                <a:cs typeface="Calisto MT"/>
              </a:rPr>
              <a:t>UC</a:t>
            </a:r>
            <a:r>
              <a:rPr sz="2400" spc="0" dirty="0">
                <a:latin typeface="Calisto MT"/>
                <a:cs typeface="Calisto MT"/>
              </a:rPr>
              <a:t> </a:t>
            </a:r>
            <a:r>
              <a:rPr sz="2400" spc="-35" dirty="0">
                <a:latin typeface="Calisto MT"/>
                <a:cs typeface="Calisto MT"/>
              </a:rPr>
              <a:t>Davis.</a:t>
            </a:r>
            <a:endParaRPr sz="2400">
              <a:latin typeface="Calisto MT"/>
              <a:cs typeface="Calisto MT"/>
            </a:endParaRPr>
          </a:p>
          <a:p>
            <a:pPr marL="355600" marR="709295" indent="-342900">
              <a:lnSpc>
                <a:spcPts val="2810"/>
              </a:lnSpc>
              <a:spcBef>
                <a:spcPts val="1160"/>
              </a:spcBef>
            </a:pPr>
            <a:r>
              <a:rPr sz="2400" spc="133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400" spc="-70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Calisto MT"/>
                <a:cs typeface="Calisto MT"/>
              </a:rPr>
              <a:t>These </a:t>
            </a:r>
            <a:r>
              <a:rPr sz="2400" spc="-5" dirty="0">
                <a:latin typeface="Calisto MT"/>
                <a:cs typeface="Calisto MT"/>
              </a:rPr>
              <a:t>are foundational classes and </a:t>
            </a:r>
            <a:r>
              <a:rPr sz="2400" spc="-20" dirty="0">
                <a:latin typeface="Calisto MT"/>
                <a:cs typeface="Calisto MT"/>
              </a:rPr>
              <a:t>you </a:t>
            </a:r>
            <a:r>
              <a:rPr sz="2400" dirty="0">
                <a:latin typeface="Calisto MT"/>
                <a:cs typeface="Calisto MT"/>
              </a:rPr>
              <a:t>need this  </a:t>
            </a:r>
            <a:r>
              <a:rPr sz="2400" spc="-15" dirty="0">
                <a:latin typeface="Calisto MT"/>
                <a:cs typeface="Calisto MT"/>
              </a:rPr>
              <a:t>knowledge </a:t>
            </a:r>
            <a:r>
              <a:rPr sz="2400" dirty="0">
                <a:latin typeface="Calisto MT"/>
                <a:cs typeface="Calisto MT"/>
              </a:rPr>
              <a:t>to be</a:t>
            </a:r>
            <a:r>
              <a:rPr sz="2400" spc="5" dirty="0">
                <a:latin typeface="Calisto MT"/>
                <a:cs typeface="Calisto MT"/>
              </a:rPr>
              <a:t> </a:t>
            </a:r>
            <a:r>
              <a:rPr sz="2400" spc="-5" dirty="0">
                <a:latin typeface="Calisto MT"/>
                <a:cs typeface="Calisto MT"/>
              </a:rPr>
              <a:t>successful.</a:t>
            </a:r>
            <a:endParaRPr sz="2400">
              <a:latin typeface="Calisto MT"/>
              <a:cs typeface="Calisto MT"/>
            </a:endParaRPr>
          </a:p>
          <a:p>
            <a:pPr marL="355600" marR="538480" indent="-342900">
              <a:lnSpc>
                <a:spcPct val="100000"/>
              </a:lnSpc>
              <a:spcBef>
                <a:spcPts val="950"/>
              </a:spcBef>
            </a:pPr>
            <a:r>
              <a:rPr sz="2400" spc="1330" dirty="0">
                <a:solidFill>
                  <a:srgbClr val="353535"/>
                </a:solidFill>
                <a:latin typeface="Microsoft Sans Serif"/>
                <a:cs typeface="Microsoft Sans Serif"/>
              </a:rPr>
              <a:t>´</a:t>
            </a:r>
            <a:r>
              <a:rPr sz="2400" spc="-400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2400" spc="-15" dirty="0">
                <a:latin typeface="Calisto MT"/>
                <a:cs typeface="Calisto MT"/>
              </a:rPr>
              <a:t>Therefore, </a:t>
            </a:r>
            <a:r>
              <a:rPr sz="2400" dirty="0">
                <a:latin typeface="Calisto MT"/>
                <a:cs typeface="Calisto MT"/>
              </a:rPr>
              <a:t>if </a:t>
            </a:r>
            <a:r>
              <a:rPr sz="2400" spc="-15" dirty="0">
                <a:latin typeface="Calisto MT"/>
                <a:cs typeface="Calisto MT"/>
              </a:rPr>
              <a:t>your </a:t>
            </a:r>
            <a:r>
              <a:rPr sz="2400" spc="-10" dirty="0">
                <a:latin typeface="Calisto MT"/>
                <a:cs typeface="Calisto MT"/>
              </a:rPr>
              <a:t>advisor </a:t>
            </a:r>
            <a:r>
              <a:rPr sz="2400" spc="-5" dirty="0">
                <a:latin typeface="Calisto MT"/>
                <a:cs typeface="Calisto MT"/>
              </a:rPr>
              <a:t>recommends </a:t>
            </a:r>
            <a:r>
              <a:rPr sz="2400" spc="-10" dirty="0">
                <a:latin typeface="Calisto MT"/>
                <a:cs typeface="Calisto MT"/>
              </a:rPr>
              <a:t>workload  </a:t>
            </a:r>
            <a:r>
              <a:rPr sz="2400" spc="-5" dirty="0">
                <a:latin typeface="Calisto MT"/>
                <a:cs typeface="Calisto MT"/>
              </a:rPr>
              <a:t>classes </a:t>
            </a:r>
            <a:r>
              <a:rPr sz="2400" dirty="0">
                <a:latin typeface="Calisto MT"/>
                <a:cs typeface="Calisto MT"/>
              </a:rPr>
              <a:t>in a specific </a:t>
            </a:r>
            <a:r>
              <a:rPr sz="2400" spc="-15" dirty="0">
                <a:latin typeface="Calisto MT"/>
                <a:cs typeface="Calisto MT"/>
              </a:rPr>
              <a:t>discipline, </a:t>
            </a:r>
            <a:r>
              <a:rPr sz="2400" dirty="0">
                <a:latin typeface="Calisto MT"/>
                <a:cs typeface="Calisto MT"/>
              </a:rPr>
              <a:t>take this </a:t>
            </a:r>
            <a:r>
              <a:rPr sz="2400" spc="-10" dirty="0">
                <a:latin typeface="Calisto MT"/>
                <a:cs typeface="Calisto MT"/>
              </a:rPr>
              <a:t>extra</a:t>
            </a:r>
            <a:r>
              <a:rPr sz="2400" spc="-70" dirty="0">
                <a:latin typeface="Calisto MT"/>
                <a:cs typeface="Calisto MT"/>
              </a:rPr>
              <a:t> </a:t>
            </a:r>
            <a:r>
              <a:rPr sz="2400" spc="-15" dirty="0">
                <a:latin typeface="Calisto MT"/>
                <a:cs typeface="Calisto MT"/>
              </a:rPr>
              <a:t>prep.</a:t>
            </a:r>
            <a:endParaRPr sz="2400">
              <a:latin typeface="Calisto MT"/>
              <a:cs typeface="Calisto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2923</Words>
  <Application>Microsoft Office PowerPoint</Application>
  <PresentationFormat>On-screen Show (4:3)</PresentationFormat>
  <Paragraphs>328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3" baseType="lpstr">
      <vt:lpstr>MS PGothic</vt:lpstr>
      <vt:lpstr>Arial</vt:lpstr>
      <vt:lpstr>Bookman Old Style</vt:lpstr>
      <vt:lpstr>Calibri</vt:lpstr>
      <vt:lpstr>Calisto MT</vt:lpstr>
      <vt:lpstr>Cambria</vt:lpstr>
      <vt:lpstr>Century Gothic</vt:lpstr>
      <vt:lpstr>Comic Sans MS</vt:lpstr>
      <vt:lpstr>Microsoft Sans Serif</vt:lpstr>
      <vt:lpstr>Segoe Print</vt:lpstr>
      <vt:lpstr>Times New Roman</vt:lpstr>
      <vt:lpstr>Office Theme</vt:lpstr>
      <vt:lpstr>College of  Biological Sciences  (CBS)</vt:lpstr>
      <vt:lpstr>We know you worked hard to join CBS.</vt:lpstr>
      <vt:lpstr>CBS Majors</vt:lpstr>
      <vt:lpstr>Special Note for students interested in one  of the many Health Professions</vt:lpstr>
      <vt:lpstr>PowerPoint Presentation</vt:lpstr>
      <vt:lpstr>CBS has 9 majors for a BS degree and 4 for a BA*</vt:lpstr>
      <vt:lpstr>PowerPoint Presentation</vt:lpstr>
      <vt:lpstr>Lower Division CBS STEM Core Freshmen/Sophomores</vt:lpstr>
      <vt:lpstr>Lower division curriculum notes:  What courses should I start with?</vt:lpstr>
      <vt:lpstr>Lower division curriculum notes: What  courses should I start with?</vt:lpstr>
      <vt:lpstr>Lower division curriculum notes:  What courses should I start with?</vt:lpstr>
      <vt:lpstr>Lower division curriculum notes:  Which BIS 2 course is first in the series?</vt:lpstr>
      <vt:lpstr>Fall 2019 Scheduling Preparation:  What types of courses should I take?</vt:lpstr>
      <vt:lpstr>You can also select your general education courses  based on your future career goals.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up: Students resources to  help you with the transition to UCD</vt:lpstr>
      <vt:lpstr>Students often notice:</vt:lpstr>
      <vt:lpstr>To get a good start, create and rely on a  weekly planner.</vt:lpstr>
      <vt:lpstr>PowerPoint Presentation</vt:lpstr>
      <vt:lpstr>Time management from a successful student</vt:lpstr>
      <vt:lpstr>What should I do during my study hours?</vt:lpstr>
      <vt:lpstr>Some professors provide useful learning goals</vt:lpstr>
      <vt:lpstr>What if I don’t do well on multiple  choice exams? Don’t Worry: It ‘s a skill you can learn!</vt:lpstr>
      <vt:lpstr>YOUR SCORE ON AN EXAM IS  FEEDBACK – REFLECT ON IT.</vt:lpstr>
      <vt:lpstr>BASC is your best resource for  success in CBS</vt:lpstr>
      <vt:lpstr>There is one location for  CBS advising: BASC</vt:lpstr>
      <vt:lpstr>A BASC advisor will help you structure a  schedule that works for you and your goals</vt:lpstr>
      <vt:lpstr>How can advising help me?</vt:lpstr>
      <vt:lpstr>Check out the BASC website for more  information on their many programs</vt:lpstr>
      <vt:lpstr>Health Professions Advising Check out the website: hpa.ucdavis.edu</vt:lpstr>
      <vt:lpstr>Upcoming Event at HPA</vt:lpstr>
      <vt:lpstr>PowerPoint Presentation</vt:lpstr>
      <vt:lpstr>Launch Mentor Collective</vt:lpstr>
      <vt:lpstr>BIS 005: Exploring Biological Sciences (1)  P/NP</vt:lpstr>
      <vt:lpstr>INCOMING STUDENTS  CBS FALL WELCOME</vt:lpstr>
      <vt:lpstr>PowerPoint Presentation</vt:lpstr>
      <vt:lpstr>Research and Internship Opportunities</vt:lpstr>
      <vt:lpstr>Research and Internships</vt:lpstr>
      <vt:lpstr>Check out CBS courses and various  internships at Study Abroad</vt:lpstr>
      <vt:lpstr>BIS2 courses are now offered abroad  in the summer.</vt:lpstr>
      <vt:lpstr>Other opportunities: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INO Freshmen orientation slk 2019   -  Compatibility Mode</dc:title>
  <cp:lastModifiedBy>Jeffrey K Davis</cp:lastModifiedBy>
  <cp:revision>2</cp:revision>
  <dcterms:created xsi:type="dcterms:W3CDTF">2019-09-13T21:19:27Z</dcterms:created>
  <dcterms:modified xsi:type="dcterms:W3CDTF">2019-09-16T18:25:51Z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2019-09-13T00:00:00Z</vt:filetime>
  </property>
  <property fmtid="{D5CDD505-2E9C-101B-9397-08002B2CF9AE}" pid="3" name="Creator">
    <vt:lpwstr>PowerPoint</vt:lpwstr>
  </property>
  <property fmtid="{D5CDD505-2E9C-101B-9397-08002B2CF9AE}" pid="4" name="LastSaved">
    <vt:filetime>2019-09-13T00:00:00Z</vt:filetime>
  </property>
</Properties>
</file>